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64" r:id="rId4"/>
    <p:sldId id="267" r:id="rId5"/>
    <p:sldId id="265" r:id="rId6"/>
    <p:sldId id="266" r:id="rId7"/>
    <p:sldId id="270" r:id="rId8"/>
    <p:sldId id="277" r:id="rId9"/>
    <p:sldId id="271" r:id="rId10"/>
    <p:sldId id="274" r:id="rId11"/>
    <p:sldId id="278" r:id="rId12"/>
    <p:sldId id="272" r:id="rId13"/>
    <p:sldId id="259" r:id="rId14"/>
    <p:sldId id="275" r:id="rId15"/>
    <p:sldId id="276" r:id="rId16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C03AB4-6C00-4155-8927-48BF7A11E5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8AD2DB91-F0B1-477E-9FED-72BDCB8860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36AA155-BA2D-4639-896C-7E29E782F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EAC05-F834-4ED9-81A1-5B4DAE3D3379}" type="datetimeFigureOut">
              <a:rPr lang="da-DK" smtClean="0"/>
              <a:t>10-01-2022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CD09AA1-DBFB-4DF0-9C4E-C7E544135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9C71CA9-1C46-418E-BE90-BF1C12E97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478B3-8882-4500-9B69-955E177DE0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08839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1D5D89-DBC2-4F95-B763-5C1658D31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7DD8C366-9BEA-43CF-BAEB-A4CC45749E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F0BC42C-23F9-47BD-B1DC-03829F929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EAC05-F834-4ED9-81A1-5B4DAE3D3379}" type="datetimeFigureOut">
              <a:rPr lang="da-DK" smtClean="0"/>
              <a:t>10-01-2022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74661FF-DDE8-4797-BBD3-ADE000436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774639A-3C17-411F-9F90-10E7093D8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478B3-8882-4500-9B69-955E177DE0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21875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5B5D992F-0E0E-4C48-BE5C-45C346004B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C0810426-697B-436D-BD68-2DCCE34968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FD86A0D-C9CF-4B92-9241-06BA0D82F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EAC05-F834-4ED9-81A1-5B4DAE3D3379}" type="datetimeFigureOut">
              <a:rPr lang="da-DK" smtClean="0"/>
              <a:t>10-01-2022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CFAE77D-19C8-4A6B-B720-EDFEFE0C2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D4D444F-51B0-4A01-A78A-A5901935A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478B3-8882-4500-9B69-955E177DE0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66074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7ADB54-C452-4680-9E31-5FCB1BAC1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7D6F023-71AD-4ECE-83F8-A5AF276202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1D8BB69-EE19-416C-9A91-225BFEAB9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EAC05-F834-4ED9-81A1-5B4DAE3D3379}" type="datetimeFigureOut">
              <a:rPr lang="da-DK" smtClean="0"/>
              <a:t>10-01-2022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1EBC9D3-29B6-495A-98DE-CC7580B93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4EF3EB4-A62A-4ED5-960E-B665FEC61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478B3-8882-4500-9B69-955E177DE0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32711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E702E8-F958-4510-BC3E-C062E70DF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474C2EFC-0367-4A2E-932D-9E1DE00E60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7FF094F-22AB-4EEB-B604-6670F17E8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EAC05-F834-4ED9-81A1-5B4DAE3D3379}" type="datetimeFigureOut">
              <a:rPr lang="da-DK" smtClean="0"/>
              <a:t>10-01-2022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CA116B0-0C7B-4082-A6E9-A74D48ACB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D94B01C-CD9A-422B-B8A0-1B3F85FE0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478B3-8882-4500-9B69-955E177DE0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07541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472E87-4CFE-48DA-8B9F-10214042B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ACE1A69-DE94-47FF-A91D-AF93057102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59A3E12-8D13-45C7-9BE1-B9DFD66B20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A325E2C4-0FA1-4898-B2A3-3A5C86364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EAC05-F834-4ED9-81A1-5B4DAE3D3379}" type="datetimeFigureOut">
              <a:rPr lang="da-DK" smtClean="0"/>
              <a:t>10-01-2022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AFE9ED44-4AD7-459B-8AF2-46C18F3D8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4E7AE72-1BA0-4F22-9F77-EE3397796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478B3-8882-4500-9B69-955E177DE0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94523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046447-92B2-44DE-8A34-4E568F495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0E13C03-E42C-4AD6-9DD4-A20CF25E6E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4EFF9F2-BB4B-431C-8BE8-BFFF6C4995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AE2E7C23-6A6B-4428-87C4-8080A984C5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130BDC2E-376E-4EF7-8B16-253FACA4CB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FAA9988B-5B7F-48EB-9A0A-B584D59DB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EAC05-F834-4ED9-81A1-5B4DAE3D3379}" type="datetimeFigureOut">
              <a:rPr lang="da-DK" smtClean="0"/>
              <a:t>10-01-2022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A94B21C4-FB80-4A90-B8D2-B390C42D7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38A42C19-3886-423C-9A39-9249C445B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478B3-8882-4500-9B69-955E177DE0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19015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E4C309-9FAD-4034-8E0A-F3E0EA2AB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3C43B114-9CBB-4601-B181-DD1F4B99A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EAC05-F834-4ED9-81A1-5B4DAE3D3379}" type="datetimeFigureOut">
              <a:rPr lang="da-DK" smtClean="0"/>
              <a:t>10-01-2022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62456270-7DD1-4179-AE5C-65C2AF5DF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CE060881-EF9A-424B-81C1-23435664E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478B3-8882-4500-9B69-955E177DE0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69766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8DE336EA-1F78-496E-B756-959637370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EAC05-F834-4ED9-81A1-5B4DAE3D3379}" type="datetimeFigureOut">
              <a:rPr lang="da-DK" smtClean="0"/>
              <a:t>10-01-2022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31868ADD-CA7B-47BE-BC8A-5AEC780D7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9B04035-B7F3-47E3-BB03-0A0F9BAF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478B3-8882-4500-9B69-955E177DE0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5663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1D73E7-AE68-422A-8EB0-9339E1753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057A4E5-BDA8-42A5-ADCC-C9CA6F355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6206E56-2C36-4584-ACF4-E75D602465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1404311-C1D0-4135-B944-94541E1E0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EAC05-F834-4ED9-81A1-5B4DAE3D3379}" type="datetimeFigureOut">
              <a:rPr lang="da-DK" smtClean="0"/>
              <a:t>10-01-2022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9EED584-8787-4BE0-B177-84266F09C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9657F6FD-BC47-49AD-94ED-8C79CBDBA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478B3-8882-4500-9B69-955E177DE0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45848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6A111D-BBFA-4837-866F-AA571AECA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FEF82B30-87AC-49B8-BCB4-01427C4FF1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9F47E27-042F-4454-B226-F19A107D12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27C73400-0DE9-45DC-B556-1659F6C8F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EAC05-F834-4ED9-81A1-5B4DAE3D3379}" type="datetimeFigureOut">
              <a:rPr lang="da-DK" smtClean="0"/>
              <a:t>10-01-2022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C91DB68-B5B1-4B34-9F1F-BE979B889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B21A00A-4AEB-41BC-8005-A8A1DDA7C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478B3-8882-4500-9B69-955E177DE0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59698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05767548-3333-41C8-BF88-ED4488E39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0368A110-F140-4BED-984A-C4BC14CAE7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CB8DD94-3A16-4591-816E-DA21E637AF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EAC05-F834-4ED9-81A1-5B4DAE3D3379}" type="datetimeFigureOut">
              <a:rPr lang="da-DK" smtClean="0"/>
              <a:t>10-01-2022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C44E71E-6566-4856-8D74-0CDCF0AA43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386D305-D760-416E-A2ED-1AB2624BE4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478B3-8882-4500-9B69-955E177DE0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57172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1E9430-6AB0-42E5-8275-1BCF207AF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Arvelighed (</a:t>
            </a:r>
            <a:r>
              <a:rPr lang="da-DK" dirty="0" err="1"/>
              <a:t>Heritability</a:t>
            </a:r>
            <a:r>
              <a:rPr lang="da-DK" dirty="0"/>
              <a:t>)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D2A643D-F344-4033-9D39-388267A812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2400" dirty="0"/>
              <a:t>Statistisk estimat af hvor meget genetik spiller ind på et givent træk </a:t>
            </a:r>
          </a:p>
          <a:p>
            <a:r>
              <a:rPr lang="da-DK" sz="2400" dirty="0"/>
              <a:t>Angives med et tal mellem 0-100%</a:t>
            </a:r>
          </a:p>
          <a:p>
            <a:endParaRPr lang="da-DK" sz="2400" dirty="0"/>
          </a:p>
          <a:p>
            <a:pPr marL="0" indent="0">
              <a:buNone/>
            </a:pPr>
            <a:r>
              <a:rPr lang="da-DK" sz="2400" dirty="0"/>
              <a:t>”Arveligheden er defineret som den del af den samlede variation som findes i en population, som kan forklares ved genetisk variation”</a:t>
            </a:r>
          </a:p>
        </p:txBody>
      </p:sp>
    </p:spTree>
    <p:extLst>
      <p:ext uri="{BB962C8B-B14F-4D97-AF65-F5344CB8AC3E}">
        <p14:creationId xmlns:p14="http://schemas.microsoft.com/office/powerpoint/2010/main" val="1073442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168427-4DF6-41DE-880C-C0EE580BF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Estimering af miljøets betydning vha. enæggede tvillinger og tveæggede tvillinger opvokset i samme miljø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1D0EFB7-0076-4A7B-B289-BBADD6847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353800" cy="484813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A = 2∙(</a:t>
            </a:r>
            <a:r>
              <a:rPr lang="da-DK" dirty="0" err="1"/>
              <a:t>r</a:t>
            </a:r>
            <a:r>
              <a:rPr lang="da-DK" baseline="-25000" dirty="0" err="1"/>
              <a:t>MZT</a:t>
            </a:r>
            <a:r>
              <a:rPr lang="da-DK" dirty="0"/>
              <a:t> - </a:t>
            </a:r>
            <a:r>
              <a:rPr lang="da-DK" dirty="0" err="1"/>
              <a:t>r</a:t>
            </a:r>
            <a:r>
              <a:rPr lang="da-DK" baseline="-25000" dirty="0" err="1"/>
              <a:t>DZT</a:t>
            </a:r>
            <a:r>
              <a:rPr lang="da-DK" dirty="0"/>
              <a:t>)  </a:t>
            </a:r>
            <a:r>
              <a:rPr lang="da-DK" dirty="0" err="1"/>
              <a:t>Falconers</a:t>
            </a:r>
            <a:r>
              <a:rPr lang="da-DK" dirty="0"/>
              <a:t> formel  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Miljøets betydning: M = 100% – A 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M = E + C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E = Ikke-fælles miljøfaktorer 		E = 100% </a:t>
            </a:r>
            <a:r>
              <a:rPr lang="da-DK" dirty="0">
                <a:sym typeface="Wingdings" panose="05000000000000000000" pitchFamily="2" charset="2"/>
              </a:rPr>
              <a:t>–</a:t>
            </a:r>
            <a:r>
              <a:rPr lang="da-DK" dirty="0"/>
              <a:t> </a:t>
            </a:r>
            <a:r>
              <a:rPr lang="da-DK" dirty="0" err="1"/>
              <a:t>r</a:t>
            </a:r>
            <a:r>
              <a:rPr lang="da-DK" baseline="-25000" dirty="0" err="1"/>
              <a:t>MZT</a:t>
            </a: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C = Fælles miljøfaktorer			A+C+E = 100%  </a:t>
            </a:r>
            <a:r>
              <a:rPr lang="da-DK" dirty="0">
                <a:sym typeface="Wingdings" panose="05000000000000000000" pitchFamily="2" charset="2"/>
              </a:rPr>
              <a:t>  C = 100% – A – E </a:t>
            </a:r>
            <a:r>
              <a:rPr lang="da-DK" dirty="0"/>
              <a:t> 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78647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C75525-3A4E-4F5E-B9A0-211CAB5FF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Eksempel</a:t>
            </a:r>
          </a:p>
        </p:txBody>
      </p:sp>
    </p:spTree>
    <p:extLst>
      <p:ext uri="{BB962C8B-B14F-4D97-AF65-F5344CB8AC3E}">
        <p14:creationId xmlns:p14="http://schemas.microsoft.com/office/powerpoint/2010/main" val="347745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CC24AAF2-87FA-4AAE-B305-4763BD065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2870"/>
            <a:ext cx="11883875" cy="563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073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FE847385-0C79-4ED0-B8D5-F12D441E6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a-DK" dirty="0"/>
              <a:t>Adoptionsstudier 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752F5BA6-D9C4-4D3D-A7CC-36F2A5C8EA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4709" y="1473058"/>
            <a:ext cx="8031707" cy="501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0566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7D8803-E89B-4004-AB69-2C1702F32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/>
              <a:t>Estimering af fælles miljøfaktorer (C) vha. adopterede søskende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E10E071-A44B-404F-94E6-97E5F22919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C = </a:t>
            </a:r>
            <a:r>
              <a:rPr lang="da-DK" dirty="0" err="1"/>
              <a:t>r</a:t>
            </a:r>
            <a:r>
              <a:rPr lang="da-DK" baseline="-25000" dirty="0" err="1"/>
              <a:t>AS</a:t>
            </a:r>
            <a:endParaRPr lang="da-DK" dirty="0"/>
          </a:p>
          <a:p>
            <a:pPr marL="0" indent="0">
              <a:buNone/>
            </a:pPr>
            <a:endParaRPr lang="da-DK" dirty="0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B85C2649-C8D6-4F9A-A033-2DCD4AED7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7235" y="2280457"/>
            <a:ext cx="9532827" cy="369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5395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E0FDF6-4D6F-460F-9597-65DC40B49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Begrænsninger på arveligheden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F3A177B-8093-4828-B573-5C9D5297C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da-DK" dirty="0"/>
              <a:t>Ekstreme miljøstimuli</a:t>
            </a:r>
          </a:p>
          <a:p>
            <a:r>
              <a:rPr lang="da-DK" dirty="0"/>
              <a:t>Enæggede tvillinger er ikke helt ens i deres fænotype</a:t>
            </a:r>
          </a:p>
          <a:p>
            <a:r>
              <a:rPr lang="da-DK" dirty="0"/>
              <a:t>Ensartethed af miljøer</a:t>
            </a:r>
          </a:p>
        </p:txBody>
      </p:sp>
    </p:spTree>
    <p:extLst>
      <p:ext uri="{BB962C8B-B14F-4D97-AF65-F5344CB8AC3E}">
        <p14:creationId xmlns:p14="http://schemas.microsoft.com/office/powerpoint/2010/main" val="1078345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D1FEA95D-54CC-441F-8623-322616B861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681" y="1043249"/>
            <a:ext cx="10556638" cy="477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716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5FAC08C0-30E8-4465-9168-10958DE418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8660" y="1017006"/>
            <a:ext cx="7254679" cy="482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182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2677913E-AFB1-4592-ACF2-F5EE10165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823" y="49446"/>
            <a:ext cx="6905767" cy="613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018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25424E-0487-45C1-B999-1D1D56397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Korrelationskoefficient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94D8B4D-1B61-4F63-884F-A64CACFCB2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Angiver hvor stor sammenhæng der er mellem to faktorer</a:t>
            </a:r>
          </a:p>
          <a:p>
            <a:r>
              <a:rPr lang="da-DK" dirty="0"/>
              <a:t>Et tal mellem 0 til 100%</a:t>
            </a:r>
          </a:p>
          <a:p>
            <a:r>
              <a:rPr lang="da-DK" dirty="0"/>
              <a:t>Fx korrelationen mellem pegefingerlængde og højde 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E4B457D8-358C-4280-A02F-B4FBC8AD2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553234"/>
            <a:ext cx="6352012" cy="1492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503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168427-4DF6-41DE-880C-C0EE580BF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Estimering af arvelighed vha. enæggede tvillinger opvokset i forskellig miljø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1D0EFB7-0076-4A7B-B289-BBADD6847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3538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A = </a:t>
            </a:r>
            <a:r>
              <a:rPr lang="da-DK" dirty="0" err="1"/>
              <a:t>r</a:t>
            </a:r>
            <a:r>
              <a:rPr lang="da-DK" baseline="-25000" dirty="0" err="1"/>
              <a:t>MZA</a:t>
            </a:r>
            <a:r>
              <a:rPr lang="da-DK" dirty="0"/>
              <a:t> 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For IQ: </a:t>
            </a:r>
            <a:r>
              <a:rPr lang="da-DK" dirty="0" err="1"/>
              <a:t>r</a:t>
            </a:r>
            <a:r>
              <a:rPr lang="da-DK" baseline="-25000" dirty="0" err="1"/>
              <a:t>MZA</a:t>
            </a:r>
            <a:r>
              <a:rPr lang="da-DK" dirty="0"/>
              <a:t> = 75% 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Ergo er arveligheden (A) af IQ 75% 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 </a:t>
            </a:r>
          </a:p>
          <a:p>
            <a:pPr marL="0" indent="0">
              <a:buNone/>
            </a:pPr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35305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3FAEE52C-0668-4C5D-B046-9F71E0FD45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2170" y="223405"/>
            <a:ext cx="8627659" cy="641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342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3F812C-937E-4628-89B1-BEB89F647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Konkordans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933EB7A-E279-4BD2-963F-731E37B23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N = antal tvillingepar hvor mindst en af dem har bipolar lidelse (447)</a:t>
            </a:r>
          </a:p>
          <a:p>
            <a:pPr marL="0" indent="0">
              <a:buNone/>
            </a:pPr>
            <a:r>
              <a:rPr lang="da-DK" dirty="0"/>
              <a:t>s = antal tvillingepar hvor begge har bipolar lidelse (380)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Konkordans: r = s/N = 380/447 = 85%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78200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99010BDC-4E51-42F7-BBD6-371E4040E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944" y="816550"/>
            <a:ext cx="8696112" cy="522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5322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2372</TotalTime>
  <Words>253</Words>
  <Application>Microsoft Office PowerPoint</Application>
  <PresentationFormat>Widescreen</PresentationFormat>
  <Paragraphs>46</Paragraphs>
  <Slides>15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Office-tema</vt:lpstr>
      <vt:lpstr>Arvelighed (Heritability) </vt:lpstr>
      <vt:lpstr>PowerPoint-præsentation</vt:lpstr>
      <vt:lpstr>PowerPoint-præsentation</vt:lpstr>
      <vt:lpstr>PowerPoint-præsentation</vt:lpstr>
      <vt:lpstr>Korrelationskoefficient </vt:lpstr>
      <vt:lpstr>Estimering af arvelighed vha. enæggede tvillinger opvokset i forskellig miljø</vt:lpstr>
      <vt:lpstr>PowerPoint-præsentation</vt:lpstr>
      <vt:lpstr>Konkordans</vt:lpstr>
      <vt:lpstr>PowerPoint-præsentation</vt:lpstr>
      <vt:lpstr>Estimering af miljøets betydning vha. enæggede tvillinger og tveæggede tvillinger opvokset i samme miljø</vt:lpstr>
      <vt:lpstr>Eksempel</vt:lpstr>
      <vt:lpstr>PowerPoint-præsentation</vt:lpstr>
      <vt:lpstr>Adoptionsstudier </vt:lpstr>
      <vt:lpstr>Estimering af fælles miljøfaktorer (C) vha. adopterede søskende</vt:lpstr>
      <vt:lpstr>Begrænsninger på arveligheden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Arvelighed (Heritability)</dc:title>
  <dc:creator>Daryoush</dc:creator>
  <cp:lastModifiedBy>Daryoush</cp:lastModifiedBy>
  <cp:revision>39</cp:revision>
  <dcterms:created xsi:type="dcterms:W3CDTF">2021-02-14T13:01:26Z</dcterms:created>
  <dcterms:modified xsi:type="dcterms:W3CDTF">2022-01-10T09:58:06Z</dcterms:modified>
</cp:coreProperties>
</file>