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ce4dae482d_0_8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ce4dae482d_0_8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https://www.dr.dk/feature/flertalsbygger?fbclid=IwY2xjawQU0OVleHRuA2FlbQIxMQBzcnRjBmFwcF9pZBAyMjIwMzkxNzg4MjAwODkyAAEeWqM0T_MmTrRbtgzrozOpcDbRHdc0zVFuQBo-Mbj2Gbmt6f60V3Bjg51g75A_aem_xvUT5HE0SPSi_hQ3Ft5PfQ</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ce4dae482d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ce4dae482d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ce4dae482d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ce4dae482d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ce4dae482d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ce4dae482d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Svar: flertalsvalg i enkeltmandskredse (winner takes all)</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ce4dae482d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ce4dae482d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ce4dae482d_0_8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ce4dae482d_0_8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ce4dae482d_0_7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ce4dae482d_0_7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ce4dae482d_0_7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ce4dae482d_0_7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ce4dae482d_0_8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ce4dae482d_0_8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Negativ parlamentarisme = at man ikke må have et flertal imod sig (90 mandater)</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CE5CD"/>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d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www.dr.dk/feature/flertalsbygger?fbclid=IwY2xjawQU0OVleHRuA2FlbQIxMQBzcnRjBmFwcF9pZBAyMjIwMzkxNzg4MjAwODkyAAEeWqM0T_MmTrRbtgzrozOpcDbRHdc0zVFuQBo-Mbj2Gbmt6f60V3Bjg51g75A_aem_xvUT5HE0SPSi_hQ3Ft5PfQ"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www.ft.dk/da/folkestyret/valg-og-afstemninger/hvornaar-man-har-stemmere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da"/>
              <a:t>Folketingsvalg</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da"/>
              <a:t>Grundlæggende viden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Dan jeres eget flertal - konkurrence</a:t>
            </a:r>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marR="0" rtl="0" algn="l">
              <a:lnSpc>
                <a:spcPct val="115000"/>
              </a:lnSpc>
              <a:spcBef>
                <a:spcPts val="0"/>
              </a:spcBef>
              <a:spcAft>
                <a:spcPts val="1200"/>
              </a:spcAft>
              <a:buNone/>
            </a:pPr>
            <a:r>
              <a:rPr lang="da"/>
              <a:t>Byg et flertal her: </a:t>
            </a:r>
            <a:r>
              <a:rPr lang="da">
                <a:uFill>
                  <a:noFill/>
                </a:uFill>
                <a:hlinkClick r:id="rId3"/>
              </a:rPr>
              <a:t>Flertalsbyggeren</a:t>
            </a:r>
            <a:r>
              <a:rPr lang="da"/>
              <a:t>, som du tror på vinder valget, og argumentér for hvem der vil komme i regering og hvem der er støtteparti. Tag et screenshot og send til Sarah på lectio (SR)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Grundlæggende viden om dansk demokrati</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da"/>
              <a:t>Hvor mange mandater vælges ind i folketinget?</a:t>
            </a:r>
            <a:endParaRPr/>
          </a:p>
          <a:p>
            <a:pPr indent="-342900" lvl="0" marL="457200" rtl="0" algn="l">
              <a:spcBef>
                <a:spcPts val="0"/>
              </a:spcBef>
              <a:spcAft>
                <a:spcPts val="0"/>
              </a:spcAft>
              <a:buSzPts val="1800"/>
              <a:buChar char="-"/>
            </a:pPr>
            <a:r>
              <a:rPr lang="da"/>
              <a:t>Hvor ofte skal der udskrives valg?</a:t>
            </a:r>
            <a:endParaRPr/>
          </a:p>
          <a:p>
            <a:pPr indent="-342900" lvl="0" marL="457200" rtl="0" algn="l">
              <a:spcBef>
                <a:spcPts val="0"/>
              </a:spcBef>
              <a:spcAft>
                <a:spcPts val="0"/>
              </a:spcAft>
              <a:buSzPts val="1800"/>
              <a:buChar char="-"/>
            </a:pPr>
            <a:r>
              <a:rPr lang="da"/>
              <a:t>Hvad er spærregrænsen for at partier kommer ind i folketinget i Danmark?</a:t>
            </a:r>
            <a:endParaRPr/>
          </a:p>
          <a:p>
            <a:pPr indent="-342900" lvl="0" marL="457200" rtl="0" algn="l">
              <a:spcBef>
                <a:spcPts val="0"/>
              </a:spcBef>
              <a:spcAft>
                <a:spcPts val="0"/>
              </a:spcAft>
              <a:buSzPts val="1800"/>
              <a:buChar char="-"/>
            </a:pPr>
            <a:r>
              <a:rPr lang="da"/>
              <a:t>Hvad betyder det at være i regering, opposition og støtteparti?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Hvem må stille op til folketingsvalg og hvordan?</a:t>
            </a:r>
            <a:endParaRPr/>
          </a:p>
        </p:txBody>
      </p:sp>
      <p:sp>
        <p:nvSpPr>
          <p:cNvPr id="67" name="Google Shape;67;p15"/>
          <p:cNvSpPr txBox="1"/>
          <p:nvPr>
            <p:ph idx="1" type="body"/>
          </p:nvPr>
        </p:nvSpPr>
        <p:spPr>
          <a:xfrm>
            <a:off x="311700" y="1152475"/>
            <a:ext cx="8520600" cy="3990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a:t>Hvis man har stemmeret, så må man også stille op til Folketingsvalg (dvs. man er valgbar)</a:t>
            </a:r>
            <a:endParaRPr/>
          </a:p>
          <a:p>
            <a:pPr indent="0" lvl="0" marL="0" rtl="0" algn="l">
              <a:spcBef>
                <a:spcPts val="1200"/>
              </a:spcBef>
              <a:spcAft>
                <a:spcPts val="0"/>
              </a:spcAft>
              <a:buNone/>
            </a:pPr>
            <a:r>
              <a:rPr lang="da"/>
              <a:t>Kriterier for stemmeret i Danmark ved folketingsvalg:</a:t>
            </a:r>
            <a:endParaRPr/>
          </a:p>
          <a:p>
            <a:pPr indent="-342900" lvl="0" marL="457200" rtl="0" algn="l">
              <a:spcBef>
                <a:spcPts val="1200"/>
              </a:spcBef>
              <a:spcAft>
                <a:spcPts val="0"/>
              </a:spcAft>
              <a:buSzPts val="1800"/>
              <a:buChar char="-"/>
            </a:pPr>
            <a:r>
              <a:rPr lang="da"/>
              <a:t>Dansk statsborger</a:t>
            </a:r>
            <a:endParaRPr/>
          </a:p>
          <a:p>
            <a:pPr indent="-342900" lvl="0" marL="457200" rtl="0" algn="l">
              <a:spcBef>
                <a:spcPts val="0"/>
              </a:spcBef>
              <a:spcAft>
                <a:spcPts val="0"/>
              </a:spcAft>
              <a:buSzPts val="1800"/>
              <a:buChar char="-"/>
            </a:pPr>
            <a:r>
              <a:rPr lang="da"/>
              <a:t>fyldt 18 år</a:t>
            </a:r>
            <a:endParaRPr/>
          </a:p>
          <a:p>
            <a:pPr indent="-342900" lvl="0" marL="457200" rtl="0" algn="l">
              <a:spcBef>
                <a:spcPts val="0"/>
              </a:spcBef>
              <a:spcAft>
                <a:spcPts val="0"/>
              </a:spcAft>
              <a:buSzPts val="1800"/>
              <a:buChar char="-"/>
            </a:pPr>
            <a:r>
              <a:rPr lang="da"/>
              <a:t>fast bopæl i Danmark (få undtagelser for reglen)</a:t>
            </a:r>
            <a:endParaRPr/>
          </a:p>
          <a:p>
            <a:pPr indent="-342900" lvl="0" marL="457200" rtl="0" algn="l">
              <a:spcBef>
                <a:spcPts val="0"/>
              </a:spcBef>
              <a:spcAft>
                <a:spcPts val="0"/>
              </a:spcAft>
              <a:buSzPts val="1800"/>
              <a:buChar char="-"/>
            </a:pPr>
            <a:r>
              <a:rPr lang="da"/>
              <a:t>ikke er umyndiggjort</a:t>
            </a:r>
            <a:endParaRPr/>
          </a:p>
          <a:p>
            <a:pPr indent="0" lvl="0" marL="0" rtl="0" algn="l">
              <a:spcBef>
                <a:spcPts val="1200"/>
              </a:spcBef>
              <a:spcAft>
                <a:spcPts val="0"/>
              </a:spcAft>
              <a:buNone/>
            </a:pPr>
            <a:r>
              <a:rPr lang="da">
                <a:solidFill>
                  <a:srgbClr val="FF0000"/>
                </a:solidFill>
              </a:rPr>
              <a:t>Spørgsmål: Kan I se nogle demokratiske udfordringer ved disse kriterier for at kunne stille op til et folketingsvalg?</a:t>
            </a:r>
            <a:endParaRPr>
              <a:solidFill>
                <a:srgbClr val="FF0000"/>
              </a:solidFill>
            </a:endParaRPr>
          </a:p>
          <a:p>
            <a:pPr indent="0" lvl="0" marL="0" marR="0" rtl="0" algn="l">
              <a:lnSpc>
                <a:spcPct val="115000"/>
              </a:lnSpc>
              <a:spcBef>
                <a:spcPts val="1200"/>
              </a:spcBef>
              <a:spcAft>
                <a:spcPts val="1200"/>
              </a:spcAft>
              <a:buNone/>
            </a:pPr>
            <a:r>
              <a:rPr lang="da" sz="1100" u="sng">
                <a:solidFill>
                  <a:schemeClr val="hlink"/>
                </a:solidFill>
              </a:rPr>
              <a:t>Kilde: </a:t>
            </a:r>
            <a:r>
              <a:rPr lang="da" sz="1100" u="sng">
                <a:solidFill>
                  <a:schemeClr val="hlink"/>
                </a:solidFill>
                <a:hlinkClick r:id="rId3"/>
              </a:rPr>
              <a:t>Hvornår man har stemmeret / Folketinget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Forholdstalsvalg</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a:highlight>
                  <a:srgbClr val="FCE5CD"/>
                </a:highlight>
              </a:rPr>
              <a:t>I Danmark holder vi forholdstalsvalg:</a:t>
            </a:r>
            <a:endParaRPr>
              <a:highlight>
                <a:srgbClr val="FCE5CD"/>
              </a:highlight>
            </a:endParaRPr>
          </a:p>
          <a:p>
            <a:pPr indent="0" lvl="0" marL="0" rtl="0" algn="l">
              <a:spcBef>
                <a:spcPts val="1200"/>
              </a:spcBef>
              <a:spcAft>
                <a:spcPts val="0"/>
              </a:spcAft>
              <a:buNone/>
            </a:pPr>
            <a:r>
              <a:rPr i="1" lang="da"/>
              <a:t>“valgsystemer der ved fordeling af mandaterne tilstræber proportionalitet, dvs. forholdsmæssighed, mellem stemmeandel og mandatandel.” (kilde: lex.dk)</a:t>
            </a:r>
            <a:endParaRPr i="1"/>
          </a:p>
          <a:p>
            <a:pPr indent="0" lvl="0" marL="0" rtl="0" algn="l">
              <a:spcBef>
                <a:spcPts val="1200"/>
              </a:spcBef>
              <a:spcAft>
                <a:spcPts val="0"/>
              </a:spcAft>
              <a:buNone/>
            </a:pPr>
            <a:r>
              <a:t/>
            </a:r>
            <a:endParaRPr/>
          </a:p>
          <a:p>
            <a:pPr indent="0" lvl="0" marL="0" rtl="0" algn="l">
              <a:spcBef>
                <a:spcPts val="1200"/>
              </a:spcBef>
              <a:spcAft>
                <a:spcPts val="1200"/>
              </a:spcAft>
              <a:buNone/>
            </a:pPr>
            <a:r>
              <a:rPr i="1" lang="da">
                <a:solidFill>
                  <a:srgbClr val="FF0000"/>
                </a:solidFill>
              </a:rPr>
              <a:t>Spørgsmål: Hvilket valgsystem står i modsætning til forholdstalsvalg? </a:t>
            </a:r>
            <a:endParaRPr i="1">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Kredse i Danmark</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a:t>For at sikre at alle landsdele i Danmark repræsenteres i Folketinget, så har man valgt at inddele Danmark i 3 landsdele og 10 storkredse ved folketingsvalg ud fra indbyggertal og geografisk størrelse:</a:t>
            </a:r>
            <a:endParaRPr/>
          </a:p>
          <a:p>
            <a:pPr indent="-342900" lvl="0" marL="457200" marR="0" rtl="0" algn="l">
              <a:lnSpc>
                <a:spcPct val="115000"/>
              </a:lnSpc>
              <a:spcBef>
                <a:spcPts val="1200"/>
              </a:spcBef>
              <a:spcAft>
                <a:spcPts val="0"/>
              </a:spcAft>
              <a:buSzPts val="1800"/>
              <a:buChar char="●"/>
            </a:pPr>
            <a:r>
              <a:rPr lang="da"/>
              <a:t>Hovedstaden har samlet 52 mandater</a:t>
            </a:r>
            <a:endParaRPr/>
          </a:p>
          <a:p>
            <a:pPr indent="-342900" lvl="0" marL="457200" marR="0" rtl="0" algn="l">
              <a:lnSpc>
                <a:spcPct val="115000"/>
              </a:lnSpc>
              <a:spcBef>
                <a:spcPts val="0"/>
              </a:spcBef>
              <a:spcAft>
                <a:spcPts val="0"/>
              </a:spcAft>
              <a:buSzPts val="1800"/>
              <a:buChar char="●"/>
            </a:pPr>
            <a:r>
              <a:rPr lang="da"/>
              <a:t>Sjælland-Syddanmark har samlet 63 mandater </a:t>
            </a:r>
            <a:endParaRPr/>
          </a:p>
          <a:p>
            <a:pPr indent="-342900" lvl="0" marL="457200" marR="0" rtl="0" algn="l">
              <a:lnSpc>
                <a:spcPct val="115000"/>
              </a:lnSpc>
              <a:spcBef>
                <a:spcPts val="0"/>
              </a:spcBef>
              <a:spcAft>
                <a:spcPts val="0"/>
              </a:spcAft>
              <a:buSzPts val="1800"/>
              <a:buChar char="●"/>
            </a:pPr>
            <a:r>
              <a:rPr lang="da"/>
              <a:t>Midtjylland-Nordjylland har samlet 60 mandater</a:t>
            </a:r>
            <a:endParaRPr sz="1350">
              <a:solidFill>
                <a:srgbClr val="2B2B2B"/>
              </a:solidFill>
              <a:highlight>
                <a:srgbClr val="FEFEFE"/>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Hvordan fungerer det så på stemmesedlen?</a:t>
            </a:r>
            <a:endParaRPr/>
          </a:p>
        </p:txBody>
      </p:sp>
      <p:sp>
        <p:nvSpPr>
          <p:cNvPr id="85" name="Google Shape;85;p18"/>
          <p:cNvSpPr txBox="1"/>
          <p:nvPr>
            <p:ph idx="1" type="body"/>
          </p:nvPr>
        </p:nvSpPr>
        <p:spPr>
          <a:xfrm>
            <a:off x="311700" y="1152475"/>
            <a:ext cx="8520600" cy="38001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da"/>
              <a:t>Hvor sætter man sit kryds?</a:t>
            </a:r>
            <a:endParaRPr b="1"/>
          </a:p>
          <a:p>
            <a:pPr indent="0" lvl="0" marL="0" rtl="0" algn="l">
              <a:spcBef>
                <a:spcPts val="1200"/>
              </a:spcBef>
              <a:spcAft>
                <a:spcPts val="0"/>
              </a:spcAft>
              <a:buNone/>
            </a:pPr>
            <a:r>
              <a:rPr lang="da"/>
              <a:t>Man kan enten stemme på et parti (partistemmer) eller personligt på en kandidat (kandidatstemmer)</a:t>
            </a:r>
            <a:endParaRPr/>
          </a:p>
          <a:p>
            <a:pPr indent="0" lvl="0" marL="0" rtl="0" algn="l">
              <a:spcBef>
                <a:spcPts val="1200"/>
              </a:spcBef>
              <a:spcAft>
                <a:spcPts val="0"/>
              </a:spcAft>
              <a:buNone/>
            </a:pPr>
            <a:r>
              <a:rPr b="1" lang="da"/>
              <a:t>Hvordan tildeler partierne rækkefølgen af kandidater på stemmesedlen? (opstillingsformer)</a:t>
            </a:r>
            <a:endParaRPr sz="1100">
              <a:solidFill>
                <a:schemeClr val="dk1"/>
              </a:solidFill>
            </a:endParaRPr>
          </a:p>
          <a:p>
            <a:pPr indent="0" lvl="0" marL="0" marR="0" rtl="0" algn="l">
              <a:lnSpc>
                <a:spcPct val="115000"/>
              </a:lnSpc>
              <a:spcBef>
                <a:spcPts val="1200"/>
              </a:spcBef>
              <a:spcAft>
                <a:spcPts val="0"/>
              </a:spcAft>
              <a:buNone/>
            </a:pPr>
            <a:r>
              <a:rPr b="1" lang="da"/>
              <a:t>sideordnet opstilling: </a:t>
            </a:r>
            <a:r>
              <a:rPr lang="da"/>
              <a:t>kandidaterne bliver valgt ind på baggrund af hvor mange personlige stemmer de opnår. Hvis man får 10 % af stemmerne personligt, så får man også 10 % af partistemmerne. </a:t>
            </a:r>
            <a:endParaRPr/>
          </a:p>
          <a:p>
            <a:pPr indent="0" lvl="0" marL="0" marR="0" rtl="0" algn="l">
              <a:lnSpc>
                <a:spcPct val="115000"/>
              </a:lnSpc>
              <a:spcBef>
                <a:spcPts val="1200"/>
              </a:spcBef>
              <a:spcAft>
                <a:spcPts val="1200"/>
              </a:spcAft>
              <a:buNone/>
            </a:pPr>
            <a:r>
              <a:rPr b="1" lang="da"/>
              <a:t>kredsvis opstilling:</a:t>
            </a:r>
            <a:r>
              <a:rPr lang="da"/>
              <a:t> partiet har valgt en kandidat for kredsen, som får alle partistemmerne + egne personlige stemmer. Resten af kandidaterne er opstillet i den rækkefølge som partiet ønsker (partilisteopstillet) eller ved alfabetisk orden.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Hvordan fordeler vi så mandaterne? Ved d’Hondtske metode</a:t>
            </a:r>
            <a:endParaRPr/>
          </a:p>
        </p:txBody>
      </p:sp>
      <p:sp>
        <p:nvSpPr>
          <p:cNvPr id="91" name="Google Shape;91;p19"/>
          <p:cNvSpPr txBox="1"/>
          <p:nvPr>
            <p:ph idx="1" type="body"/>
          </p:nvPr>
        </p:nvSpPr>
        <p:spPr>
          <a:xfrm>
            <a:off x="311700" y="15862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a:t>Metode til at fordele mandaterne mellem de opstillede efter et valg</a:t>
            </a:r>
            <a:endParaRPr/>
          </a:p>
          <a:p>
            <a:pPr indent="0" lvl="0" marL="0" rtl="0" algn="l">
              <a:spcBef>
                <a:spcPts val="1200"/>
              </a:spcBef>
              <a:spcAft>
                <a:spcPts val="0"/>
              </a:spcAft>
              <a:buNone/>
            </a:pPr>
            <a:r>
              <a:rPr lang="da"/>
              <a:t>“Den d’Hondtske metode er en enkel måde at fordele mandaterne på. Det foregår på den måde, at man dividerer kandidatlistens samlede antal stemmer med divisorerne 1, 2, 3, 4, 5, 6, … osv. indtil alle mandater er fordelt. Hver gang kandidatlisten har fået et mandat, bliver listens stemmetal divideret med den næste divisor.” (s. 12 i Byrådet)</a:t>
            </a:r>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7" name="Google Shape;97;p20"/>
          <p:cNvSpPr txBox="1"/>
          <p:nvPr>
            <p:ph idx="1" type="body"/>
          </p:nvPr>
        </p:nvSpPr>
        <p:spPr>
          <a:xfrm>
            <a:off x="7303900" y="1152475"/>
            <a:ext cx="15285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a:t>19 mandater skal fordeles i Stevns byråd</a:t>
            </a:r>
            <a:endParaRPr/>
          </a:p>
          <a:p>
            <a:pPr indent="0" lvl="0" marL="0" rtl="0" algn="l">
              <a:spcBef>
                <a:spcPts val="1200"/>
              </a:spcBef>
              <a:spcAft>
                <a:spcPts val="1200"/>
              </a:spcAft>
              <a:buNone/>
            </a:pPr>
            <a:r>
              <a:t/>
            </a:r>
            <a:endParaRPr/>
          </a:p>
        </p:txBody>
      </p:sp>
      <p:pic>
        <p:nvPicPr>
          <p:cNvPr id="98" name="Google Shape;98;p20"/>
          <p:cNvPicPr preferRelativeResize="0"/>
          <p:nvPr/>
        </p:nvPicPr>
        <p:blipFill>
          <a:blip r:embed="rId3">
            <a:alphaModFix/>
          </a:blip>
          <a:stretch>
            <a:fillRect/>
          </a:stretch>
        </p:blipFill>
        <p:spPr>
          <a:xfrm>
            <a:off x="379213" y="375200"/>
            <a:ext cx="6924675" cy="45148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Hvem kan så danne flertal?</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marR="0" rtl="0" algn="l">
              <a:lnSpc>
                <a:spcPct val="115000"/>
              </a:lnSpc>
              <a:spcBef>
                <a:spcPts val="0"/>
              </a:spcBef>
              <a:spcAft>
                <a:spcPts val="0"/>
              </a:spcAft>
              <a:buNone/>
            </a:pPr>
            <a:r>
              <a:rPr lang="da"/>
              <a:t>I Danmark har vi negativ parlamentarisme - hvad betyder det?    </a:t>
            </a:r>
            <a:endParaRPr/>
          </a:p>
          <a:p>
            <a:pPr indent="0" lvl="0" marL="0" marR="0" rtl="0" algn="l">
              <a:lnSpc>
                <a:spcPct val="115000"/>
              </a:lnSpc>
              <a:spcBef>
                <a:spcPts val="1200"/>
              </a:spcBef>
              <a:spcAft>
                <a:spcPts val="0"/>
              </a:spcAft>
              <a:buNone/>
            </a:pPr>
            <a:r>
              <a:t/>
            </a:r>
            <a:endParaRPr/>
          </a:p>
          <a:p>
            <a:pPr indent="0" lvl="0" marL="0" marR="0" rtl="0" algn="l">
              <a:lnSpc>
                <a:spcPct val="115000"/>
              </a:lnSpc>
              <a:spcBef>
                <a:spcPts val="1200"/>
              </a:spcBef>
              <a:spcAft>
                <a:spcPts val="0"/>
              </a:spcAft>
              <a:buNone/>
            </a:pPr>
            <a:r>
              <a:rPr lang="da"/>
              <a:t>Regeringsdannelse:</a:t>
            </a:r>
            <a:endParaRPr/>
          </a:p>
          <a:p>
            <a:pPr indent="0" lvl="0" marL="0" marR="0" rtl="0" algn="l">
              <a:lnSpc>
                <a:spcPct val="115000"/>
              </a:lnSpc>
              <a:spcBef>
                <a:spcPts val="1200"/>
              </a:spcBef>
              <a:spcAft>
                <a:spcPts val="0"/>
              </a:spcAft>
              <a:buNone/>
            </a:pPr>
            <a:r>
              <a:rPr lang="da"/>
              <a:t>o   Christiansborg er centrum for forhandlinger</a:t>
            </a:r>
            <a:endParaRPr/>
          </a:p>
          <a:p>
            <a:pPr indent="0" lvl="0" marL="0" marR="0" rtl="0" algn="l">
              <a:lnSpc>
                <a:spcPct val="115000"/>
              </a:lnSpc>
              <a:spcBef>
                <a:spcPts val="1200"/>
              </a:spcBef>
              <a:spcAft>
                <a:spcPts val="0"/>
              </a:spcAft>
              <a:buNone/>
            </a:pPr>
            <a:r>
              <a:rPr lang="da"/>
              <a:t>o   Kongen indkalder til kongerunde</a:t>
            </a:r>
            <a:endParaRPr/>
          </a:p>
          <a:p>
            <a:pPr indent="0" lvl="0" marL="0" marR="0" rtl="0" algn="l">
              <a:lnSpc>
                <a:spcPct val="115000"/>
              </a:lnSpc>
              <a:spcBef>
                <a:spcPts val="1200"/>
              </a:spcBef>
              <a:spcAft>
                <a:spcPts val="0"/>
              </a:spcAft>
              <a:buNone/>
            </a:pPr>
            <a:r>
              <a:rPr lang="da"/>
              <a:t>o   En kongelig undersøger eller forhandlingsleder udpeges</a:t>
            </a:r>
            <a:endParaRPr/>
          </a:p>
          <a:p>
            <a:pPr indent="0" lvl="0" marL="0" marR="0" rtl="0" algn="l">
              <a:lnSpc>
                <a:spcPct val="115000"/>
              </a:lnSpc>
              <a:spcBef>
                <a:spcPts val="1200"/>
              </a:spcBef>
              <a:spcAft>
                <a:spcPts val="1200"/>
              </a:spcAft>
              <a:buNone/>
            </a:pPr>
            <a:r>
              <a:rPr lang="da"/>
              <a:t>o   Regering dannes.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