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6" r:id="rId7"/>
    <p:sldId id="262" r:id="rId8"/>
    <p:sldId id="265" r:id="rId9"/>
    <p:sldId id="264" r:id="rId10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ABE175-2C54-485E-97D1-15C95F1F7B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D252E946-D1B6-45AD-AB3E-C65FD8CD4B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6519FEE-32DC-4137-BC43-9D66C140A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9211563-B3CB-4FE7-A7B3-59894F5C5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A0E8926-4B6C-4892-A6F5-11E02F5B4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8069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BF4153-11E2-4239-9C0F-C0B765242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4E415AA-AC8F-463F-874E-231B8BE2B4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95303DC-7E37-49CC-81DF-AFA74F6A4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04AC3AB3-DA6F-4ED2-9FCB-7EE502983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25291DA-6CC8-41F6-B496-3F407F7D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31231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0EF3A6F-10B3-4449-82E1-42626F5E00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FBE7D54-35AC-4E11-93AC-B890A1CBBA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D4673C-9E54-4688-A431-880C4DD6C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00F922A-CB16-4DFD-8E3B-811123010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65D1AFF-DF2F-431A-AE05-AB3067050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5340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DB0923-B3EE-4347-8E34-DA1771FB0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BD0FEE7-E0D4-4645-82F7-874EB2F7B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7DD45ED-A6D9-438F-B260-C043CF595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4B2CC38-936B-437E-A757-C7EC230F3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ED1696E-1578-4795-ABB8-1AB0243C1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81574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9532A-96D5-4A29-B2EE-3E57CD279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9548EFCB-B454-43E5-A2FB-B35B6A00C9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0AA7E1D-48AE-4F5D-8EC6-694164F21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C3AA7B0-13D2-41AB-AA88-42C67D1AA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66DF106-ABBE-4BDF-B269-5FE315F15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2814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E83960-1661-4884-BA16-7FEADC6E0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D3451A5-8618-4604-9C05-9D56152A03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E262C82-0429-48DF-B725-7CE1624BA9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9CD4D69-1B48-4A78-8702-9FB0096C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BBCDB8F3-1871-45E0-8F34-34E80CB04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740B723-6D86-42DD-9124-490D37655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2593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16A024-9F37-44E0-8FAA-5A3B32AB2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4A5DD43-8161-4DC6-8160-CCB91F39F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3ADA582-3A7E-415A-8569-8E4522E39E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53254E0F-06DD-4AEA-AEA8-DF68ADD3D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75DB73E-959A-4D87-A77F-B6AD3833DC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1B5F3BA-0148-4E8F-B6E9-DD7E4FBD3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60C0663F-01DA-411A-BFE0-E5FB25A46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746ACCC-1FE7-42FA-8366-5F7024A41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49759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081463-CC5E-42A3-9F85-931245092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55E428C1-1D22-43EC-8B14-C09CE93C9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C6758669-39FD-43E4-9A79-4D48E80F2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F27F866-2AB6-4295-879D-D028A3642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19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B00902F4-81D9-47B5-961F-BA9EBA8E1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40A4B3F9-22BA-4FEC-86EB-C97F4A1F6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8BEDCE7-0BE9-4026-B560-836CF815F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8564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EC610-74AB-4DFD-B559-19E00C754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2C253E5-BDB5-421F-B568-D13B2EB44B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007B7F17-07BA-4595-A657-3A52FA803A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6F01E3A-1C34-4D39-8599-82FB9BBD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14C87AE-8DFB-45D6-8216-35F7167B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6B58290-F086-45D9-A668-AFEC7B89C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141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B81039-1C14-4725-BD9B-7D1FC2DFE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924A88E-9815-4281-8BCF-E1C5EAF8D6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FA77F8C-747E-45FB-B70F-8CF7879B7F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CCCEEDE-5749-428F-9CF1-1AD65DD3D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F32548D-12ED-45C6-B8A2-73FD8DDBC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1DED02C6-A7D4-426F-BB9E-71D124357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7001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8351014C-106E-473A-9FF6-96C39B9EB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02C5B1BC-9AC4-47EA-AE9E-2E4BE95DA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4E00A9A-3B98-415B-AF88-75C1FE8062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6E479-D90E-4835-8810-6BCA43C99AF3}" type="datetimeFigureOut">
              <a:rPr lang="da-DK" smtClean="0"/>
              <a:t>24-03-2026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4C2EB9-9CD6-45AC-ADC3-9F35D17A8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6F0891E-02D0-41DC-95EF-4D508077C5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D31AD-B792-4331-B5B5-73E05920113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372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E86182-D880-437B-944D-5598ECEEC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dirty="0"/>
              <a:t>E. Coli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3F22507E-6A51-4AEC-A0B6-47B3F8F9A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Stavformet (</a:t>
            </a:r>
            <a:r>
              <a:rPr lang="da-DK" dirty="0" err="1"/>
              <a:t>Bacil</a:t>
            </a:r>
            <a:r>
              <a:rPr lang="da-DK" dirty="0"/>
              <a:t>)</a:t>
            </a:r>
          </a:p>
          <a:p>
            <a:r>
              <a:rPr lang="da-DK" dirty="0"/>
              <a:t>1-3µm lang og 0,5µm bred</a:t>
            </a:r>
          </a:p>
          <a:p>
            <a:r>
              <a:rPr lang="da-DK" dirty="0"/>
              <a:t>Kan have hale </a:t>
            </a:r>
          </a:p>
          <a:p>
            <a:r>
              <a:rPr lang="da-DK" dirty="0"/>
              <a:t>Farves lyserød ved </a:t>
            </a:r>
            <a:r>
              <a:rPr lang="da-DK" dirty="0" err="1"/>
              <a:t>gram-farvning</a:t>
            </a:r>
            <a:r>
              <a:rPr lang="da-DK" dirty="0"/>
              <a:t> </a:t>
            </a:r>
            <a:br>
              <a:rPr lang="da-DK" dirty="0"/>
            </a:br>
            <a:r>
              <a:rPr lang="da-DK" dirty="0"/>
              <a:t>(gram negativ)</a:t>
            </a:r>
          </a:p>
          <a:p>
            <a:r>
              <a:rPr lang="da-DK" dirty="0"/>
              <a:t>Mest undersøgte organisme</a:t>
            </a:r>
          </a:p>
        </p:txBody>
      </p:sp>
      <p:pic>
        <p:nvPicPr>
          <p:cNvPr id="9" name="Billede 8" descr="Et billede, der indeholder rev, hvirvelløse dyr, sort-hvid&#10;&#10;Automatisk genereret beskrivelse">
            <a:extLst>
              <a:ext uri="{FF2B5EF4-FFF2-40B4-BE49-F238E27FC236}">
                <a16:creationId xmlns:a16="http://schemas.microsoft.com/office/drawing/2014/main" id="{39680864-71B4-4BF3-A992-2BD958367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0" y="1271514"/>
            <a:ext cx="5422265" cy="455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2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34F882-FE87-4EEF-8BAE-7E3FC21DC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7" name="Pladsholder til indhold 6">
            <a:extLst>
              <a:ext uri="{FF2B5EF4-FFF2-40B4-BE49-F238E27FC236}">
                <a16:creationId xmlns:a16="http://schemas.microsoft.com/office/drawing/2014/main" id="{70005369-5271-43E9-8A02-D797A8694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Har den øjne og hjerne? </a:t>
            </a:r>
          </a:p>
          <a:p>
            <a:r>
              <a:rPr lang="da-DK" dirty="0"/>
              <a:t>Kemoreceptorer </a:t>
            </a:r>
            <a:br>
              <a:rPr lang="da-DK" dirty="0"/>
            </a:br>
            <a:r>
              <a:rPr lang="da-DK" dirty="0"/>
              <a:t> - pH</a:t>
            </a:r>
            <a:br>
              <a:rPr lang="da-DK" dirty="0"/>
            </a:br>
            <a:r>
              <a:rPr lang="da-DK" dirty="0"/>
              <a:t> - Temperatur</a:t>
            </a:r>
            <a:br>
              <a:rPr lang="da-DK" dirty="0"/>
            </a:br>
            <a:r>
              <a:rPr lang="da-DK" dirty="0"/>
              <a:t> - Kemikalier</a:t>
            </a:r>
            <a:br>
              <a:rPr lang="da-DK" dirty="0"/>
            </a:br>
            <a:r>
              <a:rPr lang="da-DK" dirty="0"/>
              <a:t> - Fysisk kontakt</a:t>
            </a:r>
          </a:p>
        </p:txBody>
      </p:sp>
      <p:pic>
        <p:nvPicPr>
          <p:cNvPr id="11" name="Billede 10" descr="Et billede, der indeholder hvirvelløse dyr, akvarium, Hvirvelløse havdyr, Organisme&#10;&#10;Automatisk genereret beskrivelse">
            <a:extLst>
              <a:ext uri="{FF2B5EF4-FFF2-40B4-BE49-F238E27FC236}">
                <a16:creationId xmlns:a16="http://schemas.microsoft.com/office/drawing/2014/main" id="{A45EEA95-B475-436A-928D-815225156B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91" y="1403448"/>
            <a:ext cx="5557872" cy="37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63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45F0C6-AC82-4688-B936-C557D8A16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75A2674-1450-42F7-B625-727A605C5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5308"/>
            <a:ext cx="10515600" cy="4174426"/>
          </a:xfrm>
        </p:spPr>
        <p:txBody>
          <a:bodyPr/>
          <a:lstStyle/>
          <a:p>
            <a:r>
              <a:rPr lang="da-DK" dirty="0"/>
              <a:t>Hvad spiser E. Coli?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2FDD4746-44BF-447B-B6F9-AC7995024F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443" y="2690336"/>
            <a:ext cx="443262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Kulhydrater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(glukose, laktose, </a:t>
            </a:r>
            <a:r>
              <a:rPr kumimoji="0" lang="da-DK" altLang="da-DK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sucrose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Aminosyrer og proteiner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Fedtsyrer og lipider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Organiske syrer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(acetat, laktat)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Vitaminer og mineraler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92FB7DE-3901-4606-B00B-37C06F5905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79443" y="4829405"/>
            <a:ext cx="999825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Nitrat (NO₃⁻)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og </a:t>
            </a: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nitrit (NO₂⁻)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til anaerob respiration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Sulfat (SO₄²⁻)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og </a:t>
            </a: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jern (Fe²⁺)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som elektrondonorer under anaerobe forhold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Tungmetaller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 små mængder, men kun hvis det ikke er giftigt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Den kan også overleve på </a:t>
            </a: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fysiske overflader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uden at spise noget, hvis den danner en biofilm  </a:t>
            </a:r>
          </a:p>
        </p:txBody>
      </p:sp>
      <p:pic>
        <p:nvPicPr>
          <p:cNvPr id="8" name="Billede 7" descr="Et billede, der indeholder hvirvelløse dyr, akvarium, Hvirvelløse havdyr, Organisme&#10;&#10;Automatisk genereret beskrivelse">
            <a:extLst>
              <a:ext uri="{FF2B5EF4-FFF2-40B4-BE49-F238E27FC236}">
                <a16:creationId xmlns:a16="http://schemas.microsoft.com/office/drawing/2014/main" id="{9ECF44E4-FBA1-4F8C-8E09-6A0E78E9E6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548" y="837712"/>
            <a:ext cx="5557872" cy="3705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49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19B363-0F60-4B20-B156-9B6518DE2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7E60A8A-B592-46EA-8446-0DB690C2E1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Trækker den vejret?</a:t>
            </a:r>
            <a:br>
              <a:rPr lang="da-DK" dirty="0"/>
            </a:br>
            <a:r>
              <a:rPr lang="da-DK" dirty="0"/>
              <a:t>  -Aerob respiration (med ilt) </a:t>
            </a:r>
            <a:br>
              <a:rPr lang="da-DK" dirty="0"/>
            </a:br>
            <a:r>
              <a:rPr lang="da-DK" dirty="0"/>
              <a:t>  -Anaerob respiration (uden ilt)</a:t>
            </a:r>
            <a:br>
              <a:rPr lang="da-DK" dirty="0"/>
            </a:br>
            <a:r>
              <a:rPr lang="da-DK" dirty="0"/>
              <a:t>  -Fermentation (uden ilt) </a:t>
            </a:r>
          </a:p>
          <a:p>
            <a:pPr marL="0" indent="0">
              <a:buNone/>
            </a:pPr>
            <a:br>
              <a:rPr lang="da-DK" dirty="0"/>
            </a:br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6C5087F8-FE27-43EE-872B-A3956D931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942" y="2276015"/>
            <a:ext cx="5349761" cy="42498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5BF0903D-598F-4CC8-B694-0136FE2BA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616" y="2702582"/>
            <a:ext cx="3900488" cy="355745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38C21CB1-FCFF-489A-8B1A-24A560407D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7110" y="3045626"/>
            <a:ext cx="3833740" cy="38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2421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866D89-52BC-44D6-954C-F9A2B89D0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5CCE79A-6BE8-4C1E-A4BA-783881A353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Hvordan formerer den sig?</a:t>
            </a:r>
            <a:br>
              <a:rPr lang="da-DK" dirty="0"/>
            </a:br>
            <a:r>
              <a:rPr lang="da-DK" dirty="0"/>
              <a:t>- Kloning</a:t>
            </a:r>
            <a:br>
              <a:rPr lang="da-DK" dirty="0"/>
            </a:br>
            <a:r>
              <a:rPr lang="da-DK" dirty="0"/>
              <a:t>- Hvert 20 min. under optimale betingelser</a:t>
            </a:r>
            <a:br>
              <a:rPr lang="da-DK" dirty="0"/>
            </a:br>
            <a:r>
              <a:rPr lang="da-DK" dirty="0"/>
              <a:t>- 37 grader og pH 7 er optimalt</a:t>
            </a:r>
            <a:br>
              <a:rPr lang="da-DK" dirty="0"/>
            </a:br>
            <a:r>
              <a:rPr lang="da-DK" dirty="0"/>
              <a:t>- LB agar 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F9A55BE-CEDC-456D-B4B9-98BD9D1A58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6557" y="3907552"/>
            <a:ext cx="6949403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b="1" dirty="0">
                <a:latin typeface="Arial" panose="020B0604020202020204" pitchFamily="34" charset="0"/>
              </a:rPr>
              <a:t>  0°C</a:t>
            </a:r>
            <a:r>
              <a:rPr lang="da-DK" altLang="da-DK" dirty="0">
                <a:latin typeface="Arial" panose="020B0604020202020204" pitchFamily="34" charset="0"/>
              </a:rPr>
              <a:t>: Ingen vækst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b="1" dirty="0">
                <a:latin typeface="Arial" panose="020B0604020202020204" pitchFamily="34" charset="0"/>
              </a:rPr>
              <a:t>  5°C</a:t>
            </a:r>
            <a:r>
              <a:rPr lang="da-DK" altLang="da-DK" dirty="0">
                <a:latin typeface="Arial" panose="020B0604020202020204" pitchFamily="34" charset="0"/>
              </a:rPr>
              <a:t>: 360 minutter</a:t>
            </a:r>
            <a:endParaRPr kumimoji="0" lang="da-DK" altLang="da-DK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  <a:r>
              <a:rPr lang="da-DK" altLang="da-DK" b="1" dirty="0">
                <a:latin typeface="Arial" panose="020B0604020202020204" pitchFamily="34" charset="0"/>
              </a:rPr>
              <a:t>°C</a:t>
            </a:r>
            <a:r>
              <a:rPr lang="da-DK" altLang="da-DK" dirty="0">
                <a:latin typeface="Arial" panose="020B0604020202020204" pitchFamily="34" charset="0"/>
              </a:rPr>
              <a:t>: 180 minutter </a:t>
            </a:r>
            <a:endParaRPr kumimoji="0" lang="da-DK" altLang="da-DK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15°C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120 minutter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22°C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60 minutter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30°C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30 minutter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a-DK" altLang="da-DK" b="1" dirty="0">
                <a:latin typeface="Arial" panose="020B0604020202020204" pitchFamily="34" charset="0"/>
              </a:rPr>
              <a:t>37°C</a:t>
            </a:r>
            <a:r>
              <a:rPr lang="da-DK" altLang="da-DK" dirty="0">
                <a:latin typeface="Arial" panose="020B0604020202020204" pitchFamily="34" charset="0"/>
              </a:rPr>
              <a:t>: 20 minutter (optimal temperatur) </a:t>
            </a: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42°C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30 minutter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da-DK" altLang="da-DK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45°C</a:t>
            </a:r>
            <a:r>
              <a:rPr kumimoji="0" lang="da-DK" altLang="da-DK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: 40 minutter (høj temperatur, væksten begynder at bremse) </a:t>
            </a:r>
          </a:p>
        </p:txBody>
      </p:sp>
    </p:spTree>
    <p:extLst>
      <p:ext uri="{BB962C8B-B14F-4D97-AF65-F5344CB8AC3E}">
        <p14:creationId xmlns:p14="http://schemas.microsoft.com/office/powerpoint/2010/main" val="3379487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AF6A2D-AFC5-4E52-B605-6CF032F8B5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52E5EE-9D87-462E-ACFD-90BB0A21D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https://www.youtube.com/watch?v=gEwzDydciWc</a:t>
            </a:r>
          </a:p>
        </p:txBody>
      </p:sp>
    </p:spTree>
    <p:extLst>
      <p:ext uri="{BB962C8B-B14F-4D97-AF65-F5344CB8AC3E}">
        <p14:creationId xmlns:p14="http://schemas.microsoft.com/office/powerpoint/2010/main" val="11314434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481310-0116-4C10-82AA-6007AA8C1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CB35870-DA2F-44F7-8DF2-00CE6A104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Hvor mange kromosomer har E. Coli? </a:t>
            </a:r>
            <a:br>
              <a:rPr lang="da-DK" dirty="0"/>
            </a:br>
            <a:r>
              <a:rPr lang="da-DK" dirty="0"/>
              <a:t>- 1 Kromosom</a:t>
            </a:r>
            <a:br>
              <a:rPr lang="da-DK" dirty="0"/>
            </a:br>
            <a:r>
              <a:rPr lang="da-DK" dirty="0"/>
              <a:t>- 4300-5000 gener</a:t>
            </a:r>
            <a:br>
              <a:rPr lang="da-DK" dirty="0"/>
            </a:br>
            <a:r>
              <a:rPr lang="da-DK" dirty="0"/>
              <a:t>- 4,6M basepar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7F5267A3-62E6-4A8B-951D-EA7F049B8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9237" y="2527011"/>
            <a:ext cx="6543675" cy="39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149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BACA18-22B3-43BC-92F3-2283860F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E. Coli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23AE4D3-5523-4210-B868-E174F8AEE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700 forskellige typer af E. Coli</a:t>
            </a:r>
          </a:p>
          <a:p>
            <a:r>
              <a:rPr lang="da-DK" dirty="0"/>
              <a:t>Over 10.000 forskellige stammer </a:t>
            </a:r>
          </a:p>
          <a:p>
            <a:r>
              <a:rPr lang="da-DK" dirty="0"/>
              <a:t>Nye varianter opstår </a:t>
            </a:r>
          </a:p>
          <a:p>
            <a:r>
              <a:rPr lang="da-DK" dirty="0"/>
              <a:t>Meget lille del er sygdomsfremkaldende</a:t>
            </a:r>
          </a:p>
        </p:txBody>
      </p:sp>
    </p:spTree>
    <p:extLst>
      <p:ext uri="{BB962C8B-B14F-4D97-AF65-F5344CB8AC3E}">
        <p14:creationId xmlns:p14="http://schemas.microsoft.com/office/powerpoint/2010/main" val="41408979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96AD72-1B06-4728-B7A3-558BA3B87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Eksempel med fordoblingstid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B5FDBFD-1225-47E1-84AB-41DF5DCF7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856" y="1461524"/>
            <a:ext cx="10293741" cy="52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645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348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E. Coli</vt:lpstr>
      <vt:lpstr>E. Coli</vt:lpstr>
      <vt:lpstr>E. Coli</vt:lpstr>
      <vt:lpstr>E. Coli</vt:lpstr>
      <vt:lpstr>E. Coli</vt:lpstr>
      <vt:lpstr>E. Coli </vt:lpstr>
      <vt:lpstr>E. Coli</vt:lpstr>
      <vt:lpstr>E. Coli</vt:lpstr>
      <vt:lpstr>Eksempel med fordoblingstid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E. Coli</dc:title>
  <dc:creator>Daryoush</dc:creator>
  <cp:lastModifiedBy>Daryoush</cp:lastModifiedBy>
  <cp:revision>17</cp:revision>
  <dcterms:created xsi:type="dcterms:W3CDTF">2026-03-23T21:27:01Z</dcterms:created>
  <dcterms:modified xsi:type="dcterms:W3CDTF">2026-03-24T13:38:51Z</dcterms:modified>
</cp:coreProperties>
</file>