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77"/>
  </p:normalViewPr>
  <p:slideViewPr>
    <p:cSldViewPr snapToGrid="0">
      <p:cViewPr varScale="1">
        <p:scale>
          <a:sx n="88" d="100"/>
          <a:sy n="88" d="100"/>
        </p:scale>
        <p:origin x="176"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5/6/26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2031184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5/6/26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0443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5/6/26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91978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5/6/26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53536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5/6/26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99870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5/6/26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033378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5/6/26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2936876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5/6/26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013741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5/6/26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853946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5/6/26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020809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5/6/26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997160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5/6/26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‹nr.›</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95798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82" r:id="rId6"/>
    <p:sldLayoutId id="2147483677" r:id="rId7"/>
    <p:sldLayoutId id="2147483678" r:id="rId8"/>
    <p:sldLayoutId id="2147483679" r:id="rId9"/>
    <p:sldLayoutId id="2147483681" r:id="rId10"/>
    <p:sldLayoutId id="214748368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dr.dk/nyheder/indland/mette-frederiksen-til-modstandsfolk-danmarks-plads-i-den-frie-verden-er-jer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danmarkshistorien.lex.dk/Orla_Lehmanns_tale_'Danmark_til_Ejderen',_28._maj_184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B580D20-4B94-6A25-9952-09B474FB43E2}"/>
              </a:ext>
            </a:extLst>
          </p:cNvPr>
          <p:cNvSpPr>
            <a:spLocks noGrp="1"/>
          </p:cNvSpPr>
          <p:nvPr>
            <p:ph type="ctrTitle"/>
          </p:nvPr>
        </p:nvSpPr>
        <p:spPr>
          <a:xfrm>
            <a:off x="5604552" y="871758"/>
            <a:ext cx="5825448" cy="3871143"/>
          </a:xfrm>
        </p:spPr>
        <p:txBody>
          <a:bodyPr>
            <a:normAutofit/>
          </a:bodyPr>
          <a:lstStyle/>
          <a:p>
            <a:r>
              <a:rPr lang="da-DK" dirty="0"/>
              <a:t>Kronologi og opsummering fortsat</a:t>
            </a:r>
          </a:p>
        </p:txBody>
      </p:sp>
      <p:sp>
        <p:nvSpPr>
          <p:cNvPr id="3" name="Undertitel 2">
            <a:extLst>
              <a:ext uri="{FF2B5EF4-FFF2-40B4-BE49-F238E27FC236}">
                <a16:creationId xmlns:a16="http://schemas.microsoft.com/office/drawing/2014/main" id="{457F862F-37DE-BBBD-4A2A-EFF1B3293AA7}"/>
              </a:ext>
            </a:extLst>
          </p:cNvPr>
          <p:cNvSpPr>
            <a:spLocks noGrp="1"/>
          </p:cNvSpPr>
          <p:nvPr>
            <p:ph type="subTitle" idx="1"/>
          </p:nvPr>
        </p:nvSpPr>
        <p:spPr>
          <a:xfrm>
            <a:off x="5619964" y="4785543"/>
            <a:ext cx="5322013" cy="1005657"/>
          </a:xfrm>
        </p:spPr>
        <p:txBody>
          <a:bodyPr>
            <a:normAutofit/>
          </a:bodyPr>
          <a:lstStyle/>
          <a:p>
            <a:r>
              <a:rPr lang="da-DK" dirty="0"/>
              <a:t>Fokus på Revolutioner, Den Kolde Krig, Holocaust</a:t>
            </a:r>
          </a:p>
        </p:txBody>
      </p:sp>
      <p:pic>
        <p:nvPicPr>
          <p:cNvPr id="4" name="Picture 3" descr="Farverige nåle, der er forbundet med en tråd">
            <a:extLst>
              <a:ext uri="{FF2B5EF4-FFF2-40B4-BE49-F238E27FC236}">
                <a16:creationId xmlns:a16="http://schemas.microsoft.com/office/drawing/2014/main" id="{95E93C7E-4948-11E3-EA23-828CFF9DCF66}"/>
              </a:ext>
            </a:extLst>
          </p:cNvPr>
          <p:cNvPicPr>
            <a:picLocks noChangeAspect="1"/>
          </p:cNvPicPr>
          <p:nvPr/>
        </p:nvPicPr>
        <p:blipFill>
          <a:blip r:embed="rId2"/>
          <a:srcRect l="17388" r="35145" b="-1"/>
          <a:stretch>
            <a:fillRect/>
          </a:stretch>
        </p:blipFill>
        <p:spPr>
          <a:xfrm>
            <a:off x="1" y="10"/>
            <a:ext cx="4876799" cy="6857989"/>
          </a:xfrm>
          <a:prstGeom prst="rect">
            <a:avLst/>
          </a:prstGeom>
        </p:spPr>
      </p:pic>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12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430202-3978-CEF4-C72F-77FDB291BC02}"/>
              </a:ext>
            </a:extLst>
          </p:cNvPr>
          <p:cNvSpPr>
            <a:spLocks noGrp="1"/>
          </p:cNvSpPr>
          <p:nvPr>
            <p:ph type="title"/>
          </p:nvPr>
        </p:nvSpPr>
        <p:spPr/>
        <p:txBody>
          <a:bodyPr/>
          <a:lstStyle/>
          <a:p>
            <a:pPr algn="ctr"/>
            <a:r>
              <a:rPr lang="da-DK" dirty="0"/>
              <a:t>Den kolde krig</a:t>
            </a:r>
          </a:p>
        </p:txBody>
      </p:sp>
      <p:sp>
        <p:nvSpPr>
          <p:cNvPr id="3" name="Pladsholder til indhold 2">
            <a:extLst>
              <a:ext uri="{FF2B5EF4-FFF2-40B4-BE49-F238E27FC236}">
                <a16:creationId xmlns:a16="http://schemas.microsoft.com/office/drawing/2014/main" id="{0C4CF95C-A0D4-91E4-9701-BD458BE2EF18}"/>
              </a:ext>
            </a:extLst>
          </p:cNvPr>
          <p:cNvSpPr>
            <a:spLocks noGrp="1"/>
          </p:cNvSpPr>
          <p:nvPr>
            <p:ph idx="1"/>
          </p:nvPr>
        </p:nvSpPr>
        <p:spPr/>
        <p:txBody>
          <a:bodyPr>
            <a:normAutofit fontScale="92500" lnSpcReduction="20000"/>
          </a:bodyPr>
          <a:lstStyle/>
          <a:p>
            <a:r>
              <a:rPr lang="da-DK" dirty="0"/>
              <a:t>Ideologiernes kamp</a:t>
            </a:r>
          </a:p>
          <a:p>
            <a:r>
              <a:rPr lang="da-DK" dirty="0"/>
              <a:t>USA vs. Sovjet (USSR): Fra allierede til fjender (Fra </a:t>
            </a:r>
            <a:r>
              <a:rPr lang="da-DK" dirty="0" err="1"/>
              <a:t>Yalta</a:t>
            </a:r>
            <a:r>
              <a:rPr lang="da-DK" dirty="0"/>
              <a:t>-konference til Truman-doktrin).</a:t>
            </a:r>
          </a:p>
          <a:p>
            <a:r>
              <a:rPr lang="da-DK" dirty="0"/>
              <a:t>Fronterne fryser fast. Et blik på de steder, hvor fronterne mellem de to ideologier står særligt tydeligt i perioden efter Anden Verdenskrig: Berlin (blokade, luftbro, mur), Korea, Vietnam.</a:t>
            </a:r>
          </a:p>
          <a:p>
            <a:r>
              <a:rPr lang="da-DK" dirty="0"/>
              <a:t>Cubakrisen: En meget højspændt situation under Den Kolde Krig. Atomvåben i centrum. To aktører: Krustjov og Kennedy. Teknologiens betydning for kommunikationen under konflikten.</a:t>
            </a:r>
          </a:p>
          <a:p>
            <a:r>
              <a:rPr lang="da-DK" dirty="0"/>
              <a:t>Brinkmanship som begreb.</a:t>
            </a:r>
          </a:p>
          <a:p>
            <a:r>
              <a:rPr lang="da-DK" dirty="0"/>
              <a:t>Aktør/struktur-perspektiv. </a:t>
            </a:r>
            <a:r>
              <a:rPr lang="da-DK" u="sng" dirty="0"/>
              <a:t>Årsagsforklaringer</a:t>
            </a:r>
            <a:r>
              <a:rPr lang="da-DK" dirty="0"/>
              <a:t>.</a:t>
            </a:r>
          </a:p>
          <a:p>
            <a:r>
              <a:rPr lang="da-DK" dirty="0"/>
              <a:t>Atomfrygt i Danmark og verden.</a:t>
            </a:r>
          </a:p>
          <a:p>
            <a:r>
              <a:rPr lang="da-DK" dirty="0"/>
              <a:t>Propaganda – ideologisk påvirkning af masserne. Kampen om hjerter og sind.</a:t>
            </a:r>
          </a:p>
          <a:p>
            <a:endParaRPr lang="da-DK" dirty="0"/>
          </a:p>
        </p:txBody>
      </p:sp>
    </p:spTree>
    <p:extLst>
      <p:ext uri="{BB962C8B-B14F-4D97-AF65-F5344CB8AC3E}">
        <p14:creationId xmlns:p14="http://schemas.microsoft.com/office/powerpoint/2010/main" val="3632151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3DC3F5-8489-B5A6-56FC-71D03AC95816}"/>
              </a:ext>
            </a:extLst>
          </p:cNvPr>
          <p:cNvSpPr>
            <a:spLocks noGrp="1"/>
          </p:cNvSpPr>
          <p:nvPr>
            <p:ph type="title"/>
          </p:nvPr>
        </p:nvSpPr>
        <p:spPr/>
        <p:txBody>
          <a:bodyPr/>
          <a:lstStyle/>
          <a:p>
            <a:pPr algn="ctr"/>
            <a:r>
              <a:rPr lang="da-DK" dirty="0"/>
              <a:t>Holocaust</a:t>
            </a:r>
          </a:p>
        </p:txBody>
      </p:sp>
      <p:sp>
        <p:nvSpPr>
          <p:cNvPr id="3" name="Pladsholder til indhold 2">
            <a:extLst>
              <a:ext uri="{FF2B5EF4-FFF2-40B4-BE49-F238E27FC236}">
                <a16:creationId xmlns:a16="http://schemas.microsoft.com/office/drawing/2014/main" id="{A2A09595-08CC-9C30-AC07-FD9F935F543B}"/>
              </a:ext>
            </a:extLst>
          </p:cNvPr>
          <p:cNvSpPr>
            <a:spLocks noGrp="1"/>
          </p:cNvSpPr>
          <p:nvPr>
            <p:ph idx="1"/>
          </p:nvPr>
        </p:nvSpPr>
        <p:spPr/>
        <p:txBody>
          <a:bodyPr/>
          <a:lstStyle/>
          <a:p>
            <a:r>
              <a:rPr lang="da-DK" dirty="0"/>
              <a:t>Den historiske kontekst omkring Hitlers magtovertagelse (forholdene i mellemkrigstidens Tyskland). </a:t>
            </a:r>
          </a:p>
          <a:p>
            <a:r>
              <a:rPr lang="da-DK" dirty="0"/>
              <a:t>Socialdarwinisme, Nazismens forståelse af racer og racehygiejne</a:t>
            </a:r>
          </a:p>
          <a:p>
            <a:r>
              <a:rPr lang="da-DK" dirty="0"/>
              <a:t>Den gradvise optrapning af forfølgelser af jøder. Fra adskillelse i samfundet til massemord.</a:t>
            </a:r>
          </a:p>
          <a:p>
            <a:r>
              <a:rPr lang="da-DK" dirty="0"/>
              <a:t>Anden Verdenskrig der markerer starten på massemordet. Fra masselikvideringer i Østeuropa til ”industrielle” udryddelseslejre (</a:t>
            </a:r>
            <a:r>
              <a:rPr lang="da-DK" dirty="0" err="1"/>
              <a:t>Gerstein</a:t>
            </a:r>
            <a:r>
              <a:rPr lang="da-DK" dirty="0"/>
              <a:t>-rapporten).</a:t>
            </a:r>
          </a:p>
          <a:p>
            <a:r>
              <a:rPr lang="da-DK" dirty="0"/>
              <a:t>Teorier om hvorfor folk deltog. Også helt almindelige mennesker. Er mennesket tilbøjelig til at adlyde autoriteter ud i det ekstreme?</a:t>
            </a:r>
          </a:p>
          <a:p>
            <a:r>
              <a:rPr lang="da-DK" dirty="0"/>
              <a:t>Et </a:t>
            </a:r>
            <a:r>
              <a:rPr lang="da-DK" dirty="0" err="1"/>
              <a:t>nomotetisk</a:t>
            </a:r>
            <a:r>
              <a:rPr lang="da-DK" dirty="0"/>
              <a:t> eller </a:t>
            </a:r>
            <a:r>
              <a:rPr lang="da-DK" dirty="0" err="1"/>
              <a:t>idiografisk</a:t>
            </a:r>
            <a:r>
              <a:rPr lang="da-DK" dirty="0"/>
              <a:t> syn på Holocaust. Det generelle vs. det unikke.</a:t>
            </a:r>
          </a:p>
        </p:txBody>
      </p:sp>
    </p:spTree>
    <p:extLst>
      <p:ext uri="{BB962C8B-B14F-4D97-AF65-F5344CB8AC3E}">
        <p14:creationId xmlns:p14="http://schemas.microsoft.com/office/powerpoint/2010/main" val="2368870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0CE54B-939A-79DE-05C4-A1AB5289C868}"/>
              </a:ext>
            </a:extLst>
          </p:cNvPr>
          <p:cNvSpPr>
            <a:spLocks noGrp="1"/>
          </p:cNvSpPr>
          <p:nvPr>
            <p:ph type="title"/>
          </p:nvPr>
        </p:nvSpPr>
        <p:spPr/>
        <p:txBody>
          <a:bodyPr/>
          <a:lstStyle/>
          <a:p>
            <a:pPr algn="ctr"/>
            <a:r>
              <a:rPr lang="da-DK" dirty="0"/>
              <a:t>Kilder der er svære at bedømme</a:t>
            </a:r>
          </a:p>
        </p:txBody>
      </p:sp>
      <p:sp>
        <p:nvSpPr>
          <p:cNvPr id="3" name="Pladsholder til indhold 2">
            <a:extLst>
              <a:ext uri="{FF2B5EF4-FFF2-40B4-BE49-F238E27FC236}">
                <a16:creationId xmlns:a16="http://schemas.microsoft.com/office/drawing/2014/main" id="{47607D8D-2F65-BDE7-856A-E6C8571F05DA}"/>
              </a:ext>
            </a:extLst>
          </p:cNvPr>
          <p:cNvSpPr>
            <a:spLocks noGrp="1"/>
          </p:cNvSpPr>
          <p:nvPr>
            <p:ph idx="1"/>
          </p:nvPr>
        </p:nvSpPr>
        <p:spPr/>
        <p:txBody>
          <a:bodyPr/>
          <a:lstStyle/>
          <a:p>
            <a:r>
              <a:rPr lang="da-DK" dirty="0"/>
              <a:t>Levn eller beretning? Eller begge dele?</a:t>
            </a:r>
          </a:p>
          <a:p>
            <a:r>
              <a:rPr lang="da-DK" dirty="0">
                <a:hlinkClick r:id="rId2"/>
              </a:rPr>
              <a:t>Mette Frederiksen-tale</a:t>
            </a:r>
            <a:endParaRPr lang="da-DK" dirty="0"/>
          </a:p>
          <a:p>
            <a:endParaRPr lang="da-DK" dirty="0"/>
          </a:p>
          <a:p>
            <a:endParaRPr lang="da-DK" dirty="0"/>
          </a:p>
        </p:txBody>
      </p:sp>
    </p:spTree>
    <p:extLst>
      <p:ext uri="{BB962C8B-B14F-4D97-AF65-F5344CB8AC3E}">
        <p14:creationId xmlns:p14="http://schemas.microsoft.com/office/powerpoint/2010/main" val="4109781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8696C1-E1FE-B5A8-0D44-9727CBF13C10}"/>
              </a:ext>
            </a:extLst>
          </p:cNvPr>
          <p:cNvSpPr>
            <a:spLocks noGrp="1"/>
          </p:cNvSpPr>
          <p:nvPr>
            <p:ph type="title"/>
          </p:nvPr>
        </p:nvSpPr>
        <p:spPr/>
        <p:txBody>
          <a:bodyPr/>
          <a:lstStyle/>
          <a:p>
            <a:pPr algn="ctr"/>
            <a:r>
              <a:rPr lang="da-DK" dirty="0"/>
              <a:t>Levn og beretning</a:t>
            </a:r>
          </a:p>
        </p:txBody>
      </p:sp>
      <p:sp>
        <p:nvSpPr>
          <p:cNvPr id="3" name="Pladsholder til indhold 2">
            <a:extLst>
              <a:ext uri="{FF2B5EF4-FFF2-40B4-BE49-F238E27FC236}">
                <a16:creationId xmlns:a16="http://schemas.microsoft.com/office/drawing/2014/main" id="{696BE93D-3FD7-DA15-0045-A3747A4C8663}"/>
              </a:ext>
            </a:extLst>
          </p:cNvPr>
          <p:cNvSpPr>
            <a:spLocks noGrp="1"/>
          </p:cNvSpPr>
          <p:nvPr>
            <p:ph idx="1"/>
          </p:nvPr>
        </p:nvSpPr>
        <p:spPr/>
        <p:txBody>
          <a:bodyPr>
            <a:normAutofit fontScale="92500" lnSpcReduction="10000"/>
          </a:bodyPr>
          <a:lstStyle/>
          <a:p>
            <a:r>
              <a:rPr lang="da-DK" dirty="0"/>
              <a:t>Levn: Alt fra fortiden er levn -&gt; spor som vi kan bruge til at blive klogere på fortiden. Det behøver ikke at rumme en beretning om fortiden, for at vi kan bruge dem til at blive klogere på fortiden. </a:t>
            </a:r>
          </a:p>
          <a:p>
            <a:endParaRPr lang="da-DK" dirty="0"/>
          </a:p>
          <a:p>
            <a:r>
              <a:rPr lang="da-DK" dirty="0"/>
              <a:t>Beretning: Der hvor en kilde bevidst eller ubevist beretter om fortiden eller en fortidig begivenhed (tale, dagbog, brev, interview, osv.). Beretninger er præget af afsenderens perspektiv og formål, og her skal vi som læser vurdere, hvordan (eller om) vi kan bruge kilden til at forstå, hvad der skete i fortiden. </a:t>
            </a:r>
            <a:r>
              <a:rPr lang="da-DK" b="1" dirty="0"/>
              <a:t>De kildekritiske begreber: </a:t>
            </a:r>
            <a:r>
              <a:rPr lang="da-DK" dirty="0"/>
              <a:t>Afsender/modtagerforhold, samtidig kontekst, formål, tendens, osv. </a:t>
            </a:r>
          </a:p>
          <a:p>
            <a:r>
              <a:rPr lang="da-DK" dirty="0"/>
              <a:t>Der hvor en beretning er utroværdig eller stærk tendentiøs, kan vi stadigvæk bruge teksten som levn. Ikke som en beretning, hvor vi bliver klogere på, hvad der </a:t>
            </a:r>
            <a:r>
              <a:rPr lang="da-DK" i="1" dirty="0"/>
              <a:t>egentlig</a:t>
            </a:r>
            <a:r>
              <a:rPr lang="da-DK" dirty="0"/>
              <a:t> skete, men vi kan bruge den som levn til f.eks. at sige noget om, hvordan politikere forsøgte at overbevise folket om noget bestemt.</a:t>
            </a:r>
          </a:p>
        </p:txBody>
      </p:sp>
      <p:sp>
        <p:nvSpPr>
          <p:cNvPr id="11" name="Cirkulær pil 10">
            <a:extLst>
              <a:ext uri="{FF2B5EF4-FFF2-40B4-BE49-F238E27FC236}">
                <a16:creationId xmlns:a16="http://schemas.microsoft.com/office/drawing/2014/main" id="{64057E06-315B-E8F8-4A1D-10FA4F1E9D25}"/>
              </a:ext>
            </a:extLst>
          </p:cNvPr>
          <p:cNvSpPr/>
          <p:nvPr/>
        </p:nvSpPr>
        <p:spPr>
          <a:xfrm rot="16200000">
            <a:off x="-804795" y="3115690"/>
            <a:ext cx="3285099" cy="1675508"/>
          </a:xfrm>
          <a:prstGeom prst="circularArrow">
            <a:avLst/>
          </a:prstGeom>
          <a:solidFill>
            <a:schemeClr val="tx2">
              <a:lumMod val="50000"/>
              <a:lumOff val="5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Tree>
    <p:extLst>
      <p:ext uri="{BB962C8B-B14F-4D97-AF65-F5344CB8AC3E}">
        <p14:creationId xmlns:p14="http://schemas.microsoft.com/office/powerpoint/2010/main" val="1458517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50E3D-6613-38DA-CFC0-8D1BE2B03022}"/>
              </a:ext>
            </a:extLst>
          </p:cNvPr>
          <p:cNvSpPr>
            <a:spLocks noGrp="1"/>
          </p:cNvSpPr>
          <p:nvPr>
            <p:ph type="title"/>
          </p:nvPr>
        </p:nvSpPr>
        <p:spPr/>
        <p:txBody>
          <a:bodyPr/>
          <a:lstStyle/>
          <a:p>
            <a:pPr algn="ctr"/>
            <a:r>
              <a:rPr lang="da-DK" dirty="0"/>
              <a:t>Plan for modulet</a:t>
            </a:r>
          </a:p>
        </p:txBody>
      </p:sp>
      <p:sp>
        <p:nvSpPr>
          <p:cNvPr id="3" name="Pladsholder til indhold 2">
            <a:extLst>
              <a:ext uri="{FF2B5EF4-FFF2-40B4-BE49-F238E27FC236}">
                <a16:creationId xmlns:a16="http://schemas.microsoft.com/office/drawing/2014/main" id="{4E08C9EB-E3FD-CE19-C36A-38810915BA19}"/>
              </a:ext>
            </a:extLst>
          </p:cNvPr>
          <p:cNvSpPr>
            <a:spLocks noGrp="1"/>
          </p:cNvSpPr>
          <p:nvPr>
            <p:ph idx="1"/>
          </p:nvPr>
        </p:nvSpPr>
        <p:spPr/>
        <p:txBody>
          <a:bodyPr/>
          <a:lstStyle/>
          <a:p>
            <a:r>
              <a:rPr lang="da-DK" dirty="0"/>
              <a:t>Opsamling på jeres eget arbejde i sidst modul</a:t>
            </a:r>
          </a:p>
          <a:p>
            <a:r>
              <a:rPr lang="da-DK" dirty="0"/>
              <a:t>En kronologisk oversigt over resten af verdenshistorien</a:t>
            </a:r>
          </a:p>
          <a:p>
            <a:r>
              <a:rPr lang="da-DK" dirty="0"/>
              <a:t>En opsummering af tre forløb: Revolutioner, Den Kolde Krig, Holocaust.</a:t>
            </a:r>
          </a:p>
          <a:p>
            <a:pPr marL="0" indent="0">
              <a:buNone/>
            </a:pPr>
            <a:r>
              <a:rPr lang="da-DK" dirty="0"/>
              <a:t>---------------------------------------</a:t>
            </a:r>
          </a:p>
          <a:p>
            <a:r>
              <a:rPr lang="da-DK" dirty="0"/>
              <a:t>Næste modul: Eksamenstræning og mulighed for at stille spørgsmål til de enkelte forløb.</a:t>
            </a:r>
          </a:p>
          <a:p>
            <a:r>
              <a:rPr lang="da-DK" dirty="0"/>
              <a:t>Sidste modul: Opsamling og hygge.</a:t>
            </a:r>
          </a:p>
          <a:p>
            <a:r>
              <a:rPr lang="da-DK" dirty="0"/>
              <a:t>Hvad har I brug for?</a:t>
            </a:r>
          </a:p>
        </p:txBody>
      </p:sp>
    </p:spTree>
    <p:extLst>
      <p:ext uri="{BB962C8B-B14F-4D97-AF65-F5344CB8AC3E}">
        <p14:creationId xmlns:p14="http://schemas.microsoft.com/office/powerpoint/2010/main" val="1689438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83FD5D-821E-20DE-6D63-CB8A6135F101}"/>
              </a:ext>
            </a:extLst>
          </p:cNvPr>
          <p:cNvSpPr>
            <a:spLocks noGrp="1"/>
          </p:cNvSpPr>
          <p:nvPr>
            <p:ph type="title"/>
          </p:nvPr>
        </p:nvSpPr>
        <p:spPr/>
        <p:txBody>
          <a:bodyPr/>
          <a:lstStyle/>
          <a:p>
            <a:pPr algn="ctr"/>
            <a:r>
              <a:rPr lang="da-DK" dirty="0"/>
              <a:t>1864</a:t>
            </a:r>
          </a:p>
        </p:txBody>
      </p:sp>
      <p:sp>
        <p:nvSpPr>
          <p:cNvPr id="3" name="Pladsholder til indhold 2">
            <a:extLst>
              <a:ext uri="{FF2B5EF4-FFF2-40B4-BE49-F238E27FC236}">
                <a16:creationId xmlns:a16="http://schemas.microsoft.com/office/drawing/2014/main" id="{F0AF63F3-E685-50CB-EFB9-8598270130E2}"/>
              </a:ext>
            </a:extLst>
          </p:cNvPr>
          <p:cNvSpPr>
            <a:spLocks noGrp="1"/>
          </p:cNvSpPr>
          <p:nvPr>
            <p:ph idx="1"/>
          </p:nvPr>
        </p:nvSpPr>
        <p:spPr/>
        <p:txBody>
          <a:bodyPr>
            <a:normAutofit fontScale="92500" lnSpcReduction="20000"/>
          </a:bodyPr>
          <a:lstStyle/>
          <a:p>
            <a:r>
              <a:rPr lang="da-DK" dirty="0"/>
              <a:t>Hvilke problemstillinger kom I frem til?</a:t>
            </a:r>
          </a:p>
          <a:p>
            <a:endParaRPr lang="da-DK" dirty="0"/>
          </a:p>
          <a:p>
            <a:pPr marL="0" indent="0">
              <a:buNone/>
            </a:pPr>
            <a:r>
              <a:rPr lang="da-DK" dirty="0"/>
              <a:t>Lærerens bud på nøglebegreber:</a:t>
            </a:r>
          </a:p>
          <a:p>
            <a:r>
              <a:rPr lang="da-DK" dirty="0"/>
              <a:t>Nationalisme som fænomen (herunder fordanskningspolitikken). Nationalismens forbindelse til demokratiet.</a:t>
            </a:r>
          </a:p>
          <a:p>
            <a:r>
              <a:rPr lang="da-DK" dirty="0"/>
              <a:t>Helstat kontra nationalstat</a:t>
            </a:r>
          </a:p>
          <a:p>
            <a:r>
              <a:rPr lang="da-DK" dirty="0"/>
              <a:t>De Nationalliberales ”Danmark til Ejderen politik”</a:t>
            </a:r>
          </a:p>
          <a:p>
            <a:r>
              <a:rPr lang="da-DK" dirty="0"/>
              <a:t>Soldaters levevilkår og oplevelser af krigen</a:t>
            </a:r>
          </a:p>
          <a:p>
            <a:r>
              <a:rPr lang="da-DK" dirty="0"/>
              <a:t>Teknologiens betydning for krigens udfald</a:t>
            </a:r>
          </a:p>
          <a:p>
            <a:r>
              <a:rPr lang="da-DK" dirty="0"/>
              <a:t>Nederlagets betydning for den danske selvforståelse</a:t>
            </a:r>
          </a:p>
          <a:p>
            <a:endParaRPr lang="da-DK" dirty="0"/>
          </a:p>
        </p:txBody>
      </p:sp>
    </p:spTree>
    <p:extLst>
      <p:ext uri="{BB962C8B-B14F-4D97-AF65-F5344CB8AC3E}">
        <p14:creationId xmlns:p14="http://schemas.microsoft.com/office/powerpoint/2010/main" val="177534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6D3F28-2A97-A5D2-EA29-0347163E0732}"/>
              </a:ext>
            </a:extLst>
          </p:cNvPr>
          <p:cNvSpPr>
            <a:spLocks noGrp="1"/>
          </p:cNvSpPr>
          <p:nvPr>
            <p:ph type="title"/>
          </p:nvPr>
        </p:nvSpPr>
        <p:spPr/>
        <p:txBody>
          <a:bodyPr/>
          <a:lstStyle/>
          <a:p>
            <a:endParaRPr lang="da-DK"/>
          </a:p>
        </p:txBody>
      </p:sp>
      <p:sp>
        <p:nvSpPr>
          <p:cNvPr id="3" name="Pladsholder til indhold 2">
            <a:extLst>
              <a:ext uri="{FF2B5EF4-FFF2-40B4-BE49-F238E27FC236}">
                <a16:creationId xmlns:a16="http://schemas.microsoft.com/office/drawing/2014/main" id="{6522271B-81AB-DCAD-7BF4-632D377460D8}"/>
              </a:ext>
            </a:extLst>
          </p:cNvPr>
          <p:cNvSpPr>
            <a:spLocks noGrp="1"/>
          </p:cNvSpPr>
          <p:nvPr>
            <p:ph idx="1"/>
          </p:nvPr>
        </p:nvSpPr>
        <p:spPr/>
        <p:txBody>
          <a:bodyPr/>
          <a:lstStyle/>
          <a:p>
            <a:r>
              <a:rPr lang="da-DK" dirty="0" err="1"/>
              <a:t>ß</a:t>
            </a:r>
            <a:endParaRPr lang="da-DK" dirty="0"/>
          </a:p>
        </p:txBody>
      </p:sp>
      <p:pic>
        <p:nvPicPr>
          <p:cNvPr id="2050" name="Picture 2" descr="Krigen i 1864 (2. Slesvigske Krig) – Danmarkshistorien | Lex">
            <a:extLst>
              <a:ext uri="{FF2B5EF4-FFF2-40B4-BE49-F238E27FC236}">
                <a16:creationId xmlns:a16="http://schemas.microsoft.com/office/drawing/2014/main" id="{A9CA6ADF-3F50-31DE-9DDC-2B0EE53C5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534761"/>
            <a:ext cx="4808991" cy="5788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7029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3E6843-A3EC-CAA4-6145-42DB603E8962}"/>
              </a:ext>
            </a:extLst>
          </p:cNvPr>
          <p:cNvSpPr>
            <a:spLocks noGrp="1"/>
          </p:cNvSpPr>
          <p:nvPr>
            <p:ph type="title"/>
          </p:nvPr>
        </p:nvSpPr>
        <p:spPr/>
        <p:txBody>
          <a:bodyPr/>
          <a:lstStyle/>
          <a:p>
            <a:pPr algn="ctr"/>
            <a:r>
              <a:rPr lang="da-DK" dirty="0"/>
              <a:t>Eksempel på nationalisme</a:t>
            </a:r>
          </a:p>
        </p:txBody>
      </p:sp>
      <p:sp>
        <p:nvSpPr>
          <p:cNvPr id="3" name="Pladsholder til indhold 2">
            <a:extLst>
              <a:ext uri="{FF2B5EF4-FFF2-40B4-BE49-F238E27FC236}">
                <a16:creationId xmlns:a16="http://schemas.microsoft.com/office/drawing/2014/main" id="{A65E634E-0DDB-CB94-7353-2E4073A37E9E}"/>
              </a:ext>
            </a:extLst>
          </p:cNvPr>
          <p:cNvSpPr>
            <a:spLocks noGrp="1"/>
          </p:cNvSpPr>
          <p:nvPr>
            <p:ph idx="1"/>
          </p:nvPr>
        </p:nvSpPr>
        <p:spPr/>
        <p:txBody>
          <a:bodyPr/>
          <a:lstStyle/>
          <a:p>
            <a:r>
              <a:rPr lang="da-DK" dirty="0"/>
              <a:t>Orla Lehmann: ”</a:t>
            </a:r>
            <a:r>
              <a:rPr lang="da-DK" dirty="0">
                <a:hlinkClick r:id="rId2"/>
              </a:rPr>
              <a:t>Danmark til Ejderen</a:t>
            </a:r>
            <a:r>
              <a:rPr lang="da-DK" dirty="0"/>
              <a:t>”</a:t>
            </a:r>
          </a:p>
          <a:p>
            <a:endParaRPr lang="da-DK" dirty="0"/>
          </a:p>
          <a:p>
            <a:endParaRPr lang="da-DK" dirty="0"/>
          </a:p>
        </p:txBody>
      </p:sp>
    </p:spTree>
    <p:extLst>
      <p:ext uri="{BB962C8B-B14F-4D97-AF65-F5344CB8AC3E}">
        <p14:creationId xmlns:p14="http://schemas.microsoft.com/office/powerpoint/2010/main" val="2360442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9AFE8-BB6C-0B20-F30A-17188DD0200B}"/>
              </a:ext>
            </a:extLst>
          </p:cNvPr>
          <p:cNvSpPr>
            <a:spLocks noGrp="1"/>
          </p:cNvSpPr>
          <p:nvPr>
            <p:ph type="title"/>
          </p:nvPr>
        </p:nvSpPr>
        <p:spPr/>
        <p:txBody>
          <a:bodyPr/>
          <a:lstStyle/>
          <a:p>
            <a:pPr algn="ctr"/>
            <a:r>
              <a:rPr lang="da-DK" dirty="0"/>
              <a:t>Fortsæt tidslinjen</a:t>
            </a:r>
          </a:p>
        </p:txBody>
      </p:sp>
      <p:sp>
        <p:nvSpPr>
          <p:cNvPr id="3" name="Pladsholder til indhold 2">
            <a:extLst>
              <a:ext uri="{FF2B5EF4-FFF2-40B4-BE49-F238E27FC236}">
                <a16:creationId xmlns:a16="http://schemas.microsoft.com/office/drawing/2014/main" id="{D2957ECD-74C4-3C73-03FA-681F697CE9B7}"/>
              </a:ext>
            </a:extLst>
          </p:cNvPr>
          <p:cNvSpPr>
            <a:spLocks noGrp="1"/>
          </p:cNvSpPr>
          <p:nvPr>
            <p:ph idx="1"/>
          </p:nvPr>
        </p:nvSpPr>
        <p:spPr/>
        <p:txBody>
          <a:bodyPr/>
          <a:lstStyle/>
          <a:p>
            <a:r>
              <a:rPr lang="da-DK" dirty="0"/>
              <a:t>Hvilke perioder i verdenshistorien kommer efter renæssancen frem til i dag?</a:t>
            </a:r>
          </a:p>
          <a:p>
            <a:endParaRPr lang="da-DK" dirty="0"/>
          </a:p>
          <a:p>
            <a:r>
              <a:rPr lang="da-DK" dirty="0"/>
              <a:t>Skriv op på tavlen</a:t>
            </a:r>
          </a:p>
        </p:txBody>
      </p:sp>
    </p:spTree>
    <p:extLst>
      <p:ext uri="{BB962C8B-B14F-4D97-AF65-F5344CB8AC3E}">
        <p14:creationId xmlns:p14="http://schemas.microsoft.com/office/powerpoint/2010/main" val="586111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3DFD8E-D1FA-7345-76F4-61A6B69C6DE8}"/>
              </a:ext>
            </a:extLst>
          </p:cNvPr>
          <p:cNvSpPr>
            <a:spLocks noGrp="1"/>
          </p:cNvSpPr>
          <p:nvPr>
            <p:ph type="title"/>
          </p:nvPr>
        </p:nvSpPr>
        <p:spPr/>
        <p:txBody>
          <a:bodyPr/>
          <a:lstStyle/>
          <a:p>
            <a:pPr algn="ctr"/>
            <a:r>
              <a:rPr lang="da-DK" dirty="0"/>
              <a:t>Lærerens bud på oplagte perioder</a:t>
            </a:r>
          </a:p>
        </p:txBody>
      </p:sp>
      <p:sp>
        <p:nvSpPr>
          <p:cNvPr id="3" name="Pladsholder til indhold 2">
            <a:extLst>
              <a:ext uri="{FF2B5EF4-FFF2-40B4-BE49-F238E27FC236}">
                <a16:creationId xmlns:a16="http://schemas.microsoft.com/office/drawing/2014/main" id="{083C43CE-A403-5DC9-9B77-DF0986A4A8FC}"/>
              </a:ext>
            </a:extLst>
          </p:cNvPr>
          <p:cNvSpPr>
            <a:spLocks noGrp="1"/>
          </p:cNvSpPr>
          <p:nvPr>
            <p:ph idx="1"/>
          </p:nvPr>
        </p:nvSpPr>
        <p:spPr/>
        <p:txBody>
          <a:bodyPr/>
          <a:lstStyle/>
          <a:p>
            <a:r>
              <a:rPr lang="da-DK" dirty="0"/>
              <a:t>Antikken –&gt; Middelalderen –&gt; Renæssancen –&gt; (Barokken/enevældens tid) –&gt; </a:t>
            </a:r>
          </a:p>
          <a:p>
            <a:pPr marL="0" indent="0">
              <a:buNone/>
            </a:pPr>
            <a:r>
              <a:rPr lang="da-DK" dirty="0"/>
              <a:t>Revolutionernes tidsalder -&gt; Industrialisering, Demokratiets og nationalismens tid –&gt; </a:t>
            </a:r>
          </a:p>
          <a:p>
            <a:pPr marL="0" indent="0">
              <a:buNone/>
            </a:pPr>
            <a:r>
              <a:rPr lang="da-DK" dirty="0"/>
              <a:t>Verdenskrigenes tid</a:t>
            </a:r>
          </a:p>
        </p:txBody>
      </p:sp>
    </p:spTree>
    <p:extLst>
      <p:ext uri="{BB962C8B-B14F-4D97-AF65-F5344CB8AC3E}">
        <p14:creationId xmlns:p14="http://schemas.microsoft.com/office/powerpoint/2010/main" val="2556279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99DEF-6167-55AA-F854-9C9CF21ED633}"/>
              </a:ext>
            </a:extLst>
          </p:cNvPr>
          <p:cNvSpPr>
            <a:spLocks noGrp="1"/>
          </p:cNvSpPr>
          <p:nvPr>
            <p:ph type="title"/>
          </p:nvPr>
        </p:nvSpPr>
        <p:spPr/>
        <p:txBody>
          <a:bodyPr/>
          <a:lstStyle/>
          <a:p>
            <a:pPr algn="ctr"/>
            <a:r>
              <a:rPr lang="da-DK" dirty="0"/>
              <a:t>Pause?</a:t>
            </a:r>
          </a:p>
        </p:txBody>
      </p:sp>
      <p:sp>
        <p:nvSpPr>
          <p:cNvPr id="3" name="Pladsholder til indhold 2">
            <a:extLst>
              <a:ext uri="{FF2B5EF4-FFF2-40B4-BE49-F238E27FC236}">
                <a16:creationId xmlns:a16="http://schemas.microsoft.com/office/drawing/2014/main" id="{CD542373-4439-87EB-F8B0-3FF9AB9FDC80}"/>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3262381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AC8D3F-B7DF-5D32-13A9-7EBB0168ADCC}"/>
              </a:ext>
            </a:extLst>
          </p:cNvPr>
          <p:cNvSpPr>
            <a:spLocks noGrp="1"/>
          </p:cNvSpPr>
          <p:nvPr>
            <p:ph type="title"/>
          </p:nvPr>
        </p:nvSpPr>
        <p:spPr/>
        <p:txBody>
          <a:bodyPr/>
          <a:lstStyle/>
          <a:p>
            <a:pPr algn="ctr"/>
            <a:r>
              <a:rPr lang="da-DK" dirty="0"/>
              <a:t>Revolutioner</a:t>
            </a:r>
          </a:p>
        </p:txBody>
      </p:sp>
      <p:sp>
        <p:nvSpPr>
          <p:cNvPr id="3" name="Pladsholder til indhold 2">
            <a:extLst>
              <a:ext uri="{FF2B5EF4-FFF2-40B4-BE49-F238E27FC236}">
                <a16:creationId xmlns:a16="http://schemas.microsoft.com/office/drawing/2014/main" id="{526BD524-7F70-5E0F-C170-00760BBE677F}"/>
              </a:ext>
            </a:extLst>
          </p:cNvPr>
          <p:cNvSpPr>
            <a:spLocks noGrp="1"/>
          </p:cNvSpPr>
          <p:nvPr>
            <p:ph idx="1"/>
          </p:nvPr>
        </p:nvSpPr>
        <p:spPr/>
        <p:txBody>
          <a:bodyPr/>
          <a:lstStyle/>
          <a:p>
            <a:r>
              <a:rPr lang="da-DK" dirty="0"/>
              <a:t>Definitioner på en revolution: Forskellen på revolution, reformation, kup osv.</a:t>
            </a:r>
          </a:p>
          <a:p>
            <a:r>
              <a:rPr lang="da-DK" dirty="0"/>
              <a:t>Forskellige typer af revolutioner: Politisk, teknologisk, miljø</a:t>
            </a:r>
          </a:p>
          <a:p>
            <a:r>
              <a:rPr lang="da-DK" dirty="0"/>
              <a:t>Årsager til revolutioner (Idealisme, Materialisme, Davies’ J-kurve)</a:t>
            </a:r>
          </a:p>
          <a:p>
            <a:r>
              <a:rPr lang="da-DK" dirty="0"/>
              <a:t>Revolutioners forløb: Edwards fire faser.</a:t>
            </a:r>
          </a:p>
          <a:p>
            <a:r>
              <a:rPr lang="da-DK" dirty="0"/>
              <a:t>Den franske, danske (?) og  russiske revolution</a:t>
            </a:r>
          </a:p>
          <a:p>
            <a:pPr marL="0" indent="0">
              <a:buNone/>
            </a:pPr>
            <a:r>
              <a:rPr lang="da-DK" u="sng" dirty="0"/>
              <a:t>Den franske:</a:t>
            </a:r>
          </a:p>
          <a:p>
            <a:pPr>
              <a:buFontTx/>
              <a:buChar char="-"/>
            </a:pPr>
            <a:r>
              <a:rPr lang="da-DK" dirty="0"/>
              <a:t>Oplysningstidsidealer kontra krav om bedre forhold for 3. standen</a:t>
            </a:r>
          </a:p>
          <a:p>
            <a:pPr>
              <a:buFontTx/>
              <a:buChar char="-"/>
            </a:pPr>
            <a:r>
              <a:rPr lang="da-DK" dirty="0"/>
              <a:t>Revolution fører til rædselsregime</a:t>
            </a:r>
          </a:p>
        </p:txBody>
      </p:sp>
    </p:spTree>
    <p:extLst>
      <p:ext uri="{BB962C8B-B14F-4D97-AF65-F5344CB8AC3E}">
        <p14:creationId xmlns:p14="http://schemas.microsoft.com/office/powerpoint/2010/main" val="2645240645"/>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161</TotalTime>
  <Words>672</Words>
  <Application>Microsoft Macintosh PowerPoint</Application>
  <PresentationFormat>Widescreen</PresentationFormat>
  <Paragraphs>65</Paragraphs>
  <Slides>13</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13</vt:i4>
      </vt:variant>
    </vt:vector>
  </HeadingPairs>
  <TitlesOfParts>
    <vt:vector size="17" baseType="lpstr">
      <vt:lpstr>Arial</vt:lpstr>
      <vt:lpstr>Calisto MT</vt:lpstr>
      <vt:lpstr>Univers Condensed</vt:lpstr>
      <vt:lpstr>ChronicleVTI</vt:lpstr>
      <vt:lpstr>Kronologi og opsummering fortsat</vt:lpstr>
      <vt:lpstr>Plan for modulet</vt:lpstr>
      <vt:lpstr>1864</vt:lpstr>
      <vt:lpstr>PowerPoint-præsentation</vt:lpstr>
      <vt:lpstr>Eksempel på nationalisme</vt:lpstr>
      <vt:lpstr>Fortsæt tidslinjen</vt:lpstr>
      <vt:lpstr>Lærerens bud på oplagte perioder</vt:lpstr>
      <vt:lpstr>Pause?</vt:lpstr>
      <vt:lpstr>Revolutioner</vt:lpstr>
      <vt:lpstr>Den kolde krig</vt:lpstr>
      <vt:lpstr>Holocaust</vt:lpstr>
      <vt:lpstr>Kilder der er svære at bedømme</vt:lpstr>
      <vt:lpstr>Levn og beretning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List</dc:creator>
  <cp:lastModifiedBy>Johan List</cp:lastModifiedBy>
  <cp:revision>2</cp:revision>
  <dcterms:created xsi:type="dcterms:W3CDTF">2026-05-06T07:43:50Z</dcterms:created>
  <dcterms:modified xsi:type="dcterms:W3CDTF">2026-05-06T10:25:12Z</dcterms:modified>
</cp:coreProperties>
</file>