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60" r:id="rId4"/>
    <p:sldId id="261" r:id="rId5"/>
    <p:sldId id="262" r:id="rId6"/>
    <p:sldId id="264" r:id="rId7"/>
    <p:sldId id="265" r:id="rId8"/>
    <p:sldId id="266" r:id="rId9"/>
    <p:sldId id="263" r:id="rId10"/>
    <p:sldId id="258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DE6CE9-AAD8-47F9-AC66-43F929E30BBE}" v="1" dt="2026-01-21T19:15:49.3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 Albin Esbjerg" userId="64407af7-ce10-4b99-b7a2-e8608945a604" providerId="ADAL" clId="{59800D51-48DE-4C63-8DEF-2031A99B7CA9}"/>
    <pc:docChg chg="undo custSel addSld modSld sldOrd">
      <pc:chgData name="Anders Albin Esbjerg" userId="64407af7-ce10-4b99-b7a2-e8608945a604" providerId="ADAL" clId="{59800D51-48DE-4C63-8DEF-2031A99B7CA9}" dt="2026-01-25T10:14:02.558" v="562" actId="20577"/>
      <pc:docMkLst>
        <pc:docMk/>
      </pc:docMkLst>
      <pc:sldChg chg="modSp mod">
        <pc:chgData name="Anders Albin Esbjerg" userId="64407af7-ce10-4b99-b7a2-e8608945a604" providerId="ADAL" clId="{59800D51-48DE-4C63-8DEF-2031A99B7CA9}" dt="2026-01-21T19:15:34.970" v="91" actId="20577"/>
        <pc:sldMkLst>
          <pc:docMk/>
          <pc:sldMk cId="2145412002" sldId="257"/>
        </pc:sldMkLst>
        <pc:spChg chg="mod">
          <ac:chgData name="Anders Albin Esbjerg" userId="64407af7-ce10-4b99-b7a2-e8608945a604" providerId="ADAL" clId="{59800D51-48DE-4C63-8DEF-2031A99B7CA9}" dt="2026-01-21T19:15:34.970" v="91" actId="20577"/>
          <ac:spMkLst>
            <pc:docMk/>
            <pc:sldMk cId="2145412002" sldId="257"/>
            <ac:spMk id="3" creationId="{6D98A8E2-39BB-BC24-B637-1C7CE679BB4F}"/>
          </ac:spMkLst>
        </pc:spChg>
      </pc:sldChg>
      <pc:sldChg chg="modSp mod">
        <pc:chgData name="Anders Albin Esbjerg" userId="64407af7-ce10-4b99-b7a2-e8608945a604" providerId="ADAL" clId="{59800D51-48DE-4C63-8DEF-2031A99B7CA9}" dt="2026-01-24T15:21:01.423" v="192" actId="20577"/>
        <pc:sldMkLst>
          <pc:docMk/>
          <pc:sldMk cId="4239500702" sldId="260"/>
        </pc:sldMkLst>
        <pc:spChg chg="mod">
          <ac:chgData name="Anders Albin Esbjerg" userId="64407af7-ce10-4b99-b7a2-e8608945a604" providerId="ADAL" clId="{59800D51-48DE-4C63-8DEF-2031A99B7CA9}" dt="2026-01-24T15:21:01.423" v="192" actId="20577"/>
          <ac:spMkLst>
            <pc:docMk/>
            <pc:sldMk cId="4239500702" sldId="260"/>
            <ac:spMk id="3" creationId="{12100A0E-903D-816F-10C4-ABB5BBB8C845}"/>
          </ac:spMkLst>
        </pc:spChg>
      </pc:sldChg>
      <pc:sldChg chg="modSp new mod">
        <pc:chgData name="Anders Albin Esbjerg" userId="64407af7-ce10-4b99-b7a2-e8608945a604" providerId="ADAL" clId="{59800D51-48DE-4C63-8DEF-2031A99B7CA9}" dt="2026-01-25T10:14:02.558" v="562" actId="20577"/>
        <pc:sldMkLst>
          <pc:docMk/>
          <pc:sldMk cId="2421443928" sldId="261"/>
        </pc:sldMkLst>
        <pc:spChg chg="mod">
          <ac:chgData name="Anders Albin Esbjerg" userId="64407af7-ce10-4b99-b7a2-e8608945a604" providerId="ADAL" clId="{59800D51-48DE-4C63-8DEF-2031A99B7CA9}" dt="2026-01-21T19:15:49.315" v="96"/>
          <ac:spMkLst>
            <pc:docMk/>
            <pc:sldMk cId="2421443928" sldId="261"/>
            <ac:spMk id="2" creationId="{38C44673-E44A-C1B2-B906-A1C60C403362}"/>
          </ac:spMkLst>
        </pc:spChg>
        <pc:spChg chg="mod">
          <ac:chgData name="Anders Albin Esbjerg" userId="64407af7-ce10-4b99-b7a2-e8608945a604" providerId="ADAL" clId="{59800D51-48DE-4C63-8DEF-2031A99B7CA9}" dt="2026-01-25T10:14:02.558" v="562" actId="20577"/>
          <ac:spMkLst>
            <pc:docMk/>
            <pc:sldMk cId="2421443928" sldId="261"/>
            <ac:spMk id="3" creationId="{B4F5F62E-0902-99CF-61AD-E4B4D0614F51}"/>
          </ac:spMkLst>
        </pc:spChg>
      </pc:sldChg>
      <pc:sldChg chg="modSp mod">
        <pc:chgData name="Anders Albin Esbjerg" userId="64407af7-ce10-4b99-b7a2-e8608945a604" providerId="ADAL" clId="{59800D51-48DE-4C63-8DEF-2031A99B7CA9}" dt="2026-01-24T15:21:47.122" v="197" actId="20577"/>
        <pc:sldMkLst>
          <pc:docMk/>
          <pc:sldMk cId="238789037" sldId="262"/>
        </pc:sldMkLst>
        <pc:spChg chg="mod">
          <ac:chgData name="Anders Albin Esbjerg" userId="64407af7-ce10-4b99-b7a2-e8608945a604" providerId="ADAL" clId="{59800D51-48DE-4C63-8DEF-2031A99B7CA9}" dt="2026-01-24T15:21:47.122" v="197" actId="20577"/>
          <ac:spMkLst>
            <pc:docMk/>
            <pc:sldMk cId="238789037" sldId="262"/>
            <ac:spMk id="3" creationId="{63AD6FEB-A96E-244E-A181-A9F3DFFE63FC}"/>
          </ac:spMkLst>
        </pc:spChg>
      </pc:sldChg>
      <pc:sldChg chg="ord">
        <pc:chgData name="Anders Albin Esbjerg" userId="64407af7-ce10-4b99-b7a2-e8608945a604" providerId="ADAL" clId="{59800D51-48DE-4C63-8DEF-2031A99B7CA9}" dt="2026-01-24T15:31:09.337" v="228"/>
        <pc:sldMkLst>
          <pc:docMk/>
          <pc:sldMk cId="3940897061" sldId="263"/>
        </pc:sldMkLst>
      </pc:sldChg>
      <pc:sldChg chg="modSp mod modAnim">
        <pc:chgData name="Anders Albin Esbjerg" userId="64407af7-ce10-4b99-b7a2-e8608945a604" providerId="ADAL" clId="{59800D51-48DE-4C63-8DEF-2031A99B7CA9}" dt="2026-01-24T16:05:37.196" v="559" actId="20577"/>
        <pc:sldMkLst>
          <pc:docMk/>
          <pc:sldMk cId="3277219950" sldId="265"/>
        </pc:sldMkLst>
        <pc:spChg chg="mod">
          <ac:chgData name="Anders Albin Esbjerg" userId="64407af7-ce10-4b99-b7a2-e8608945a604" providerId="ADAL" clId="{59800D51-48DE-4C63-8DEF-2031A99B7CA9}" dt="2026-01-24T16:05:06.025" v="504" actId="14100"/>
          <ac:spMkLst>
            <pc:docMk/>
            <pc:sldMk cId="3277219950" sldId="265"/>
            <ac:spMk id="2" creationId="{0887F845-9B02-744E-485A-017EFC179165}"/>
          </ac:spMkLst>
        </pc:spChg>
        <pc:spChg chg="mod">
          <ac:chgData name="Anders Albin Esbjerg" userId="64407af7-ce10-4b99-b7a2-e8608945a604" providerId="ADAL" clId="{59800D51-48DE-4C63-8DEF-2031A99B7CA9}" dt="2026-01-24T16:05:37.196" v="559" actId="20577"/>
          <ac:spMkLst>
            <pc:docMk/>
            <pc:sldMk cId="3277219950" sldId="265"/>
            <ac:spMk id="3" creationId="{A862EB19-9B4B-E687-A7E5-25233CF12C4A}"/>
          </ac:spMkLst>
        </pc:spChg>
      </pc:sldChg>
      <pc:sldChg chg="addSp modSp mod">
        <pc:chgData name="Anders Albin Esbjerg" userId="64407af7-ce10-4b99-b7a2-e8608945a604" providerId="ADAL" clId="{59800D51-48DE-4C63-8DEF-2031A99B7CA9}" dt="2026-01-24T15:30:57.836" v="226" actId="20577"/>
        <pc:sldMkLst>
          <pc:docMk/>
          <pc:sldMk cId="3210091454" sldId="266"/>
        </pc:sldMkLst>
        <pc:spChg chg="mod">
          <ac:chgData name="Anders Albin Esbjerg" userId="64407af7-ce10-4b99-b7a2-e8608945a604" providerId="ADAL" clId="{59800D51-48DE-4C63-8DEF-2031A99B7CA9}" dt="2026-01-24T15:30:04.748" v="205" actId="27636"/>
          <ac:spMkLst>
            <pc:docMk/>
            <pc:sldMk cId="3210091454" sldId="266"/>
            <ac:spMk id="2" creationId="{E525A837-89FC-13E8-714D-B499B00B1573}"/>
          </ac:spMkLst>
        </pc:spChg>
        <pc:spChg chg="mod">
          <ac:chgData name="Anders Albin Esbjerg" userId="64407af7-ce10-4b99-b7a2-e8608945a604" providerId="ADAL" clId="{59800D51-48DE-4C63-8DEF-2031A99B7CA9}" dt="2026-01-24T15:30:57.836" v="226" actId="20577"/>
          <ac:spMkLst>
            <pc:docMk/>
            <pc:sldMk cId="3210091454" sldId="266"/>
            <ac:spMk id="3" creationId="{8DD5D6BC-8CB4-FFD6-1C14-E290F61823A5}"/>
          </ac:spMkLst>
        </pc:spChg>
        <pc:picChg chg="add mod">
          <ac:chgData name="Anders Albin Esbjerg" userId="64407af7-ce10-4b99-b7a2-e8608945a604" providerId="ADAL" clId="{59800D51-48DE-4C63-8DEF-2031A99B7CA9}" dt="2026-01-24T15:29:54.784" v="200" actId="14100"/>
          <ac:picMkLst>
            <pc:docMk/>
            <pc:sldMk cId="3210091454" sldId="266"/>
            <ac:picMk id="4" creationId="{7712300E-F53B-FF8A-8545-8B7C76FFB836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  <p:txBody>
          <a:bodyPr/>
          <a:lstStyle/>
          <a:p>
            <a:endParaRPr lang="da-DK"/>
          </a:p>
        </p:txBody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  <p:txBody>
          <a:bodyPr/>
          <a:lstStyle/>
          <a:p>
            <a:endParaRPr lang="da-DK"/>
          </a:p>
        </p:txBody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A6F9FF9-EB00-47A7-89B2-B728607C7F2A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614747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75339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98764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2340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A6F9FF9-EB00-47A7-89B2-B728607C7F2A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613585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74899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0338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0813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37761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F9FF9-EB00-47A7-89B2-B728607C7F2A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da-DK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70972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DA6F9FF9-EB00-47A7-89B2-B728607C7F2A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0796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  <p:txBody>
          <a:bodyPr/>
          <a:lstStyle/>
          <a:p>
            <a:endParaRPr lang="da-D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A6F9FF9-EB00-47A7-89B2-B728607C7F2A}" type="datetimeFigureOut">
              <a:rPr lang="da-DK" smtClean="0"/>
              <a:t>25-01-2026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4E7B6DC-3BA0-4B69-B239-FDDA0B4833C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28744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kMTkuVrr7g" TargetMode="External"/><Relationship Id="rId2" Type="http://schemas.openxmlformats.org/officeDocument/2006/relationships/hyperlink" Target="https://www.youtube.com/watch?v=hkByLs73_Lo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5E360412-BA72-2F6F-5483-FF6F5A516F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83920"/>
            <a:ext cx="12192000" cy="8625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el 1">
            <a:extLst>
              <a:ext uri="{FF2B5EF4-FFF2-40B4-BE49-F238E27FC236}">
                <a16:creationId xmlns:a16="http://schemas.microsoft.com/office/drawing/2014/main" id="{D24C4A90-CD9B-F98E-B3E2-1884E7194AA0}"/>
              </a:ext>
            </a:extLst>
          </p:cNvPr>
          <p:cNvSpPr txBox="1">
            <a:spLocks/>
          </p:cNvSpPr>
          <p:nvPr/>
        </p:nvSpPr>
        <p:spPr>
          <a:xfrm>
            <a:off x="0" y="-303736"/>
            <a:ext cx="12191999" cy="1254642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5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a-DK" sz="4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 du fri til at forme din egen identitet? </a:t>
            </a: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C1FD559F-BD45-03F9-24D2-85F40830166B}"/>
              </a:ext>
            </a:extLst>
          </p:cNvPr>
          <p:cNvSpPr txBox="1">
            <a:spLocks/>
          </p:cNvSpPr>
          <p:nvPr/>
        </p:nvSpPr>
        <p:spPr>
          <a:xfrm>
            <a:off x="0" y="1531090"/>
            <a:ext cx="5018568" cy="2280684"/>
          </a:xfrm>
          <a:prstGeom prst="rect">
            <a:avLst/>
          </a:prstGeom>
          <a:effectLst>
            <a:outerShdw blurRad="25400" dir="17880000">
              <a:srgbClr val="000000">
                <a:alpha val="46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5400" kern="1200">
                <a:ln>
                  <a:solidFill>
                    <a:schemeClr val="bg1">
                      <a:lumMod val="75000"/>
                      <a:lumOff val="25000"/>
                      <a:alpha val="10000"/>
                    </a:schemeClr>
                  </a:solidFill>
                </a:ln>
                <a:solidFill>
                  <a:schemeClr val="tx2"/>
                </a:solidFill>
                <a:effectLst>
                  <a:outerShdw blurRad="9525" dist="25400" dir="1464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Trebuchet M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a-DK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Lektion 4 – </a:t>
            </a:r>
          </a:p>
          <a:p>
            <a:r>
              <a:rPr lang="da-DK" sz="4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Pierre Bourdieu og klasse</a:t>
            </a:r>
          </a:p>
          <a:p>
            <a:endParaRPr lang="da-DK" sz="4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39132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BAA157-6E58-268A-78B0-3FC146EA2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Opsamling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C5495BC-8F61-2881-5CB8-6B0551C63F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90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98993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E29502-CC66-92EE-2D21-033A57749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Mål med dagen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D98A8E2-39BB-BC24-B637-1C7CE679B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1. Opsamling fra sidst</a:t>
            </a:r>
          </a:p>
          <a:p>
            <a:r>
              <a:rPr lang="da-DK" dirty="0"/>
              <a:t>2. Magretheskål og læsning</a:t>
            </a:r>
          </a:p>
          <a:p>
            <a:r>
              <a:rPr lang="da-DK" dirty="0"/>
              <a:t>3. Opsamling på læsning</a:t>
            </a:r>
          </a:p>
          <a:p>
            <a:r>
              <a:rPr lang="da-DK" dirty="0"/>
              <a:t>4. </a:t>
            </a:r>
          </a:p>
          <a:p>
            <a:r>
              <a:rPr lang="da-DK" dirty="0"/>
              <a:t>5. Opsamling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45412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9CEEB4-2B61-D119-CED7-E188DEF01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Opsamling fra sidst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2100A0E-903D-816F-10C4-ABB5BBB8C8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Gennemgå spørgsmålene</a:t>
            </a:r>
          </a:p>
          <a:p>
            <a:endParaRPr lang="da-DK" dirty="0"/>
          </a:p>
          <a:p>
            <a:r>
              <a:rPr lang="da-DK" dirty="0"/>
              <a:t>Se videoer</a:t>
            </a:r>
          </a:p>
        </p:txBody>
      </p:sp>
    </p:spTree>
    <p:extLst>
      <p:ext uri="{BB962C8B-B14F-4D97-AF65-F5344CB8AC3E}">
        <p14:creationId xmlns:p14="http://schemas.microsoft.com/office/powerpoint/2010/main" val="4239500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C44673-E44A-C1B2-B906-A1C60C403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Magretheskål og læsning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4F5F62E-0902-99CF-61AD-E4B4D0614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/>
              <a:t>Alle skriver </a:t>
            </a:r>
            <a:r>
              <a:rPr lang="da-DK" dirty="0"/>
              <a:t>5 kendte personer ned på 5 stykker papir. </a:t>
            </a:r>
          </a:p>
          <a:p>
            <a:endParaRPr lang="da-DK" dirty="0"/>
          </a:p>
          <a:p>
            <a:r>
              <a:rPr lang="da-DK" dirty="0"/>
              <a:t>Alle grupper (3-mands- grupper) skal tage papirerne med til gruppearbejdet</a:t>
            </a:r>
          </a:p>
          <a:p>
            <a:endParaRPr lang="da-DK" dirty="0"/>
          </a:p>
          <a:p>
            <a:r>
              <a:rPr lang="da-DK" dirty="0"/>
              <a:t>Læs om Pierre Bourdieu og lav opgave 1, 2 og 3. </a:t>
            </a:r>
          </a:p>
        </p:txBody>
      </p:sp>
    </p:spTree>
    <p:extLst>
      <p:ext uri="{BB962C8B-B14F-4D97-AF65-F5344CB8AC3E}">
        <p14:creationId xmlns:p14="http://schemas.microsoft.com/office/powerpoint/2010/main" val="2421443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EEAC24-DF9F-B516-9D37-937C6B586D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Opsamling på læsning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3AD6FEB-A96E-244E-A181-A9F3DFFE6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b="1" dirty="0"/>
              <a:t>Habitus</a:t>
            </a:r>
          </a:p>
          <a:p>
            <a:pPr lvl="1"/>
            <a:r>
              <a:rPr lang="da-DK" dirty="0"/>
              <a:t>Habitus er et samlet begreb for hvordan vi er socialiseret til at agerer efter bestemte normer i vores dagligdag. Vores habitus forandres i løbet af livet alt efter hvilke </a:t>
            </a:r>
            <a:r>
              <a:rPr lang="da-DK" b="1" dirty="0"/>
              <a:t>socialiseringsarenaer </a:t>
            </a:r>
            <a:r>
              <a:rPr lang="da-DK" dirty="0"/>
              <a:t>vi befinder os i </a:t>
            </a:r>
          </a:p>
          <a:p>
            <a:r>
              <a:rPr lang="da-DK" b="1" dirty="0"/>
              <a:t>Kapital </a:t>
            </a:r>
          </a:p>
          <a:p>
            <a:pPr lvl="1"/>
            <a:r>
              <a:rPr lang="da-DK" dirty="0"/>
              <a:t>Økonomisk: Økonomiske ressourcer en person har til rådighed. </a:t>
            </a:r>
            <a:endParaRPr lang="da-DK" b="1" dirty="0"/>
          </a:p>
          <a:p>
            <a:pPr lvl="1"/>
            <a:r>
              <a:rPr lang="da-DK" dirty="0"/>
              <a:t>Kulturel: </a:t>
            </a:r>
            <a:r>
              <a:rPr lang="da-DK" dirty="0" err="1"/>
              <a:t>Vidensmæssige</a:t>
            </a:r>
            <a:r>
              <a:rPr lang="da-DK" dirty="0"/>
              <a:t> ressourcer, dannelse og æstetiske dispositioner.</a:t>
            </a:r>
            <a:endParaRPr lang="da-DK" b="1" dirty="0"/>
          </a:p>
          <a:p>
            <a:pPr lvl="1"/>
            <a:r>
              <a:rPr lang="da-DK" dirty="0"/>
              <a:t>Social: Omhandler de individet sociale relationer til det omgivende samfund</a:t>
            </a:r>
          </a:p>
          <a:p>
            <a:pPr lvl="1"/>
            <a:endParaRPr lang="da-DK" dirty="0"/>
          </a:p>
          <a:p>
            <a:r>
              <a:rPr lang="da-DK" b="1" dirty="0"/>
              <a:t>Felter </a:t>
            </a:r>
          </a:p>
          <a:p>
            <a:pPr lvl="1"/>
            <a:r>
              <a:rPr lang="da-DK" dirty="0"/>
              <a:t>En afgrænset social arena, i samfundet hvor folk adskiller sig fra hinanden som følge af kapacitetsmæssig forskel i kapitalerne</a:t>
            </a:r>
          </a:p>
        </p:txBody>
      </p:sp>
    </p:spTree>
    <p:extLst>
      <p:ext uri="{BB962C8B-B14F-4D97-AF65-F5344CB8AC3E}">
        <p14:creationId xmlns:p14="http://schemas.microsoft.com/office/powerpoint/2010/main" val="238789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418DB6E-0ECB-68B7-53BF-BE49004639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118" y="652030"/>
            <a:ext cx="2031123" cy="5367245"/>
          </a:xfrm>
        </p:spPr>
        <p:txBody>
          <a:bodyPr/>
          <a:lstStyle/>
          <a:p>
            <a:pPr marL="0" indent="0">
              <a:buNone/>
            </a:pPr>
            <a:r>
              <a:rPr lang="da-DK" dirty="0"/>
              <a:t>Kan man godt have meget økonomisk og social kapital uden at have kulturel kapital?</a:t>
            </a:r>
          </a:p>
        </p:txBody>
      </p:sp>
      <p:pic>
        <p:nvPicPr>
          <p:cNvPr id="1026" name="Picture 2" descr="Image may contain Elizabeth II Coat Suit Clothing Overcoat Apparel Human Person Tuxedo Donald Trump and Fashion">
            <a:extLst>
              <a:ext uri="{FF2B5EF4-FFF2-40B4-BE49-F238E27FC236}">
                <a16:creationId xmlns:a16="http://schemas.microsoft.com/office/drawing/2014/main" id="{71326FBE-2BBB-B5CC-E4C9-C803CA7EDC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2653" y="219871"/>
            <a:ext cx="4272547" cy="6408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Billede 4" descr="Et billede, der indeholder person, udendørs, menneske, tøj&#10;&#10;AI-genereret indhold kan være ukorrekt.">
            <a:extLst>
              <a:ext uri="{FF2B5EF4-FFF2-40B4-BE49-F238E27FC236}">
                <a16:creationId xmlns:a16="http://schemas.microsoft.com/office/drawing/2014/main" id="{51C70A7F-4A00-AE19-802E-CBD5F5D129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9344" y="652030"/>
            <a:ext cx="3924848" cy="5563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804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87F845-9B02-744E-485A-017EFC179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17714"/>
            <a:ext cx="10058400" cy="1415143"/>
          </a:xfrm>
        </p:spPr>
        <p:txBody>
          <a:bodyPr/>
          <a:lstStyle/>
          <a:p>
            <a:r>
              <a:rPr lang="da-DK" dirty="0"/>
              <a:t>Om kulturel kapital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862EB19-9B4B-E687-A7E5-25233CF12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436913"/>
            <a:ext cx="10058400" cy="5312229"/>
          </a:xfrm>
        </p:spPr>
        <p:txBody>
          <a:bodyPr>
            <a:normAutofit/>
          </a:bodyPr>
          <a:lstStyle/>
          <a:p>
            <a:r>
              <a:rPr lang="da-DK" dirty="0"/>
              <a:t>Overvej hvordan </a:t>
            </a:r>
            <a:r>
              <a:rPr lang="da-DK" b="1" dirty="0"/>
              <a:t>overklassens </a:t>
            </a:r>
            <a:r>
              <a:rPr lang="da-DK" dirty="0"/>
              <a:t>kulturel kapital kommer til udtryk</a:t>
            </a:r>
          </a:p>
          <a:p>
            <a:pPr lvl="1"/>
            <a:r>
              <a:rPr lang="en-US" dirty="0">
                <a:hlinkClick r:id="rId2"/>
              </a:rPr>
              <a:t>Titanic: Jack comes to first class.</a:t>
            </a:r>
            <a:endParaRPr lang="en-US" dirty="0"/>
          </a:p>
          <a:p>
            <a:pPr lvl="1"/>
            <a:endParaRPr lang="en-US" dirty="0"/>
          </a:p>
          <a:p>
            <a:r>
              <a:rPr lang="da-DK" dirty="0"/>
              <a:t>Overvej nu hvordan 3. klasses </a:t>
            </a:r>
            <a:r>
              <a:rPr lang="da-DK" b="1" dirty="0"/>
              <a:t>kulturelle</a:t>
            </a:r>
            <a:r>
              <a:rPr lang="da-DK" dirty="0"/>
              <a:t> kapital kommer til udtryk </a:t>
            </a:r>
          </a:p>
          <a:p>
            <a:pPr lvl="1"/>
            <a:r>
              <a:rPr lang="da-DK" dirty="0">
                <a:hlinkClick r:id="rId3"/>
              </a:rPr>
              <a:t>Titanic 3D | "Third Class Dance" | Official Remix </a:t>
            </a:r>
            <a:r>
              <a:rPr lang="da-DK" dirty="0" err="1">
                <a:hlinkClick r:id="rId3"/>
              </a:rPr>
              <a:t>Derbouka</a:t>
            </a:r>
            <a:r>
              <a:rPr lang="da-DK" dirty="0">
                <a:hlinkClick r:id="rId3"/>
              </a:rPr>
              <a:t> HD 🎶🤠💃🏻🕺🏼🎻🥁🚢 – YouTube</a:t>
            </a:r>
            <a:endParaRPr lang="da-DK" dirty="0"/>
          </a:p>
          <a:p>
            <a:pPr lvl="1"/>
            <a:endParaRPr lang="da-DK" dirty="0"/>
          </a:p>
          <a:p>
            <a:r>
              <a:rPr lang="da-DK" dirty="0"/>
              <a:t>Hvorfor opstår der hierarkier mellem over og underklassen jævnfør Bourdieus </a:t>
            </a:r>
            <a:r>
              <a:rPr lang="da-DK" b="1" dirty="0"/>
              <a:t>kapitalbegreb</a:t>
            </a:r>
            <a:r>
              <a:rPr lang="da-DK" dirty="0"/>
              <a:t>? </a:t>
            </a:r>
          </a:p>
          <a:p>
            <a:pPr lvl="1"/>
            <a:r>
              <a:rPr lang="da-DK" dirty="0"/>
              <a:t>Bourdieu vil sige at forskellige samfundsklasser kæmper en </a:t>
            </a:r>
            <a:r>
              <a:rPr lang="da-DK" b="1" dirty="0"/>
              <a:t>magtkamp </a:t>
            </a:r>
            <a:r>
              <a:rPr lang="da-DK" dirty="0"/>
              <a:t>om at </a:t>
            </a:r>
            <a:r>
              <a:rPr lang="da-DK" b="1" dirty="0"/>
              <a:t>definerer</a:t>
            </a:r>
            <a:r>
              <a:rPr lang="da-DK" dirty="0"/>
              <a:t> hvad der har </a:t>
            </a:r>
            <a:r>
              <a:rPr lang="da-DK" b="1" dirty="0"/>
              <a:t>status i samfundet </a:t>
            </a:r>
            <a:r>
              <a:rPr lang="da-DK" dirty="0"/>
              <a:t>og hvad der ikke har. </a:t>
            </a:r>
          </a:p>
          <a:p>
            <a:pPr lvl="1"/>
            <a:endParaRPr lang="da-DK" dirty="0"/>
          </a:p>
          <a:p>
            <a:pPr lvl="1"/>
            <a:r>
              <a:rPr lang="da-DK" dirty="0"/>
              <a:t>Gennem </a:t>
            </a:r>
            <a:r>
              <a:rPr lang="da-DK" b="1" dirty="0"/>
              <a:t>overklassens snobberi </a:t>
            </a:r>
            <a:r>
              <a:rPr lang="da-DK" dirty="0"/>
              <a:t>og uigennemskuelige æstetiske regler </a:t>
            </a:r>
            <a:r>
              <a:rPr lang="da-DK" b="1" dirty="0"/>
              <a:t>distancerer </a:t>
            </a:r>
            <a:r>
              <a:rPr lang="da-DK" dirty="0"/>
              <a:t>de sig eksempelvis </a:t>
            </a:r>
            <a:r>
              <a:rPr lang="da-DK" b="1" dirty="0"/>
              <a:t>fra </a:t>
            </a:r>
            <a:r>
              <a:rPr lang="da-DK" dirty="0"/>
              <a:t>resten af </a:t>
            </a:r>
            <a:r>
              <a:rPr lang="da-DK" b="1" dirty="0"/>
              <a:t>samfundet </a:t>
            </a:r>
            <a:r>
              <a:rPr lang="da-DK" dirty="0"/>
              <a:t>og </a:t>
            </a:r>
            <a:r>
              <a:rPr lang="da-DK" b="1" dirty="0"/>
              <a:t>fremstår </a:t>
            </a:r>
            <a:r>
              <a:rPr lang="da-DK" dirty="0"/>
              <a:t>derigennem mere </a:t>
            </a:r>
            <a:r>
              <a:rPr lang="da-DK" b="1" dirty="0"/>
              <a:t>magtfulde</a:t>
            </a:r>
            <a:r>
              <a:rPr lang="da-DK" dirty="0"/>
              <a:t>.</a:t>
            </a:r>
          </a:p>
          <a:p>
            <a:pPr lvl="1"/>
            <a:endParaRPr lang="da-DK" dirty="0"/>
          </a:p>
          <a:p>
            <a:pPr lvl="1"/>
            <a:r>
              <a:rPr lang="da-DK" dirty="0"/>
              <a:t>Eksemplet er i øvrigt gældende for alle tre kapitalformer. Bourdieu vil sige at ulighed mellem mennesker kan </a:t>
            </a:r>
            <a:r>
              <a:rPr lang="da-DK"/>
              <a:t>forklares ud fra de tre kapitalformer.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277219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25A837-89FC-13E8-714D-B499B00B1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906" y="365760"/>
            <a:ext cx="4916905" cy="1737360"/>
          </a:xfrm>
        </p:spPr>
        <p:txBody>
          <a:bodyPr>
            <a:normAutofit/>
          </a:bodyPr>
          <a:lstStyle/>
          <a:p>
            <a:r>
              <a:rPr lang="da-DK" dirty="0"/>
              <a:t>Minervamodellen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DD5D6BC-8CB4-FFD6-1C14-E290F61823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Læs om Minervamodellen </a:t>
            </a:r>
          </a:p>
          <a:p>
            <a:endParaRPr lang="da-DK" dirty="0"/>
          </a:p>
          <a:p>
            <a:r>
              <a:rPr lang="da-DK" dirty="0"/>
              <a:t>Lav opgave 4</a:t>
            </a:r>
          </a:p>
        </p:txBody>
      </p:sp>
      <p:pic>
        <p:nvPicPr>
          <p:cNvPr id="4" name="Billede 3" descr="Et billede, der indeholder tekst&#10;&#10;AI-genereret indhold kan være ukorrekt.">
            <a:extLst>
              <a:ext uri="{FF2B5EF4-FFF2-40B4-BE49-F238E27FC236}">
                <a16:creationId xmlns:a16="http://schemas.microsoft.com/office/drawing/2014/main" id="{7712300E-F53B-FF8A-8545-8B7C76FFB8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1811" y="0"/>
            <a:ext cx="6930189" cy="68588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10091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D937C3-49CC-CEF5-E16B-71610EA62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B722B4F-00D8-254B-2A61-BDEA44E575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8" name="Billede 7" descr="Et billede, der indeholder tekst, skærmbillede, Font/skrifttype, diagram&#10;&#10;AI-genereret indhold kan være ukorrekt.">
            <a:extLst>
              <a:ext uri="{FF2B5EF4-FFF2-40B4-BE49-F238E27FC236}">
                <a16:creationId xmlns:a16="http://schemas.microsoft.com/office/drawing/2014/main" id="{2E91E0DE-24D2-4310-46F0-13DCA72F7F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560" y="1345815"/>
            <a:ext cx="11222880" cy="416636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408970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540</TotalTime>
  <Words>329</Words>
  <Application>Microsoft Office PowerPoint</Application>
  <PresentationFormat>Widescreen</PresentationFormat>
  <Paragraphs>48</Paragraphs>
  <Slides>10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3" baseType="lpstr">
      <vt:lpstr>Century Gothic</vt:lpstr>
      <vt:lpstr>Garamond</vt:lpstr>
      <vt:lpstr>Savon</vt:lpstr>
      <vt:lpstr>PowerPoint-præsentation</vt:lpstr>
      <vt:lpstr>Mål med dagen</vt:lpstr>
      <vt:lpstr>Opsamling fra sidst</vt:lpstr>
      <vt:lpstr>Magretheskål og læsning</vt:lpstr>
      <vt:lpstr>Opsamling på læsning</vt:lpstr>
      <vt:lpstr>PowerPoint-præsentation</vt:lpstr>
      <vt:lpstr>Om kulturel kapital </vt:lpstr>
      <vt:lpstr>Minervamodellen </vt:lpstr>
      <vt:lpstr>PowerPoint-præsentation</vt:lpstr>
      <vt:lpstr>Opsamling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Anders Albin Esbjerg</dc:creator>
  <cp:lastModifiedBy>Anders Albin Esbjerg</cp:lastModifiedBy>
  <cp:revision>3</cp:revision>
  <dcterms:created xsi:type="dcterms:W3CDTF">2025-11-08T14:50:30Z</dcterms:created>
  <dcterms:modified xsi:type="dcterms:W3CDTF">2026-01-25T10:14:04Z</dcterms:modified>
</cp:coreProperties>
</file>