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00" r:id="rId2"/>
    <p:sldId id="399" r:id="rId3"/>
    <p:sldId id="257" r:id="rId4"/>
    <p:sldId id="394" r:id="rId5"/>
    <p:sldId id="382" r:id="rId6"/>
    <p:sldId id="384" r:id="rId7"/>
    <p:sldId id="395" r:id="rId8"/>
    <p:sldId id="398" r:id="rId9"/>
    <p:sldId id="391" r:id="rId10"/>
    <p:sldId id="392" r:id="rId11"/>
    <p:sldId id="390" r:id="rId12"/>
    <p:sldId id="385" r:id="rId13"/>
    <p:sldId id="386" r:id="rId14"/>
    <p:sldId id="396" r:id="rId15"/>
    <p:sldId id="397" r:id="rId1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582" autoAdjust="0"/>
  </p:normalViewPr>
  <p:slideViewPr>
    <p:cSldViewPr snapToGrid="0">
      <p:cViewPr varScale="1">
        <p:scale>
          <a:sx n="107" d="100"/>
          <a:sy n="107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128D0B9D-5067-4856-90A2-1D45683E2704}"/>
    <pc:docChg chg="undo custSel addSld modSld sldOrd">
      <pc:chgData name="Christoffer Østergaard Carstens" userId="5d542c86-40b2-4e4f-ab37-dc2fab4fc46a" providerId="ADAL" clId="{128D0B9D-5067-4856-90A2-1D45683E2704}" dt="2025-01-02T13:17:30.957" v="549" actId="12"/>
      <pc:docMkLst>
        <pc:docMk/>
      </pc:docMkLst>
      <pc:sldChg chg="modSp mod">
        <pc:chgData name="Christoffer Østergaard Carstens" userId="5d542c86-40b2-4e4f-ab37-dc2fab4fc46a" providerId="ADAL" clId="{128D0B9D-5067-4856-90A2-1D45683E2704}" dt="2025-01-02T13:06:24.604" v="66" actId="20577"/>
        <pc:sldMkLst>
          <pc:docMk/>
          <pc:sldMk cId="2658932291" sldId="257"/>
        </pc:sldMkLst>
        <pc:spChg chg="mod">
          <ac:chgData name="Christoffer Østergaard Carstens" userId="5d542c86-40b2-4e4f-ab37-dc2fab4fc46a" providerId="ADAL" clId="{128D0B9D-5067-4856-90A2-1D45683E2704}" dt="2025-01-02T13:06:11.405" v="10" actId="20577"/>
          <ac:spMkLst>
            <pc:docMk/>
            <pc:sldMk cId="2658932291" sldId="257"/>
            <ac:spMk id="2" creationId="{171254F6-4B12-4FDF-9208-B95E05DBDEB4}"/>
          </ac:spMkLst>
        </pc:spChg>
        <pc:spChg chg="mod">
          <ac:chgData name="Christoffer Østergaard Carstens" userId="5d542c86-40b2-4e4f-ab37-dc2fab4fc46a" providerId="ADAL" clId="{128D0B9D-5067-4856-90A2-1D45683E2704}" dt="2025-01-02T13:06:24.604" v="66" actId="20577"/>
          <ac:spMkLst>
            <pc:docMk/>
            <pc:sldMk cId="2658932291" sldId="257"/>
            <ac:spMk id="3" creationId="{82701DE8-6FC1-4FF3-B9FC-92C3718AE61C}"/>
          </ac:spMkLst>
        </pc:spChg>
      </pc:sldChg>
      <pc:sldChg chg="ord">
        <pc:chgData name="Christoffer Østergaard Carstens" userId="5d542c86-40b2-4e4f-ab37-dc2fab4fc46a" providerId="ADAL" clId="{128D0B9D-5067-4856-90A2-1D45683E2704}" dt="2025-01-02T13:12:43.283" v="148"/>
        <pc:sldMkLst>
          <pc:docMk/>
          <pc:sldMk cId="1322302220" sldId="385"/>
        </pc:sldMkLst>
      </pc:sldChg>
      <pc:sldChg chg="ord">
        <pc:chgData name="Christoffer Østergaard Carstens" userId="5d542c86-40b2-4e4f-ab37-dc2fab4fc46a" providerId="ADAL" clId="{128D0B9D-5067-4856-90A2-1D45683E2704}" dt="2025-01-02T13:12:45.486" v="150"/>
        <pc:sldMkLst>
          <pc:docMk/>
          <pc:sldMk cId="1153967355" sldId="386"/>
        </pc:sldMkLst>
      </pc:sldChg>
      <pc:sldChg chg="ord">
        <pc:chgData name="Christoffer Østergaard Carstens" userId="5d542c86-40b2-4e4f-ab37-dc2fab4fc46a" providerId="ADAL" clId="{128D0B9D-5067-4856-90A2-1D45683E2704}" dt="2025-01-02T13:12:41.191" v="146"/>
        <pc:sldMkLst>
          <pc:docMk/>
          <pc:sldMk cId="415131875" sldId="390"/>
        </pc:sldMkLst>
      </pc:sldChg>
      <pc:sldChg chg="modSp mod ord modNotesTx">
        <pc:chgData name="Christoffer Østergaard Carstens" userId="5d542c86-40b2-4e4f-ab37-dc2fab4fc46a" providerId="ADAL" clId="{128D0B9D-5067-4856-90A2-1D45683E2704}" dt="2025-01-02T13:13:30.799" v="166"/>
        <pc:sldMkLst>
          <pc:docMk/>
          <pc:sldMk cId="3966924709" sldId="391"/>
        </pc:sldMkLst>
        <pc:spChg chg="mod">
          <ac:chgData name="Christoffer Østergaard Carstens" userId="5d542c86-40b2-4e4f-ab37-dc2fab4fc46a" providerId="ADAL" clId="{128D0B9D-5067-4856-90A2-1D45683E2704}" dt="2025-01-02T13:13:17.748" v="156" actId="20577"/>
          <ac:spMkLst>
            <pc:docMk/>
            <pc:sldMk cId="3966924709" sldId="391"/>
            <ac:spMk id="3" creationId="{E617B37E-475D-775A-3994-4CA2FAA5FD7E}"/>
          </ac:spMkLst>
        </pc:spChg>
      </pc:sldChg>
      <pc:sldChg chg="ord">
        <pc:chgData name="Christoffer Østergaard Carstens" userId="5d542c86-40b2-4e4f-ab37-dc2fab4fc46a" providerId="ADAL" clId="{128D0B9D-5067-4856-90A2-1D45683E2704}" dt="2025-01-02T13:12:35.941" v="144"/>
        <pc:sldMkLst>
          <pc:docMk/>
          <pc:sldMk cId="1355043599" sldId="392"/>
        </pc:sldMkLst>
      </pc:sldChg>
      <pc:sldChg chg="modSp new mod">
        <pc:chgData name="Christoffer Østergaard Carstens" userId="5d542c86-40b2-4e4f-ab37-dc2fab4fc46a" providerId="ADAL" clId="{128D0B9D-5067-4856-90A2-1D45683E2704}" dt="2025-01-02T13:12:26.605" v="140" actId="20577"/>
        <pc:sldMkLst>
          <pc:docMk/>
          <pc:sldMk cId="3692958032" sldId="396"/>
        </pc:sldMkLst>
        <pc:spChg chg="mod">
          <ac:chgData name="Christoffer Østergaard Carstens" userId="5d542c86-40b2-4e4f-ab37-dc2fab4fc46a" providerId="ADAL" clId="{128D0B9D-5067-4856-90A2-1D45683E2704}" dt="2025-01-02T13:12:06.594" v="95" actId="20577"/>
          <ac:spMkLst>
            <pc:docMk/>
            <pc:sldMk cId="3692958032" sldId="396"/>
            <ac:spMk id="2" creationId="{F9D33882-3EDB-AB64-2F05-0DA4E1DE8243}"/>
          </ac:spMkLst>
        </pc:spChg>
        <pc:spChg chg="mod">
          <ac:chgData name="Christoffer Østergaard Carstens" userId="5d542c86-40b2-4e4f-ab37-dc2fab4fc46a" providerId="ADAL" clId="{128D0B9D-5067-4856-90A2-1D45683E2704}" dt="2025-01-02T13:12:26.605" v="140" actId="20577"/>
          <ac:spMkLst>
            <pc:docMk/>
            <pc:sldMk cId="3692958032" sldId="396"/>
            <ac:spMk id="3" creationId="{931B7111-4F64-1316-0204-ECB8E8B90CC1}"/>
          </ac:spMkLst>
        </pc:spChg>
      </pc:sldChg>
      <pc:sldChg chg="modSp new mod">
        <pc:chgData name="Christoffer Østergaard Carstens" userId="5d542c86-40b2-4e4f-ab37-dc2fab4fc46a" providerId="ADAL" clId="{128D0B9D-5067-4856-90A2-1D45683E2704}" dt="2025-01-02T13:17:30.957" v="549" actId="12"/>
        <pc:sldMkLst>
          <pc:docMk/>
          <pc:sldMk cId="1349045651" sldId="397"/>
        </pc:sldMkLst>
        <pc:spChg chg="mod">
          <ac:chgData name="Christoffer Østergaard Carstens" userId="5d542c86-40b2-4e4f-ab37-dc2fab4fc46a" providerId="ADAL" clId="{128D0B9D-5067-4856-90A2-1D45683E2704}" dt="2025-01-02T13:16:41.297" v="326" actId="20577"/>
          <ac:spMkLst>
            <pc:docMk/>
            <pc:sldMk cId="1349045651" sldId="397"/>
            <ac:spMk id="2" creationId="{150E3226-C969-4585-9CDB-87E4399614D9}"/>
          </ac:spMkLst>
        </pc:spChg>
        <pc:spChg chg="mod">
          <ac:chgData name="Christoffer Østergaard Carstens" userId="5d542c86-40b2-4e4f-ab37-dc2fab4fc46a" providerId="ADAL" clId="{128D0B9D-5067-4856-90A2-1D45683E2704}" dt="2025-01-02T13:17:30.957" v="549" actId="12"/>
          <ac:spMkLst>
            <pc:docMk/>
            <pc:sldMk cId="1349045651" sldId="397"/>
            <ac:spMk id="3" creationId="{ADA70EDB-5E25-4DB0-D1C5-342CCBCF0401}"/>
          </ac:spMkLst>
        </pc:spChg>
      </pc:sldChg>
    </pc:docChg>
  </pc:docChgLst>
  <pc:docChgLst>
    <pc:chgData name="Christoffer Østergaard Carstens" userId="5d542c86-40b2-4e4f-ab37-dc2fab4fc46a" providerId="ADAL" clId="{3736599A-EDF4-4DD4-9678-FC39A05708D0}"/>
    <pc:docChg chg="undo custSel addSld modSld sldOrd">
      <pc:chgData name="Christoffer Østergaard Carstens" userId="5d542c86-40b2-4e4f-ab37-dc2fab4fc46a" providerId="ADAL" clId="{3736599A-EDF4-4DD4-9678-FC39A05708D0}" dt="2025-01-07T11:27:34.149" v="308" actId="115"/>
      <pc:docMkLst>
        <pc:docMk/>
      </pc:docMkLst>
      <pc:sldChg chg="modSp mod ord">
        <pc:chgData name="Christoffer Østergaard Carstens" userId="5d542c86-40b2-4e4f-ab37-dc2fab4fc46a" providerId="ADAL" clId="{3736599A-EDF4-4DD4-9678-FC39A05708D0}" dt="2025-01-02T13:20:27.619" v="24"/>
        <pc:sldMkLst>
          <pc:docMk/>
          <pc:sldMk cId="2658932291" sldId="257"/>
        </pc:sldMkLst>
        <pc:spChg chg="mod">
          <ac:chgData name="Christoffer Østergaard Carstens" userId="5d542c86-40b2-4e4f-ab37-dc2fab4fc46a" providerId="ADAL" clId="{3736599A-EDF4-4DD4-9678-FC39A05708D0}" dt="2025-01-02T13:19:41.823" v="4" actId="20577"/>
          <ac:spMkLst>
            <pc:docMk/>
            <pc:sldMk cId="2658932291" sldId="257"/>
            <ac:spMk id="2" creationId="{171254F6-4B12-4FDF-9208-B95E05DBDEB4}"/>
          </ac:spMkLst>
        </pc:spChg>
        <pc:spChg chg="mod">
          <ac:chgData name="Christoffer Østergaard Carstens" userId="5d542c86-40b2-4e4f-ab37-dc2fab4fc46a" providerId="ADAL" clId="{3736599A-EDF4-4DD4-9678-FC39A05708D0}" dt="2025-01-02T13:20:06.095" v="20" actId="20577"/>
          <ac:spMkLst>
            <pc:docMk/>
            <pc:sldMk cId="2658932291" sldId="257"/>
            <ac:spMk id="3" creationId="{82701DE8-6FC1-4FF3-B9FC-92C3718AE61C}"/>
          </ac:spMkLst>
        </pc:spChg>
      </pc:sldChg>
      <pc:sldChg chg="ord">
        <pc:chgData name="Christoffer Østergaard Carstens" userId="5d542c86-40b2-4e4f-ab37-dc2fab4fc46a" providerId="ADAL" clId="{3736599A-EDF4-4DD4-9678-FC39A05708D0}" dt="2025-01-02T13:20:24.322" v="22"/>
        <pc:sldMkLst>
          <pc:docMk/>
          <pc:sldMk cId="1328735496" sldId="382"/>
        </pc:sldMkLst>
      </pc:sldChg>
      <pc:sldChg chg="ord">
        <pc:chgData name="Christoffer Østergaard Carstens" userId="5d542c86-40b2-4e4f-ab37-dc2fab4fc46a" providerId="ADAL" clId="{3736599A-EDF4-4DD4-9678-FC39A05708D0}" dt="2025-01-02T13:20:24.322" v="22"/>
        <pc:sldMkLst>
          <pc:docMk/>
          <pc:sldMk cId="3447906813" sldId="384"/>
        </pc:sldMkLst>
      </pc:sldChg>
      <pc:sldChg chg="ord">
        <pc:chgData name="Christoffer Østergaard Carstens" userId="5d542c86-40b2-4e4f-ab37-dc2fab4fc46a" providerId="ADAL" clId="{3736599A-EDF4-4DD4-9678-FC39A05708D0}" dt="2025-01-02T13:20:37.805" v="26"/>
        <pc:sldMkLst>
          <pc:docMk/>
          <pc:sldMk cId="2645651719" sldId="394"/>
        </pc:sldMkLst>
      </pc:sldChg>
      <pc:sldChg chg="ord">
        <pc:chgData name="Christoffer Østergaard Carstens" userId="5d542c86-40b2-4e4f-ab37-dc2fab4fc46a" providerId="ADAL" clId="{3736599A-EDF4-4DD4-9678-FC39A05708D0}" dt="2025-01-02T13:20:24.322" v="22"/>
        <pc:sldMkLst>
          <pc:docMk/>
          <pc:sldMk cId="1288859829" sldId="395"/>
        </pc:sldMkLst>
      </pc:sldChg>
      <pc:sldChg chg="modSp new mod">
        <pc:chgData name="Christoffer Østergaard Carstens" userId="5d542c86-40b2-4e4f-ab37-dc2fab4fc46a" providerId="ADAL" clId="{3736599A-EDF4-4DD4-9678-FC39A05708D0}" dt="2025-01-02T13:27:49.047" v="163" actId="20577"/>
        <pc:sldMkLst>
          <pc:docMk/>
          <pc:sldMk cId="21065449" sldId="398"/>
        </pc:sldMkLst>
        <pc:spChg chg="mod">
          <ac:chgData name="Christoffer Østergaard Carstens" userId="5d542c86-40b2-4e4f-ab37-dc2fab4fc46a" providerId="ADAL" clId="{3736599A-EDF4-4DD4-9678-FC39A05708D0}" dt="2025-01-02T13:22:50.647" v="48" actId="20577"/>
          <ac:spMkLst>
            <pc:docMk/>
            <pc:sldMk cId="21065449" sldId="398"/>
            <ac:spMk id="2" creationId="{E1574280-1D57-6793-479E-89937987BBFB}"/>
          </ac:spMkLst>
        </pc:spChg>
        <pc:spChg chg="mod">
          <ac:chgData name="Christoffer Østergaard Carstens" userId="5d542c86-40b2-4e4f-ab37-dc2fab4fc46a" providerId="ADAL" clId="{3736599A-EDF4-4DD4-9678-FC39A05708D0}" dt="2025-01-02T13:27:49.047" v="163" actId="20577"/>
          <ac:spMkLst>
            <pc:docMk/>
            <pc:sldMk cId="21065449" sldId="398"/>
            <ac:spMk id="3" creationId="{B3C58690-BD08-7337-6689-C3A22083240F}"/>
          </ac:spMkLst>
        </pc:spChg>
      </pc:sldChg>
      <pc:sldChg chg="modSp new mod">
        <pc:chgData name="Christoffer Østergaard Carstens" userId="5d542c86-40b2-4e4f-ab37-dc2fab4fc46a" providerId="ADAL" clId="{3736599A-EDF4-4DD4-9678-FC39A05708D0}" dt="2025-01-07T11:25:33.926" v="190" actId="20577"/>
        <pc:sldMkLst>
          <pc:docMk/>
          <pc:sldMk cId="1874574480" sldId="399"/>
        </pc:sldMkLst>
        <pc:spChg chg="mod">
          <ac:chgData name="Christoffer Østergaard Carstens" userId="5d542c86-40b2-4e4f-ab37-dc2fab4fc46a" providerId="ADAL" clId="{3736599A-EDF4-4DD4-9678-FC39A05708D0}" dt="2025-01-07T11:25:33.926" v="190" actId="20577"/>
          <ac:spMkLst>
            <pc:docMk/>
            <pc:sldMk cId="1874574480" sldId="399"/>
            <ac:spMk id="2" creationId="{43CE0AC2-482D-5695-5D15-32CF2415F70C}"/>
          </ac:spMkLst>
        </pc:spChg>
      </pc:sldChg>
      <pc:sldChg chg="modSp new mod">
        <pc:chgData name="Christoffer Østergaard Carstens" userId="5d542c86-40b2-4e4f-ab37-dc2fab4fc46a" providerId="ADAL" clId="{3736599A-EDF4-4DD4-9678-FC39A05708D0}" dt="2025-01-07T11:27:34.149" v="308" actId="115"/>
        <pc:sldMkLst>
          <pc:docMk/>
          <pc:sldMk cId="1579822005" sldId="400"/>
        </pc:sldMkLst>
        <pc:spChg chg="mod">
          <ac:chgData name="Christoffer Østergaard Carstens" userId="5d542c86-40b2-4e4f-ab37-dc2fab4fc46a" providerId="ADAL" clId="{3736599A-EDF4-4DD4-9678-FC39A05708D0}" dt="2025-01-07T11:26:57.360" v="228" actId="20577"/>
          <ac:spMkLst>
            <pc:docMk/>
            <pc:sldMk cId="1579822005" sldId="400"/>
            <ac:spMk id="2" creationId="{A76BA4DD-3A2F-9447-4044-0FAF5340F3D9}"/>
          </ac:spMkLst>
        </pc:spChg>
        <pc:spChg chg="mod">
          <ac:chgData name="Christoffer Østergaard Carstens" userId="5d542c86-40b2-4e4f-ab37-dc2fab4fc46a" providerId="ADAL" clId="{3736599A-EDF4-4DD4-9678-FC39A05708D0}" dt="2025-01-07T11:27:34.149" v="308" actId="115"/>
          <ac:spMkLst>
            <pc:docMk/>
            <pc:sldMk cId="1579822005" sldId="400"/>
            <ac:spMk id="3" creationId="{7EE15ED7-F312-299B-0859-F94AB5B014C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74C46-3258-43F7-AEDF-A8E7005B1A43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81D31-C97E-4042-8103-66AF355C762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7660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&#248;nogligestilling.ibog.forlagetcolumbus.dk/?id=204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Kilde: </a:t>
            </a:r>
            <a:r>
              <a:rPr lang="da-DK" dirty="0">
                <a:hlinkClick r:id="rId3"/>
              </a:rPr>
              <a:t>2.2: Løn- og indkomstforskelle mellem mænd og kvinder | KØN OG LIGESTILLING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681D31-C97E-4042-8103-66AF355C7627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6249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C69B50-81B4-51BB-7E78-E5F12CA3FE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692D09E-3553-64B2-0A14-1C4E0BD08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2366FB3-C0D5-EDAF-8250-EADF9E411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298372B-F098-452F-6610-F62A88005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75F9A5F-6697-A783-F19B-6B3C54CEA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5013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BD7E5B-A2BE-5782-D06B-3207CEED7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CD7E606-B6A9-EE2F-133F-511A004C28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13A3E3-07A9-B572-6EFC-63B22A7A6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B446962-6642-C999-100F-1FAD9F6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EB7A84E-E1E7-AF91-4965-7774AE54C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089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DDA7F11-F75D-7114-7E58-0459199605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6B02A39-1166-6063-9FF4-13BC11BAE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B2E274-C405-E7B3-2C95-C512CA1C5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95D61BC-ACC8-1E83-746B-0B7ACCD7D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671DF20-BFA8-8F12-3440-B550D4893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8364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9DF589-5A37-C4A6-FC25-0E0865D72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325018-217E-64FA-0C08-70B3CE2CB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9AD8F98-EE02-C420-5789-76EC4B20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93D99D-3F8A-8D6E-CC5E-F5F6B6C27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F656F19-DC19-228D-408A-C98C11789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746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CACBA0-D88E-7DA6-8C26-52AB61975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B362210-C44A-84AE-FB22-0C80F75EC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47F71B9-0312-1D06-484E-5D618E5DF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8CED690-7901-1F19-4398-87E51315F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DFE791C-0CF1-2D8D-432F-714AB4E22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7872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D8824D-E735-96FD-C053-2ACD5358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411C38-C780-6444-A5C8-2F69D75F4D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50444A2-F504-4D16-7E62-4D9237F97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D0FB279-17BE-A87A-1E1C-6F4A82AD2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AC2BA76-68EA-4CD8-1903-32496E4AE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4648B08-D3E8-E5F8-4721-4CB02C249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883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13A262-6F84-18A4-1F41-364BBD1D4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2353F24-0F78-810B-76C9-A3C88BB74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A2C2853-EA71-3B34-1641-C395F4A58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89CE6BA-C070-038E-05D7-EE3A4A509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DF7AFE3-BEE1-707E-A960-78770270E2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C383C26-339F-AC36-A5D4-A7365CEB4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002A936-0201-7F14-F89C-998661F49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59525E8-BFC6-BE61-5164-45B567BA7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196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396BBA-740A-5CFB-05C6-E1E7C18C2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595E36A-3E7A-1CB1-B7FB-F68423CC2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9A30B66-8544-1280-1631-9A2E70FA9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12439F3-131A-0630-2171-C5E454824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904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6246F48-FC98-B486-81B2-90FE3B2CA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B5FAAE69-BA05-51B6-5B6D-BC67719B5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C25F021-5E73-699E-CA90-46F04C80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1297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CD22D-5EBD-1111-B70C-CEDBB5F3A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1CE6D2-267B-45ED-B417-8B44371BD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513C84C-6BC0-A7CC-57EC-C58C0F454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BB782C-8F2F-D39E-D14D-E78937F1B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3057A1E-6664-0907-B7D2-48599E39A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90AA659-A953-97E2-9B7F-1C3ACD663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015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C2226D-65E5-7B3D-496C-78C8FB894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C691BE2-1B3B-D9D8-02AA-BFC4EC7BCC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3BB0EE9-AD43-E461-4157-53280EB00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1A575FE-2EFD-84C1-A03E-0F28A63C1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755C9F4-8A4A-94D2-AB8E-04FFE6049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E56376B-CA96-C94D-25BB-06110BB61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431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DD91783-E0D4-E424-3DD6-9FF05CEAE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16C4613-AB68-C740-6997-5DA9CE7F3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862AC7-1BCE-D1A4-C62D-5D4ECF8C3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2AA7E-7162-4D6E-A034-CBB5C30FD785}" type="datetimeFigureOut">
              <a:rPr lang="da-DK" smtClean="0"/>
              <a:t>07-01-2025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019AA0-34F3-DB83-9A82-4486939819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E4B6AA-F34F-F203-207D-8E2E0C0B0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C137B-2ED9-46A7-A904-86696EBA43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455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/lectio/285/lc/70754344197/res/70754344198/Historiske%20forklaringer%20p%C3%A5%20det%20k%C3%B8nsopdelte%20arbejdsmarked_I_K%C3%B8n%20og%20ligestilling.docx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/lectio/285/lc/70754349347/res/70754349348/%C3%98rem%C3%A6rket%20barsel%20p%C3%A5virker%20kvinders%20pension_Politiken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6BA4DD-3A2F-9447-4044-0FAF5340F3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Besøg hos Sparekassen Danmark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EE15ED7-F312-299B-0859-F94AB5B014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På fredag kl. 12-13</a:t>
            </a:r>
          </a:p>
          <a:p>
            <a:r>
              <a:rPr lang="da-DK" u="sng" dirty="0"/>
              <a:t>Mødetid udenfor Sparekassen kl. 11.55</a:t>
            </a:r>
          </a:p>
        </p:txBody>
      </p:sp>
    </p:spTree>
    <p:extLst>
      <p:ext uri="{BB962C8B-B14F-4D97-AF65-F5344CB8AC3E}">
        <p14:creationId xmlns:p14="http://schemas.microsoft.com/office/powerpoint/2010/main" val="157982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BDABC3-F357-0FC6-35DF-E53D88D4E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Kønskvoter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8A1FC9F-ECFF-8B70-2C2E-B221CD39B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Forhåndstildeling af en bestemt andel af et begrænset antal pladser til hvert køn. </a:t>
            </a:r>
          </a:p>
          <a:p>
            <a:r>
              <a:rPr lang="da-DK" dirty="0"/>
              <a:t>Fx 50 procent til hver eller mindst 40 pct. til hvert køn. </a:t>
            </a:r>
          </a:p>
          <a:p>
            <a:r>
              <a:rPr lang="da-DK" dirty="0"/>
              <a:t>Kønskvotering er et redskab i ligestillingspolitikken og har bl.a. været anvendt af nogle partier på venstrefløjen ved fordeling af kandidater til forskellige valg.</a:t>
            </a:r>
          </a:p>
        </p:txBody>
      </p:sp>
    </p:spTree>
    <p:extLst>
      <p:ext uri="{BB962C8B-B14F-4D97-AF65-F5344CB8AC3E}">
        <p14:creationId xmlns:p14="http://schemas.microsoft.com/office/powerpoint/2010/main" val="1355043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A79A34-E0D8-6EB2-9A4D-47060A01C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528" y="386930"/>
            <a:ext cx="10141799" cy="1300554"/>
          </a:xfrm>
        </p:spPr>
        <p:txBody>
          <a:bodyPr anchor="b">
            <a:normAutofit/>
          </a:bodyPr>
          <a:lstStyle/>
          <a:p>
            <a:r>
              <a:rPr lang="da-DK" sz="4800" dirty="0"/>
              <a:t>Kønsopdelt arbejdsmarked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FE36BBE-2B5B-D1BF-9336-6B581098D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309" y="2658524"/>
            <a:ext cx="6479893" cy="2737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F4AD69A-656F-2DBB-D038-1E4C76F2D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5202" y="2856216"/>
            <a:ext cx="5304414" cy="3768012"/>
          </a:xfrm>
        </p:spPr>
        <p:txBody>
          <a:bodyPr anchor="ctr">
            <a:normAutofit/>
          </a:bodyPr>
          <a:lstStyle/>
          <a:p>
            <a:r>
              <a:rPr lang="da-DK" sz="2000" dirty="0"/>
              <a:t>Selvom danske kvinders deltagelse på arbejdsmarkedet er næsten lige så høj som mændenes </a:t>
            </a:r>
          </a:p>
          <a:p>
            <a:pPr lvl="1"/>
            <a:r>
              <a:rPr lang="da-DK" sz="1600" dirty="0"/>
              <a:t>har mænd og kvinder i stor stil ret forskellige job. </a:t>
            </a:r>
          </a:p>
          <a:p>
            <a:r>
              <a:rPr lang="da-DK" sz="2000" dirty="0"/>
              <a:t>Trods øget ligestilling er der stadig tale om mande- og kvindejob. </a:t>
            </a:r>
          </a:p>
        </p:txBody>
      </p:sp>
    </p:spTree>
    <p:extLst>
      <p:ext uri="{BB962C8B-B14F-4D97-AF65-F5344CB8AC3E}">
        <p14:creationId xmlns:p14="http://schemas.microsoft.com/office/powerpoint/2010/main" val="415131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4F2F1C-FB1F-45B4-B6A5-1632A20C2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Horisontal kønsopdeling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64D14B-1E72-4805-B75B-CE23203E9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773" y="1551398"/>
            <a:ext cx="11025027" cy="4625565"/>
          </a:xfrm>
        </p:spPr>
        <p:txBody>
          <a:bodyPr>
            <a:normAutofit/>
          </a:bodyPr>
          <a:lstStyle/>
          <a:p>
            <a:pPr algn="l"/>
            <a:r>
              <a:rPr lang="da-DK" sz="24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På en fiskefabrik er det typisk kvinder, der skærer fiskene op, mens mændene kører gaffeltrucks. </a:t>
            </a:r>
          </a:p>
          <a:p>
            <a:pPr algn="l"/>
            <a:endParaRPr lang="da-DK" sz="2400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pPr algn="l"/>
            <a:r>
              <a:rPr lang="da-DK" sz="24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På et hospital er det ofte kvinder, der gør rent og er sygeplejersker. Men det er oftest mænd, som er portører – dvs. dem der kører rundt med patienterne. </a:t>
            </a:r>
          </a:p>
          <a:p>
            <a:pPr algn="l"/>
            <a:endParaRPr lang="da-DK" sz="2400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pPr algn="l"/>
            <a:r>
              <a:rPr lang="da-DK" sz="2400" b="0" i="1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Horisontale kønsopdeling</a:t>
            </a:r>
            <a:r>
              <a:rPr lang="da-DK" sz="2400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(horisontal=vandret), fordi man ser på tværs af arbejdsmarkedets brancher.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22302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DD1E6D-9FF1-43F9-A559-377D827FE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Vertikal kønsopdeling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96E01F-BE06-4A18-BAA5-E573AA260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047" y="1489754"/>
            <a:ext cx="11014753" cy="4687210"/>
          </a:xfrm>
        </p:spPr>
        <p:txBody>
          <a:bodyPr>
            <a:normAutofit fontScale="92500" lnSpcReduction="10000"/>
          </a:bodyPr>
          <a:lstStyle/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Man kan også betragte kønsopdelingen ud fra et ledelsesmæssigt perspektiv </a:t>
            </a:r>
          </a:p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Hvordan klarer kvinderne sig, når man ser på, hvem der er leder på den enkelte arbejdsplads.</a:t>
            </a:r>
          </a:p>
          <a:p>
            <a:pPr marL="0" indent="0">
              <a:buNone/>
            </a:pPr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Man kigger her på kvindernes placering i arbejdspladsens hierarki </a:t>
            </a:r>
          </a:p>
          <a:p>
            <a:endParaRPr lang="da-DK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r>
              <a:rPr lang="da-DK" b="0" i="1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Vertikal kønsopdeling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(vertikal=lodret). </a:t>
            </a:r>
          </a:p>
          <a:p>
            <a:pPr lvl="1"/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Her er der også betydelige kønsforskelle. </a:t>
            </a:r>
          </a:p>
          <a:p>
            <a:pPr lvl="1"/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Kvindernes andel af samtlige topledere i Danmark er knapt 30 pct.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53967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33882-3EDB-AB64-2F05-0DA4E1DE8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Fælles læsning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31B7111-4F64-1316-0204-ECB8E8B90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Noter på tavlen efter hvert afsnit</a:t>
            </a:r>
          </a:p>
          <a:p>
            <a:pPr marL="0" indent="0">
              <a:buNone/>
            </a:pPr>
            <a:r>
              <a:rPr lang="da-DK" dirty="0">
                <a:hlinkClick r:id="rId2"/>
              </a:rPr>
              <a:t>Historiske forklaringer på det kønsopdelte </a:t>
            </a:r>
            <a:r>
              <a:rPr lang="da-DK" dirty="0" err="1">
                <a:hlinkClick r:id="rId2"/>
              </a:rPr>
              <a:t>arbejdsmarked_I_Køn</a:t>
            </a:r>
            <a:r>
              <a:rPr lang="da-DK" dirty="0">
                <a:hlinkClick r:id="rId2"/>
              </a:rPr>
              <a:t> og ligestilling.docx</a:t>
            </a:r>
            <a:r>
              <a:rPr lang="da-DK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92958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0E3226-C969-4585-9CDB-87E439961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Øremærket barsel og økonomisk ligestilling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A70EDB-5E25-4DB0-D1C5-342CCBCF0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Læs først: </a:t>
            </a:r>
            <a:r>
              <a:rPr lang="da-DK" dirty="0">
                <a:hlinkClick r:id="rId2"/>
              </a:rPr>
              <a:t>Øremærket barsel påvirker kvinders pension_Politiken.pdf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Undersøg, med afsæt i artiklen i Politiken, hvilken betydning øremærket barsel har for den økonomiske ligestilling mellem mænd og kvinder i Danmark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49045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CE0AC2-482D-5695-5D15-32CF2415F7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Åbent hus d. 15/1.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ADA76A1-D64C-D324-18B4-E1F6706C9A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457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1254F6-4B12-4FDF-9208-B95E05DBDE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Modul 7: Økonomisk ligestilling + samfundsfaglig metode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2701DE8-6FC1-4FF3-B9FC-92C3718AE6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Forløb: Dansk økonomi - arbejdsmarkedet og klimahensyn som udfordring eller mulighed</a:t>
            </a:r>
          </a:p>
        </p:txBody>
      </p:sp>
    </p:spTree>
    <p:extLst>
      <p:ext uri="{BB962C8B-B14F-4D97-AF65-F5344CB8AC3E}">
        <p14:creationId xmlns:p14="http://schemas.microsoft.com/office/powerpoint/2010/main" val="2658932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1254F6-4B12-4FDF-9208-B95E05DBDE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Samfundsfaglig metode </a:t>
            </a:r>
            <a:r>
              <a:rPr lang="da-DK" sz="3200" dirty="0"/>
              <a:t>(kvantitativ, kvalitativ og komparativ metode)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2701DE8-6FC1-4FF3-B9FC-92C3718AE6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45651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5DD9A-A8E9-4AFB-A32A-83AB3C2AB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0270"/>
            <a:ext cx="10515600" cy="1066945"/>
          </a:xfrm>
        </p:spPr>
        <p:txBody>
          <a:bodyPr/>
          <a:lstStyle/>
          <a:p>
            <a:r>
              <a:rPr lang="da-DK" dirty="0"/>
              <a:t>Kvantitativ metode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5F3EA5-83D6-42AB-9B0D-FC06DAB40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503" y="969818"/>
            <a:ext cx="11054993" cy="5264439"/>
          </a:xfrm>
        </p:spPr>
        <p:txBody>
          <a:bodyPr>
            <a:normAutofit/>
          </a:bodyPr>
          <a:lstStyle/>
          <a:p>
            <a:r>
              <a:rPr lang="da-DK" dirty="0"/>
              <a:t>Kvantitativ metode anvender man, når man vil undersøge omfanget af noget („hvor mange“, „hvor meget“), eller hvad en større gruppe mener. </a:t>
            </a:r>
          </a:p>
          <a:p>
            <a:r>
              <a:rPr lang="da-DK" dirty="0"/>
              <a:t>Kvantitative undersøgelser resulterer i tal. 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EB18DC7-BFCD-AF41-B6B4-592D444FAE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85" y="2794072"/>
            <a:ext cx="7834576" cy="3335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8735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5A512F-455A-40F9-8C26-5D7971440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Kvalitativ metode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CA574CF-457B-4B37-B879-A0C890BE9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402" y="1690688"/>
            <a:ext cx="11352944" cy="4720386"/>
          </a:xfrm>
        </p:spPr>
        <p:txBody>
          <a:bodyPr>
            <a:normAutofit/>
          </a:bodyPr>
          <a:lstStyle/>
          <a:p>
            <a:r>
              <a:rPr lang="da-DK" sz="2400" dirty="0"/>
              <a:t>Kvalitativ metode er kendt som den bløde metode sammenlignet med kvantitativ metode. Det skyldes, at data i kvalitativ metode består af ord og citater fra interviews, tekster og observationer, også kaldet bløde data. </a:t>
            </a:r>
          </a:p>
        </p:txBody>
      </p:sp>
      <p:pic>
        <p:nvPicPr>
          <p:cNvPr id="4" name="Billede 2">
            <a:extLst>
              <a:ext uri="{FF2B5EF4-FFF2-40B4-BE49-F238E27FC236}">
                <a16:creationId xmlns:a16="http://schemas.microsoft.com/office/drawing/2014/main" id="{FB27480F-0EC2-4149-B6AC-CE15D6873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556" y="3016251"/>
            <a:ext cx="6386590" cy="334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7906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B0648-4F44-4233-86C3-E27EC9B10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820"/>
            <a:ext cx="10515600" cy="789420"/>
          </a:xfrm>
        </p:spPr>
        <p:txBody>
          <a:bodyPr/>
          <a:lstStyle/>
          <a:p>
            <a:r>
              <a:rPr lang="da-DK" dirty="0"/>
              <a:t>Komparativ metode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58F64A-6D7D-4168-8BB2-CD81CB0B4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543" y="925240"/>
            <a:ext cx="10850366" cy="4368711"/>
          </a:xfrm>
        </p:spPr>
        <p:txBody>
          <a:bodyPr>
            <a:normAutofit/>
          </a:bodyPr>
          <a:lstStyle/>
          <a:p>
            <a:r>
              <a:rPr lang="da-DK" sz="2400" dirty="0"/>
              <a:t>Det særlige ved komparativ metode er ikke som de to andre, at du arbejder med bestemte datatyper (tal og tekst), for i en komparativ undersøgelse kan du både benytte dig af kvalitative og kvantitative data. </a:t>
            </a:r>
          </a:p>
          <a:p>
            <a:endParaRPr lang="da-DK" sz="2400" dirty="0"/>
          </a:p>
          <a:p>
            <a:r>
              <a:rPr lang="da-DK" sz="2400" dirty="0"/>
              <a:t>Målet i komparative undersøgelser kan dels være at beskrive forskelle og ligheder, dels at forklare dem. 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B31DBA8E-FD3F-7C93-9D4B-0D1F5470BE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975" y="3238903"/>
            <a:ext cx="8025391" cy="336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8859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74280-1D57-6793-479E-89937987B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Tjek-på-lektien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3C58690-BD08-7337-6689-C3A220832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Positiv særbehandling</a:t>
            </a:r>
          </a:p>
          <a:p>
            <a:r>
              <a:rPr lang="da-DK" dirty="0"/>
              <a:t>Kønskvotering</a:t>
            </a:r>
          </a:p>
          <a:p>
            <a:r>
              <a:rPr lang="da-DK" dirty="0"/>
              <a:t>Mande-kvindefag</a:t>
            </a:r>
          </a:p>
          <a:p>
            <a:r>
              <a:rPr lang="da-DK" dirty="0"/>
              <a:t>Cross-overs</a:t>
            </a:r>
          </a:p>
          <a:p>
            <a:r>
              <a:rPr lang="da-DK" dirty="0"/>
              <a:t>Kønssymbolik</a:t>
            </a:r>
          </a:p>
        </p:txBody>
      </p:sp>
    </p:spTree>
    <p:extLst>
      <p:ext uri="{BB962C8B-B14F-4D97-AF65-F5344CB8AC3E}">
        <p14:creationId xmlns:p14="http://schemas.microsoft.com/office/powerpoint/2010/main" val="21065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F13ACF-DBDE-9FE7-1C2E-91E37CEDE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Løngab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17B37E-475D-775A-3994-4CA2FAA5F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Begrebet løngab angiver forskellen mellem mænds og kvinders timelønninger, beregnet som andel af mændenes timeløn. </a:t>
            </a:r>
          </a:p>
          <a:p>
            <a:endParaRPr lang="da-DK" dirty="0"/>
          </a:p>
          <a:p>
            <a:r>
              <a:rPr lang="da-DK" dirty="0"/>
              <a:t>Arbejdsmarkedets samlede løngab udregnes ved at se på de gennemsnitlige timelønninger for mænd og kvinder på tværs af uddannelsesniveau, sektor, branche og stilling.</a:t>
            </a:r>
          </a:p>
        </p:txBody>
      </p:sp>
    </p:spTree>
    <p:extLst>
      <p:ext uri="{BB962C8B-B14F-4D97-AF65-F5344CB8AC3E}">
        <p14:creationId xmlns:p14="http://schemas.microsoft.com/office/powerpoint/2010/main" val="3966924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545</Words>
  <Application>Microsoft Office PowerPoint</Application>
  <PresentationFormat>Widescreen</PresentationFormat>
  <Paragraphs>58</Paragraphs>
  <Slides>15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Noto Sans</vt:lpstr>
      <vt:lpstr>Office-tema</vt:lpstr>
      <vt:lpstr>Besøg hos Sparekassen Danmark</vt:lpstr>
      <vt:lpstr>Åbent hus d. 15/1.</vt:lpstr>
      <vt:lpstr>Modul 7: Økonomisk ligestilling + samfundsfaglig metode</vt:lpstr>
      <vt:lpstr>Samfundsfaglig metode (kvantitativ, kvalitativ og komparativ metode)</vt:lpstr>
      <vt:lpstr>Kvantitativ metode</vt:lpstr>
      <vt:lpstr>Kvalitativ metode</vt:lpstr>
      <vt:lpstr>Komparativ metode</vt:lpstr>
      <vt:lpstr>Tjek-på-lektien</vt:lpstr>
      <vt:lpstr>Løngab</vt:lpstr>
      <vt:lpstr>Kønskvoter</vt:lpstr>
      <vt:lpstr>Kønsopdelt arbejdsmarked</vt:lpstr>
      <vt:lpstr>Horisontal kønsopdeling</vt:lpstr>
      <vt:lpstr>Vertikal kønsopdeling</vt:lpstr>
      <vt:lpstr>Fælles læsning</vt:lpstr>
      <vt:lpstr>Øremærket barsel og økonomisk ligestilling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Økonomisk ligestilling + samfundsfaglig metode</dc:title>
  <dc:creator>Christoffer Østergaard Carstens</dc:creator>
  <cp:lastModifiedBy>Christoffer Østergaard Carstens</cp:lastModifiedBy>
  <cp:revision>1</cp:revision>
  <dcterms:created xsi:type="dcterms:W3CDTF">2024-05-20T20:32:44Z</dcterms:created>
  <dcterms:modified xsi:type="dcterms:W3CDTF">2025-01-07T11:27:35Z</dcterms:modified>
</cp:coreProperties>
</file>