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13" r:id="rId4"/>
    <p:sldId id="724" r:id="rId5"/>
    <p:sldId id="297" r:id="rId6"/>
    <p:sldId id="723" r:id="rId7"/>
    <p:sldId id="303" r:id="rId8"/>
    <p:sldId id="319" r:id="rId9"/>
    <p:sldId id="320" r:id="rId10"/>
    <p:sldId id="722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C5A24-0B0D-4678-80BC-11174B5F003A}" v="3" dt="2025-09-17T10:14:19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241" autoAdjust="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A8C5A24-0B0D-4678-80BC-11174B5F003A}"/>
    <pc:docChg chg="addSld modSld">
      <pc:chgData name="Christoffer Østergaard Carstens" userId="5d542c86-40b2-4e4f-ab37-dc2fab4fc46a" providerId="ADAL" clId="{0A8C5A24-0B0D-4678-80BC-11174B5F003A}" dt="2025-09-17T10:14:12.895" v="4" actId="20577"/>
      <pc:docMkLst>
        <pc:docMk/>
      </pc:docMkLst>
      <pc:sldChg chg="modSp mod">
        <pc:chgData name="Christoffer Østergaard Carstens" userId="5d542c86-40b2-4e4f-ab37-dc2fab4fc46a" providerId="ADAL" clId="{0A8C5A24-0B0D-4678-80BC-11174B5F003A}" dt="2025-09-16T12:34:28.998" v="1" actId="20577"/>
        <pc:sldMkLst>
          <pc:docMk/>
          <pc:sldMk cId="4156433427" sldId="256"/>
        </pc:sldMkLst>
        <pc:spChg chg="mod">
          <ac:chgData name="Christoffer Østergaard Carstens" userId="5d542c86-40b2-4e4f-ab37-dc2fab4fc46a" providerId="ADAL" clId="{0A8C5A24-0B0D-4678-80BC-11174B5F003A}" dt="2025-09-16T12:34:28.998" v="1" actId="20577"/>
          <ac:spMkLst>
            <pc:docMk/>
            <pc:sldMk cId="4156433427" sldId="256"/>
            <ac:spMk id="3" creationId="{00000000-0000-0000-0000-000000000000}"/>
          </ac:spMkLst>
        </pc:spChg>
      </pc:sldChg>
      <pc:sldChg chg="modSp mod modNotesTx">
        <pc:chgData name="Christoffer Østergaard Carstens" userId="5d542c86-40b2-4e4f-ab37-dc2fab4fc46a" providerId="ADAL" clId="{0A8C5A24-0B0D-4678-80BC-11174B5F003A}" dt="2025-09-17T10:14:12.895" v="4" actId="20577"/>
        <pc:sldMkLst>
          <pc:docMk/>
          <pc:sldMk cId="3712514356" sldId="303"/>
        </pc:sldMkLst>
        <pc:spChg chg="mod">
          <ac:chgData name="Christoffer Østergaard Carstens" userId="5d542c86-40b2-4e4f-ab37-dc2fab4fc46a" providerId="ADAL" clId="{0A8C5A24-0B0D-4678-80BC-11174B5F003A}" dt="2025-09-17T10:13:08.950" v="3" actId="20577"/>
          <ac:spMkLst>
            <pc:docMk/>
            <pc:sldMk cId="3712514356" sldId="303"/>
            <ac:spMk id="3" creationId="{345BE5BB-4B23-4346-8E5E-0BD8B10116B4}"/>
          </ac:spMkLst>
        </pc:spChg>
      </pc:sldChg>
      <pc:sldChg chg="add">
        <pc:chgData name="Christoffer Østergaard Carstens" userId="5d542c86-40b2-4e4f-ab37-dc2fab4fc46a" providerId="ADAL" clId="{0A8C5A24-0B0D-4678-80BC-11174B5F003A}" dt="2025-09-17T10:13:05.422" v="2"/>
        <pc:sldMkLst>
          <pc:docMk/>
          <pc:sldMk cId="2148354869" sldId="319"/>
        </pc:sldMkLst>
      </pc:sldChg>
      <pc:sldChg chg="add">
        <pc:chgData name="Christoffer Østergaard Carstens" userId="5d542c86-40b2-4e4f-ab37-dc2fab4fc46a" providerId="ADAL" clId="{0A8C5A24-0B0D-4678-80BC-11174B5F003A}" dt="2025-09-17T10:13:05.422" v="2"/>
        <pc:sldMkLst>
          <pc:docMk/>
          <pc:sldMk cId="3964658157" sldId="320"/>
        </pc:sldMkLst>
      </pc:sldChg>
    </pc:docChg>
  </pc:docChgLst>
  <pc:docChgLst>
    <pc:chgData name="Christoffer Østergaard Carstens" userId="5d542c86-40b2-4e4f-ab37-dc2fab4fc46a" providerId="ADAL" clId="{BD2F41C5-0576-4E6C-ACF7-B3032AE6CD47}"/>
    <pc:docChg chg="addSld modSld">
      <pc:chgData name="Christoffer Østergaard Carstens" userId="5d542c86-40b2-4e4f-ab37-dc2fab4fc46a" providerId="ADAL" clId="{BD2F41C5-0576-4E6C-ACF7-B3032AE6CD47}" dt="2023-09-21T10:36:09.566" v="101" actId="14100"/>
      <pc:docMkLst>
        <pc:docMk/>
      </pc:docMkLst>
      <pc:sldChg chg="modSp mod">
        <pc:chgData name="Christoffer Østergaard Carstens" userId="5d542c86-40b2-4e4f-ab37-dc2fab4fc46a" providerId="ADAL" clId="{BD2F41C5-0576-4E6C-ACF7-B3032AE6CD47}" dt="2023-09-19T09:01:40.732" v="80" actId="20577"/>
        <pc:sldMkLst>
          <pc:docMk/>
          <pc:sldMk cId="4156433427" sldId="256"/>
        </pc:sldMkLst>
      </pc:sldChg>
      <pc:sldChg chg="modSp mod">
        <pc:chgData name="Christoffer Østergaard Carstens" userId="5d542c86-40b2-4e4f-ab37-dc2fab4fc46a" providerId="ADAL" clId="{BD2F41C5-0576-4E6C-ACF7-B3032AE6CD47}" dt="2023-09-19T09:02:25.375" v="84"/>
        <pc:sldMkLst>
          <pc:docMk/>
          <pc:sldMk cId="3287792931" sldId="313"/>
        </pc:sldMkLst>
      </pc:sldChg>
      <pc:sldChg chg="modSp mod">
        <pc:chgData name="Christoffer Østergaard Carstens" userId="5d542c86-40b2-4e4f-ab37-dc2fab4fc46a" providerId="ADAL" clId="{BD2F41C5-0576-4E6C-ACF7-B3032AE6CD47}" dt="2023-09-21T10:36:09.566" v="101" actId="14100"/>
        <pc:sldMkLst>
          <pc:docMk/>
          <pc:sldMk cId="4041129037" sldId="722"/>
        </pc:sldMkLst>
      </pc:sldChg>
      <pc:sldChg chg="modSp new mod">
        <pc:chgData name="Christoffer Østergaard Carstens" userId="5d542c86-40b2-4e4f-ab37-dc2fab4fc46a" providerId="ADAL" clId="{BD2F41C5-0576-4E6C-ACF7-B3032AE6CD47}" dt="2023-09-19T09:06:16.451" v="98"/>
        <pc:sldMkLst>
          <pc:docMk/>
          <pc:sldMk cId="1986811997" sldId="7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F6A4C-692F-4632-9B33-67981B908D6D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809A1-4CFB-414F-BB90-0F5F38D14F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734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Priming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betyder at grunde og bruges om at gøre noget klar til at komme på den politiske dagsorden. Det kan for eksempel være at:</a:t>
            </a:r>
          </a:p>
          <a:p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Framing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betyder at indramme og bruges om at vinkle et aktuelt politisk emne på en bestemt måde, for eksempel ved at bruge: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E809A1-4CFB-414F-BB90-0F5F38D14F0A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3229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005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124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69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7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556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5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06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83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001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66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535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45F1-7C32-4A98-8DFB-24C1880CCF3A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652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nyheder/detekto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Q19lJ41rr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Demokratisk dialog via medier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Modul 10</a:t>
            </a:r>
          </a:p>
          <a:p>
            <a:r>
              <a:rPr lang="da-DK" dirty="0"/>
              <a:t>TEMA: Medborgerskab og demokrati</a:t>
            </a:r>
          </a:p>
          <a:p>
            <a:r>
              <a:rPr lang="da-DK" dirty="0"/>
              <a:t>”Luk Samfundet Op!” kap. 7.4</a:t>
            </a:r>
          </a:p>
        </p:txBody>
      </p:sp>
    </p:spTree>
    <p:extLst>
      <p:ext uri="{BB962C8B-B14F-4D97-AF65-F5344CB8AC3E}">
        <p14:creationId xmlns:p14="http://schemas.microsoft.com/office/powerpoint/2010/main" val="4156433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5754370" cy="5363829"/>
          </a:xfrm>
        </p:spPr>
        <p:txBody>
          <a:bodyPr>
            <a:normAutofit/>
          </a:bodyPr>
          <a:lstStyle/>
          <a:p>
            <a:r>
              <a:rPr lang="da-DK" b="1" dirty="0"/>
              <a:t>Undersøg politisk kommunikation</a:t>
            </a:r>
            <a:br>
              <a:rPr lang="da-DK" sz="2800" b="1" dirty="0"/>
            </a:br>
            <a:br>
              <a:rPr lang="da-DK" sz="2800" b="1" dirty="0"/>
            </a:br>
            <a:r>
              <a:rPr lang="da-DK" sz="2800" b="1" dirty="0"/>
              <a:t>- Find forskellige emner, som er oppe i tiden i medierne fx på Detektors hjemmeside:</a:t>
            </a:r>
            <a:br>
              <a:rPr lang="da-DK" sz="2800" b="1" dirty="0"/>
            </a:br>
            <a:r>
              <a:rPr lang="da-DK" sz="2800" b="1" dirty="0">
                <a:hlinkClick r:id="rId2"/>
              </a:rPr>
              <a:t>https://www.dr.dk/nyheder/detektor</a:t>
            </a:r>
            <a:br>
              <a:rPr lang="da-DK" sz="2800" b="1" dirty="0"/>
            </a:br>
            <a:br>
              <a:rPr lang="da-DK" sz="2800" b="1" dirty="0"/>
            </a:br>
            <a:endParaRPr lang="da-DK" sz="28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A5EEA30-83A1-274E-8567-F7E17BC6EA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894628"/>
              </p:ext>
            </p:extLst>
          </p:nvPr>
        </p:nvGraphicFramePr>
        <p:xfrm>
          <a:off x="6308521" y="847287"/>
          <a:ext cx="5645791" cy="5780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6806">
                  <a:extLst>
                    <a:ext uri="{9D8B030D-6E8A-4147-A177-3AD203B41FA5}">
                      <a16:colId xmlns:a16="http://schemas.microsoft.com/office/drawing/2014/main" val="13597816"/>
                    </a:ext>
                  </a:extLst>
                </a:gridCol>
                <a:gridCol w="4248985">
                  <a:extLst>
                    <a:ext uri="{9D8B030D-6E8A-4147-A177-3AD203B41FA5}">
                      <a16:colId xmlns:a16="http://schemas.microsoft.com/office/drawing/2014/main" val="101335074"/>
                    </a:ext>
                  </a:extLst>
                </a:gridCol>
              </a:tblGrid>
              <a:tr h="1772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Emner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Undersøgelse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2969981747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Hvem er afsenderen? 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endParaRPr lang="da-DK" sz="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200670342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Hvad er budskabet?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2321440494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Hvad er afsenderens interesse?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394137185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Hvad er mediet?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4101326633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Hvem er modtageren/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modtagerne?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2468123917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Hvad er effekten?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3552265804"/>
                  </a:ext>
                </a:extLst>
              </a:tr>
              <a:tr h="800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>
                          <a:effectLst/>
                        </a:rPr>
                        <a:t>Er der tegn på spin, priming og/eller framing? </a:t>
                      </a:r>
                      <a:endParaRPr lang="da-DK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40" marR="47640" marT="6617" marB="0"/>
                </a:tc>
                <a:extLst>
                  <a:ext uri="{0D108BD9-81ED-4DB2-BD59-A6C34878D82A}">
                    <a16:rowId xmlns:a16="http://schemas.microsoft.com/office/drawing/2014/main" val="2098100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12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Vi genser DF´s kampagnevideo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Den politiske dagsorden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Fælles gennemgang af "Tjek-på-lektien"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Undersøgelse af politisk kommunikation</a:t>
            </a:r>
          </a:p>
        </p:txBody>
      </p:sp>
    </p:spTree>
    <p:extLst>
      <p:ext uri="{BB962C8B-B14F-4D97-AF65-F5344CB8AC3E}">
        <p14:creationId xmlns:p14="http://schemas.microsoft.com/office/powerpoint/2010/main" val="347854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E6F99-802E-42F1-86D3-839789147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Politisk kommunikation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2B56B3-AF29-4CE0-B3E6-4C4291D6E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”Politisk kommunikation handler om, hvordan politiske aktører kan formidle og styre den politiske dagsorden. Man kan sige, at de gerne vil skabe en </a:t>
            </a:r>
            <a:r>
              <a:rPr lang="da-DK" b="0" i="1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meningshorisont</a:t>
            </a:r>
            <a:r>
              <a:rPr lang="da-DK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for, hvordan en politisk sag skal forstås i befolkningen, og en </a:t>
            </a:r>
            <a:r>
              <a:rPr lang="da-DK" b="0" i="1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handlingshorisont</a:t>
            </a:r>
            <a:r>
              <a:rPr lang="da-DK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for, hvilke politiske løsninger der anses for nødvendige, effektive og legitime.”</a:t>
            </a:r>
          </a:p>
          <a:p>
            <a:pPr marL="0" indent="0">
              <a:buNone/>
            </a:pPr>
            <a:endParaRPr lang="da-DK" i="1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r>
              <a:rPr lang="da-DK" dirty="0">
                <a:hlinkClick r:id="rId2"/>
              </a:rPr>
              <a:t>Vi skal sætte Danskerne Først!</a:t>
            </a:r>
            <a:endParaRPr lang="da-DK" b="0" i="1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792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84767-5734-88FA-E438-3D63AC405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577AF0-0423-69A2-EEF4-155D45CAF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7.4: Kampen om den politiske dagsorden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6811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4" name="Rectangle 6163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41B14D-EB1F-E84A-880F-27B91EB32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</p:spPr>
        <p:txBody>
          <a:bodyPr anchor="b">
            <a:normAutofit/>
          </a:bodyPr>
          <a:lstStyle/>
          <a:p>
            <a:r>
              <a:rPr lang="da-DK" sz="5200"/>
              <a:t>Kampen om den politiske dagsorden</a:t>
            </a:r>
          </a:p>
        </p:txBody>
      </p:sp>
      <p:sp>
        <p:nvSpPr>
          <p:cNvPr id="6166" name="Rectangle 6165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68" name="Rectangle 6167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D5AE5E-2E8A-C04B-9A93-D1F3C9D69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68770" cy="2825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200" dirty="0"/>
              <a:t>Den politiske dagsorden er de væsentligste og mest aktuelle begivenheder og emner inden for politik, og det kan være forskellige emner som klimaforandringer, Coronakrisen, bandekriminalitet, Talebans overtagelse i Afghanistan, sexisme osv. 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25CD860-B406-0443-A6F2-8604B28C2E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6" r="382" b="-3"/>
          <a:stretch/>
        </p:blipFill>
        <p:spPr bwMode="auto">
          <a:xfrm>
            <a:off x="7494066" y="2147645"/>
            <a:ext cx="4237686" cy="2487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1494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8" y="365125"/>
            <a:ext cx="6470543" cy="5363829"/>
          </a:xfrm>
        </p:spPr>
        <p:txBody>
          <a:bodyPr>
            <a:normAutofit/>
          </a:bodyPr>
          <a:lstStyle/>
          <a:p>
            <a:r>
              <a:rPr lang="da-DK" sz="4000" b="1" dirty="0"/>
              <a:t>Hvad er der på den politisk dagsorden lige nu???</a:t>
            </a:r>
            <a:br>
              <a:rPr lang="da-DK" sz="4000" b="1" dirty="0"/>
            </a:br>
            <a:br>
              <a:rPr lang="da-DK" sz="3000" b="1" dirty="0"/>
            </a:br>
            <a:r>
              <a:rPr lang="da-DK" sz="3000" b="1" dirty="0"/>
              <a:t>Er der </a:t>
            </a:r>
            <a:r>
              <a:rPr lang="da-DK" sz="3000" b="1" i="1" dirty="0"/>
              <a:t>superdagsordner </a:t>
            </a:r>
            <a:r>
              <a:rPr lang="da-DK" sz="3000" b="1" dirty="0"/>
              <a:t>– fx emner som </a:t>
            </a:r>
            <a:r>
              <a:rPr lang="da-DK" sz="3000" b="1" dirty="0" err="1"/>
              <a:t>corona-pandemien</a:t>
            </a:r>
            <a:r>
              <a:rPr lang="da-DK" sz="3000" b="1" dirty="0"/>
              <a:t> og krigen i Ukraine – der har overtaget den politiske dagsorden, så andre vigtige emner er skubbet i baggrunden og måske helt ud af den politiske dagsorden</a:t>
            </a:r>
            <a:endParaRPr lang="da-DK" sz="30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6545544-4034-E24D-A957-E1E759AE31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6" r="382" b="-3"/>
          <a:stretch/>
        </p:blipFill>
        <p:spPr bwMode="auto">
          <a:xfrm>
            <a:off x="7250118" y="1129046"/>
            <a:ext cx="4941882" cy="290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69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41A45F-387B-49C1-AD3E-82E2ECFE5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”Tjek på lektien”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5BE5BB-4B23-4346-8E5E-0BD8B1011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særlige rådgivere eller spindoktorer?</a:t>
            </a:r>
          </a:p>
          <a:p>
            <a:r>
              <a:rPr lang="da-DK" dirty="0"/>
              <a:t>Hvad er politisk spin?</a:t>
            </a:r>
          </a:p>
          <a:p>
            <a:r>
              <a:rPr lang="da-DK" dirty="0"/>
              <a:t>Hvad er </a:t>
            </a:r>
            <a:r>
              <a:rPr lang="da-DK" dirty="0" err="1"/>
              <a:t>priming</a:t>
            </a:r>
            <a:r>
              <a:rPr lang="da-DK" dirty="0"/>
              <a:t> og framing?</a:t>
            </a:r>
          </a:p>
          <a:p>
            <a:r>
              <a:rPr lang="da-DK" dirty="0"/>
              <a:t>Hvad er et </a:t>
            </a:r>
            <a:r>
              <a:rPr lang="da-DK" dirty="0" err="1"/>
              <a:t>spinnokrati</a:t>
            </a:r>
            <a:r>
              <a:rPr lang="da-DK" dirty="0"/>
              <a:t>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1251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17973-0225-45FC-50B9-C25FBEF6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Defensivt og offensivt spin – vælge en strategi for, hvordan medierne skal bruges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DEC0FE8B-1E28-4701-A39A-15E75C190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230" y="1569383"/>
            <a:ext cx="8616113" cy="492349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9BDAA8DD-4EB0-5E28-91E9-9D4F4F2DB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230" y="1518784"/>
            <a:ext cx="8616113" cy="460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5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DC019D-1C96-4D34-FE2F-B4F127E1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Priming</a:t>
            </a:r>
            <a:r>
              <a:rPr lang="da-DK" dirty="0"/>
              <a:t> og framing – introducere et nye emne eller vinkle et aktuelt emne på dagsordenen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3D8CA9F-2CC5-5292-8BF1-CC92A81DD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C8307C4-D00A-9CE2-B1EB-AA997691C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998" y="1663821"/>
            <a:ext cx="6531601" cy="5194179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798E4F6-8B21-8A65-89FA-0EB3ACF49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768" y="1663821"/>
            <a:ext cx="7785824" cy="509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5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395</Words>
  <Application>Microsoft Office PowerPoint</Application>
  <PresentationFormat>Widescreen</PresentationFormat>
  <Paragraphs>46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Noto Sans</vt:lpstr>
      <vt:lpstr>Times New Roman</vt:lpstr>
      <vt:lpstr>Office-tema</vt:lpstr>
      <vt:lpstr>Demokratisk dialog via medier</vt:lpstr>
      <vt:lpstr>Plan for modulet</vt:lpstr>
      <vt:lpstr>Politisk kommunikation</vt:lpstr>
      <vt:lpstr>Læsning</vt:lpstr>
      <vt:lpstr>Kampen om den politiske dagsorden</vt:lpstr>
      <vt:lpstr>Hvad er der på den politisk dagsorden lige nu???  Er der superdagsordner – fx emner som corona-pandemien og krigen i Ukraine – der har overtaget den politiske dagsorden, så andre vigtige emner er skubbet i baggrunden og måske helt ud af den politiske dagsorden</vt:lpstr>
      <vt:lpstr>”Tjek på lektien”</vt:lpstr>
      <vt:lpstr>Defensivt og offensivt spin – vælge en strategi for, hvordan medierne skal bruges</vt:lpstr>
      <vt:lpstr>Priming og framing – introducere et nye emne eller vinkle et aktuelt emne på dagsordenen</vt:lpstr>
      <vt:lpstr>Undersøg politisk kommunikation  - Find forskellige emner, som er oppe i tiden i medierne fx på Detektors hjemmeside: https://www.dr.dk/nyheder/detektor  </vt:lpstr>
    </vt:vector>
  </TitlesOfParts>
  <Company>IT Center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Medborgerskab og demokrati</dc:title>
  <dc:creator>Tina Andersen</dc:creator>
  <cp:lastModifiedBy>Christoffer Østergaard Carstens</cp:lastModifiedBy>
  <cp:revision>56</cp:revision>
  <dcterms:created xsi:type="dcterms:W3CDTF">2022-08-15T06:46:13Z</dcterms:created>
  <dcterms:modified xsi:type="dcterms:W3CDTF">2025-09-17T10:14:57Z</dcterms:modified>
</cp:coreProperties>
</file>