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312" r:id="rId3"/>
    <p:sldId id="304" r:id="rId4"/>
    <p:sldId id="305" r:id="rId5"/>
    <p:sldId id="306" r:id="rId6"/>
    <p:sldId id="311" r:id="rId7"/>
    <p:sldId id="307" r:id="rId8"/>
    <p:sldId id="308" r:id="rId9"/>
    <p:sldId id="288" r:id="rId10"/>
    <p:sldId id="313" r:id="rId11"/>
    <p:sldId id="310" r:id="rId12"/>
    <p:sldId id="314" r:id="rId13"/>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8602A8-4748-4428-B95E-D1DC74A7EFD8}" v="10" dt="2025-10-22T07:25:56.962"/>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llemlayout 2 - Marker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68" y="2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ffer Østergaard Carstens" userId="5d542c86-40b2-4e4f-ab37-dc2fab4fc46a" providerId="ADAL" clId="{788602A8-4748-4428-B95E-D1DC74A7EFD8}"/>
    <pc:docChg chg="undo custSel addSld delSld modSld">
      <pc:chgData name="Christoffer Østergaard Carstens" userId="5d542c86-40b2-4e4f-ab37-dc2fab4fc46a" providerId="ADAL" clId="{788602A8-4748-4428-B95E-D1DC74A7EFD8}" dt="2025-10-22T07:26:36.001" v="505" actId="14100"/>
      <pc:docMkLst>
        <pc:docMk/>
      </pc:docMkLst>
      <pc:sldChg chg="del">
        <pc:chgData name="Christoffer Østergaard Carstens" userId="5d542c86-40b2-4e4f-ab37-dc2fab4fc46a" providerId="ADAL" clId="{788602A8-4748-4428-B95E-D1DC74A7EFD8}" dt="2025-10-21T08:33:30.640" v="0" actId="47"/>
        <pc:sldMkLst>
          <pc:docMk/>
          <pc:sldMk cId="151829143" sldId="279"/>
        </pc:sldMkLst>
      </pc:sldChg>
      <pc:sldChg chg="modSp mod">
        <pc:chgData name="Christoffer Østergaard Carstens" userId="5d542c86-40b2-4e4f-ab37-dc2fab4fc46a" providerId="ADAL" clId="{788602A8-4748-4428-B95E-D1DC74A7EFD8}" dt="2025-10-22T06:44:40.505" v="494" actId="20577"/>
        <pc:sldMkLst>
          <pc:docMk/>
          <pc:sldMk cId="2810045265" sldId="288"/>
        </pc:sldMkLst>
        <pc:spChg chg="mod">
          <ac:chgData name="Christoffer Østergaard Carstens" userId="5d542c86-40b2-4e4f-ab37-dc2fab4fc46a" providerId="ADAL" clId="{788602A8-4748-4428-B95E-D1DC74A7EFD8}" dt="2025-10-21T08:36:39.949" v="84" actId="20577"/>
          <ac:spMkLst>
            <pc:docMk/>
            <pc:sldMk cId="2810045265" sldId="288"/>
            <ac:spMk id="3" creationId="{E6E0341D-5044-C9CC-DFD6-862DFFD70014}"/>
          </ac:spMkLst>
        </pc:spChg>
        <pc:spChg chg="mod">
          <ac:chgData name="Christoffer Østergaard Carstens" userId="5d542c86-40b2-4e4f-ab37-dc2fab4fc46a" providerId="ADAL" clId="{788602A8-4748-4428-B95E-D1DC74A7EFD8}" dt="2025-10-22T06:44:40.505" v="494" actId="20577"/>
          <ac:spMkLst>
            <pc:docMk/>
            <pc:sldMk cId="2810045265" sldId="288"/>
            <ac:spMk id="4" creationId="{888747A6-F292-D4F2-8BC7-876380CEAFB7}"/>
          </ac:spMkLst>
        </pc:spChg>
      </pc:sldChg>
      <pc:sldChg chg="modSp mod">
        <pc:chgData name="Christoffer Østergaard Carstens" userId="5d542c86-40b2-4e4f-ab37-dc2fab4fc46a" providerId="ADAL" clId="{788602A8-4748-4428-B95E-D1DC74A7EFD8}" dt="2025-10-21T08:33:47.677" v="77" actId="20577"/>
        <pc:sldMkLst>
          <pc:docMk/>
          <pc:sldMk cId="2678000211" sldId="304"/>
        </pc:sldMkLst>
        <pc:spChg chg="mod">
          <ac:chgData name="Christoffer Østergaard Carstens" userId="5d542c86-40b2-4e4f-ab37-dc2fab4fc46a" providerId="ADAL" clId="{788602A8-4748-4428-B95E-D1DC74A7EFD8}" dt="2025-10-21T08:33:47.677" v="77" actId="20577"/>
          <ac:spMkLst>
            <pc:docMk/>
            <pc:sldMk cId="2678000211" sldId="304"/>
            <ac:spMk id="35" creationId="{6ACDB647-62CE-C62A-CD20-A3101BEC825C}"/>
          </ac:spMkLst>
        </pc:spChg>
      </pc:sldChg>
      <pc:sldChg chg="modSp">
        <pc:chgData name="Christoffer Østergaard Carstens" userId="5d542c86-40b2-4e4f-ab37-dc2fab4fc46a" providerId="ADAL" clId="{788602A8-4748-4428-B95E-D1DC74A7EFD8}" dt="2025-10-22T06:41:55.084" v="487" actId="14100"/>
        <pc:sldMkLst>
          <pc:docMk/>
          <pc:sldMk cId="3429799394" sldId="306"/>
        </pc:sldMkLst>
        <pc:spChg chg="mod">
          <ac:chgData name="Christoffer Østergaard Carstens" userId="5d542c86-40b2-4e4f-ab37-dc2fab4fc46a" providerId="ADAL" clId="{788602A8-4748-4428-B95E-D1DC74A7EFD8}" dt="2025-10-22T06:41:55.084" v="487" actId="14100"/>
          <ac:spMkLst>
            <pc:docMk/>
            <pc:sldMk cId="3429799394" sldId="306"/>
            <ac:spMk id="3" creationId="{BC7C61AD-EAB9-436E-C786-814FA13B1D24}"/>
          </ac:spMkLst>
        </pc:spChg>
      </pc:sldChg>
      <pc:sldChg chg="modSp">
        <pc:chgData name="Christoffer Østergaard Carstens" userId="5d542c86-40b2-4e4f-ab37-dc2fab4fc46a" providerId="ADAL" clId="{788602A8-4748-4428-B95E-D1DC74A7EFD8}" dt="2025-10-22T06:42:50.177" v="489" actId="14100"/>
        <pc:sldMkLst>
          <pc:docMk/>
          <pc:sldMk cId="198302452" sldId="307"/>
        </pc:sldMkLst>
        <pc:spChg chg="mod">
          <ac:chgData name="Christoffer Østergaard Carstens" userId="5d542c86-40b2-4e4f-ab37-dc2fab4fc46a" providerId="ADAL" clId="{788602A8-4748-4428-B95E-D1DC74A7EFD8}" dt="2025-10-22T06:42:50.177" v="489" actId="14100"/>
          <ac:spMkLst>
            <pc:docMk/>
            <pc:sldMk cId="198302452" sldId="307"/>
            <ac:spMk id="3" creationId="{F850D4D4-151B-73DD-FADA-3B65D42A7FBA}"/>
          </ac:spMkLst>
        </pc:spChg>
      </pc:sldChg>
      <pc:sldChg chg="addSp delSp modSp del mod setBg setClrOvrMap">
        <pc:chgData name="Christoffer Østergaard Carstens" userId="5d542c86-40b2-4e4f-ab37-dc2fab4fc46a" providerId="ADAL" clId="{788602A8-4748-4428-B95E-D1DC74A7EFD8}" dt="2025-10-21T08:53:13.831" v="486" actId="47"/>
        <pc:sldMkLst>
          <pc:docMk/>
          <pc:sldMk cId="2647729162" sldId="309"/>
        </pc:sldMkLst>
        <pc:spChg chg="mod">
          <ac:chgData name="Christoffer Østergaard Carstens" userId="5d542c86-40b2-4e4f-ab37-dc2fab4fc46a" providerId="ADAL" clId="{788602A8-4748-4428-B95E-D1DC74A7EFD8}" dt="2025-10-21T08:37:15.162" v="107" actId="26606"/>
          <ac:spMkLst>
            <pc:docMk/>
            <pc:sldMk cId="2647729162" sldId="309"/>
            <ac:spMk id="2" creationId="{27425F46-A103-A0BD-1D7A-A5C8B4D6EAD2}"/>
          </ac:spMkLst>
        </pc:spChg>
        <pc:spChg chg="mod">
          <ac:chgData name="Christoffer Østergaard Carstens" userId="5d542c86-40b2-4e4f-ab37-dc2fab4fc46a" providerId="ADAL" clId="{788602A8-4748-4428-B95E-D1DC74A7EFD8}" dt="2025-10-21T08:40:53.697" v="223" actId="20577"/>
          <ac:spMkLst>
            <pc:docMk/>
            <pc:sldMk cId="2647729162" sldId="309"/>
            <ac:spMk id="4" creationId="{888747A6-F292-D4F2-8BC7-876380CEAFB7}"/>
          </ac:spMkLst>
        </pc:spChg>
        <pc:spChg chg="mod">
          <ac:chgData name="Christoffer Østergaard Carstens" userId="5d542c86-40b2-4e4f-ab37-dc2fab4fc46a" providerId="ADAL" clId="{788602A8-4748-4428-B95E-D1DC74A7EFD8}" dt="2025-10-21T08:37:49.443" v="173" actId="14100"/>
          <ac:spMkLst>
            <pc:docMk/>
            <pc:sldMk cId="2647729162" sldId="309"/>
            <ac:spMk id="35" creationId="{6ACDB647-62CE-C62A-CD20-A3101BEC825C}"/>
          </ac:spMkLst>
        </pc:spChg>
        <pc:spChg chg="add del">
          <ac:chgData name="Christoffer Østergaard Carstens" userId="5d542c86-40b2-4e4f-ab37-dc2fab4fc46a" providerId="ADAL" clId="{788602A8-4748-4428-B95E-D1DC74A7EFD8}" dt="2025-10-21T08:37:15.162" v="107" actId="26606"/>
          <ac:spMkLst>
            <pc:docMk/>
            <pc:sldMk cId="2647729162" sldId="309"/>
            <ac:spMk id="44" creationId="{FEF085B8-A2C0-4A6F-B663-CCC56F3CD373}"/>
          </ac:spMkLst>
        </pc:spChg>
        <pc:spChg chg="add del">
          <ac:chgData name="Christoffer Østergaard Carstens" userId="5d542c86-40b2-4e4f-ab37-dc2fab4fc46a" providerId="ADAL" clId="{788602A8-4748-4428-B95E-D1DC74A7EFD8}" dt="2025-10-21T08:37:15.162" v="107" actId="26606"/>
          <ac:spMkLst>
            <pc:docMk/>
            <pc:sldMk cId="2647729162" sldId="309"/>
            <ac:spMk id="46" creationId="{2658F6D6-96E0-421A-96D6-3DF404008543}"/>
          </ac:spMkLst>
        </pc:spChg>
        <pc:spChg chg="add del">
          <ac:chgData name="Christoffer Østergaard Carstens" userId="5d542c86-40b2-4e4f-ab37-dc2fab4fc46a" providerId="ADAL" clId="{788602A8-4748-4428-B95E-D1DC74A7EFD8}" dt="2025-10-21T08:37:15.162" v="107" actId="26606"/>
          <ac:spMkLst>
            <pc:docMk/>
            <pc:sldMk cId="2647729162" sldId="309"/>
            <ac:spMk id="51" creationId="{3CF62545-93A0-4FD5-9B48-48DCA794CBA1}"/>
          </ac:spMkLst>
        </pc:spChg>
        <pc:spChg chg="add del">
          <ac:chgData name="Christoffer Østergaard Carstens" userId="5d542c86-40b2-4e4f-ab37-dc2fab4fc46a" providerId="ADAL" clId="{788602A8-4748-4428-B95E-D1DC74A7EFD8}" dt="2025-10-21T08:37:10.444" v="104" actId="26606"/>
          <ac:spMkLst>
            <pc:docMk/>
            <pc:sldMk cId="2647729162" sldId="309"/>
            <ac:spMk id="56" creationId="{4C608BEB-860E-4094-8511-78603564A75E}"/>
          </ac:spMkLst>
        </pc:spChg>
        <pc:spChg chg="add del">
          <ac:chgData name="Christoffer Østergaard Carstens" userId="5d542c86-40b2-4e4f-ab37-dc2fab4fc46a" providerId="ADAL" clId="{788602A8-4748-4428-B95E-D1DC74A7EFD8}" dt="2025-10-21T08:37:15.162" v="106" actId="26606"/>
          <ac:spMkLst>
            <pc:docMk/>
            <pc:sldMk cId="2647729162" sldId="309"/>
            <ac:spMk id="60" creationId="{4FFBEE45-F140-49D5-85EA-C78C24340B23}"/>
          </ac:spMkLst>
        </pc:spChg>
        <pc:spChg chg="add">
          <ac:chgData name="Christoffer Østergaard Carstens" userId="5d542c86-40b2-4e4f-ab37-dc2fab4fc46a" providerId="ADAL" clId="{788602A8-4748-4428-B95E-D1DC74A7EFD8}" dt="2025-10-21T08:37:15.162" v="107" actId="26606"/>
          <ac:spMkLst>
            <pc:docMk/>
            <pc:sldMk cId="2647729162" sldId="309"/>
            <ac:spMk id="62" creationId="{4C608BEB-860E-4094-8511-78603564A75E}"/>
          </ac:spMkLst>
        </pc:spChg>
        <pc:graphicFrameChg chg="del modGraphic">
          <ac:chgData name="Christoffer Østergaard Carstens" userId="5d542c86-40b2-4e4f-ab37-dc2fab4fc46a" providerId="ADAL" clId="{788602A8-4748-4428-B95E-D1DC74A7EFD8}" dt="2025-10-21T08:37:00.871" v="102" actId="478"/>
          <ac:graphicFrameMkLst>
            <pc:docMk/>
            <pc:sldMk cId="2647729162" sldId="309"/>
            <ac:graphicFrameMk id="3" creationId="{E33C905F-4C74-6DB1-5166-B56E6948D658}"/>
          </ac:graphicFrameMkLst>
        </pc:graphicFrameChg>
        <pc:cxnChg chg="add del">
          <ac:chgData name="Christoffer Østergaard Carstens" userId="5d542c86-40b2-4e4f-ab37-dc2fab4fc46a" providerId="ADAL" clId="{788602A8-4748-4428-B95E-D1DC74A7EFD8}" dt="2025-10-21T08:37:10.444" v="104" actId="26606"/>
          <ac:cxnSpMkLst>
            <pc:docMk/>
            <pc:sldMk cId="2647729162" sldId="309"/>
            <ac:cxnSpMk id="58" creationId="{1F16A8D4-FE87-4604-88B2-394B5D1EB437}"/>
          </ac:cxnSpMkLst>
        </pc:cxnChg>
        <pc:cxnChg chg="add">
          <ac:chgData name="Christoffer Østergaard Carstens" userId="5d542c86-40b2-4e4f-ab37-dc2fab4fc46a" providerId="ADAL" clId="{788602A8-4748-4428-B95E-D1DC74A7EFD8}" dt="2025-10-21T08:37:15.162" v="107" actId="26606"/>
          <ac:cxnSpMkLst>
            <pc:docMk/>
            <pc:sldMk cId="2647729162" sldId="309"/>
            <ac:cxnSpMk id="63" creationId="{1F16A8D4-FE87-4604-88B2-394B5D1EB437}"/>
          </ac:cxnSpMkLst>
        </pc:cxnChg>
      </pc:sldChg>
      <pc:sldChg chg="modSp mod">
        <pc:chgData name="Christoffer Østergaard Carstens" userId="5d542c86-40b2-4e4f-ab37-dc2fab4fc46a" providerId="ADAL" clId="{788602A8-4748-4428-B95E-D1DC74A7EFD8}" dt="2025-10-22T06:42:29.853" v="488" actId="14100"/>
        <pc:sldMkLst>
          <pc:docMk/>
          <pc:sldMk cId="3824413868" sldId="311"/>
        </pc:sldMkLst>
        <pc:spChg chg="mod">
          <ac:chgData name="Christoffer Østergaard Carstens" userId="5d542c86-40b2-4e4f-ab37-dc2fab4fc46a" providerId="ADAL" clId="{788602A8-4748-4428-B95E-D1DC74A7EFD8}" dt="2025-10-21T08:34:08.344" v="78" actId="20577"/>
          <ac:spMkLst>
            <pc:docMk/>
            <pc:sldMk cId="3824413868" sldId="311"/>
            <ac:spMk id="2" creationId="{27425F46-A103-A0BD-1D7A-A5C8B4D6EAD2}"/>
          </ac:spMkLst>
        </pc:spChg>
        <pc:spChg chg="mod">
          <ac:chgData name="Christoffer Østergaard Carstens" userId="5d542c86-40b2-4e4f-ab37-dc2fab4fc46a" providerId="ADAL" clId="{788602A8-4748-4428-B95E-D1DC74A7EFD8}" dt="2025-10-22T06:42:29.853" v="488" actId="14100"/>
          <ac:spMkLst>
            <pc:docMk/>
            <pc:sldMk cId="3824413868" sldId="311"/>
            <ac:spMk id="4" creationId="{2E312AB1-9245-8E7A-DAB6-02A742A867E4}"/>
          </ac:spMkLst>
        </pc:spChg>
      </pc:sldChg>
      <pc:sldChg chg="modSp new mod">
        <pc:chgData name="Christoffer Østergaard Carstens" userId="5d542c86-40b2-4e4f-ab37-dc2fab4fc46a" providerId="ADAL" clId="{788602A8-4748-4428-B95E-D1DC74A7EFD8}" dt="2025-10-21T08:50:41.642" v="426" actId="20577"/>
        <pc:sldMkLst>
          <pc:docMk/>
          <pc:sldMk cId="9369197" sldId="312"/>
        </pc:sldMkLst>
        <pc:spChg chg="mod">
          <ac:chgData name="Christoffer Østergaard Carstens" userId="5d542c86-40b2-4e4f-ab37-dc2fab4fc46a" providerId="ADAL" clId="{788602A8-4748-4428-B95E-D1DC74A7EFD8}" dt="2025-10-21T08:50:00.518" v="252" actId="20577"/>
          <ac:spMkLst>
            <pc:docMk/>
            <pc:sldMk cId="9369197" sldId="312"/>
            <ac:spMk id="2" creationId="{10089CBD-4176-6E16-DEF4-02C9E7C3913C}"/>
          </ac:spMkLst>
        </pc:spChg>
        <pc:spChg chg="mod">
          <ac:chgData name="Christoffer Østergaard Carstens" userId="5d542c86-40b2-4e4f-ab37-dc2fab4fc46a" providerId="ADAL" clId="{788602A8-4748-4428-B95E-D1DC74A7EFD8}" dt="2025-10-21T08:50:41.642" v="426" actId="20577"/>
          <ac:spMkLst>
            <pc:docMk/>
            <pc:sldMk cId="9369197" sldId="312"/>
            <ac:spMk id="3" creationId="{0C15AD94-8965-BA6D-9F41-1CA91AED2D3D}"/>
          </ac:spMkLst>
        </pc:spChg>
      </pc:sldChg>
      <pc:sldChg chg="add del">
        <pc:chgData name="Christoffer Østergaard Carstens" userId="5d542c86-40b2-4e4f-ab37-dc2fab4fc46a" providerId="ADAL" clId="{788602A8-4748-4428-B95E-D1DC74A7EFD8}" dt="2025-10-21T08:36:02.567" v="81" actId="47"/>
        <pc:sldMkLst>
          <pc:docMk/>
          <pc:sldMk cId="2705310202" sldId="312"/>
        </pc:sldMkLst>
      </pc:sldChg>
      <pc:sldChg chg="del">
        <pc:chgData name="Christoffer Østergaard Carstens" userId="5d542c86-40b2-4e4f-ab37-dc2fab4fc46a" providerId="ADAL" clId="{788602A8-4748-4428-B95E-D1DC74A7EFD8}" dt="2025-10-21T08:36:06.090" v="82" actId="47"/>
        <pc:sldMkLst>
          <pc:docMk/>
          <pc:sldMk cId="1885972722" sldId="313"/>
        </pc:sldMkLst>
      </pc:sldChg>
      <pc:sldChg chg="modSp new mod">
        <pc:chgData name="Christoffer Østergaard Carstens" userId="5d542c86-40b2-4e4f-ab37-dc2fab4fc46a" providerId="ADAL" clId="{788602A8-4748-4428-B95E-D1DC74A7EFD8}" dt="2025-10-21T08:53:08.047" v="485" actId="27636"/>
        <pc:sldMkLst>
          <pc:docMk/>
          <pc:sldMk cId="3230061480" sldId="313"/>
        </pc:sldMkLst>
        <pc:spChg chg="mod">
          <ac:chgData name="Christoffer Østergaard Carstens" userId="5d542c86-40b2-4e4f-ab37-dc2fab4fc46a" providerId="ADAL" clId="{788602A8-4748-4428-B95E-D1DC74A7EFD8}" dt="2025-10-21T08:52:41.254" v="457" actId="20577"/>
          <ac:spMkLst>
            <pc:docMk/>
            <pc:sldMk cId="3230061480" sldId="313"/>
            <ac:spMk id="2" creationId="{B393FCBF-AA70-7BE4-B3CE-E894D7016F4E}"/>
          </ac:spMkLst>
        </pc:spChg>
        <pc:spChg chg="mod">
          <ac:chgData name="Christoffer Østergaard Carstens" userId="5d542c86-40b2-4e4f-ab37-dc2fab4fc46a" providerId="ADAL" clId="{788602A8-4748-4428-B95E-D1DC74A7EFD8}" dt="2025-10-21T08:53:08.047" v="485" actId="27636"/>
          <ac:spMkLst>
            <pc:docMk/>
            <pc:sldMk cId="3230061480" sldId="313"/>
            <ac:spMk id="3" creationId="{F26CA44B-9D31-652F-FBEE-8C1706F08EBC}"/>
          </ac:spMkLst>
        </pc:spChg>
      </pc:sldChg>
      <pc:sldChg chg="addSp delSp modSp new mod">
        <pc:chgData name="Christoffer Østergaard Carstens" userId="5d542c86-40b2-4e4f-ab37-dc2fab4fc46a" providerId="ADAL" clId="{788602A8-4748-4428-B95E-D1DC74A7EFD8}" dt="2025-10-22T07:26:36.001" v="505" actId="14100"/>
        <pc:sldMkLst>
          <pc:docMk/>
          <pc:sldMk cId="196587901" sldId="314"/>
        </pc:sldMkLst>
        <pc:spChg chg="del">
          <ac:chgData name="Christoffer Østergaard Carstens" userId="5d542c86-40b2-4e4f-ab37-dc2fab4fc46a" providerId="ADAL" clId="{788602A8-4748-4428-B95E-D1DC74A7EFD8}" dt="2025-10-22T07:24:21.593" v="496"/>
          <ac:spMkLst>
            <pc:docMk/>
            <pc:sldMk cId="196587901" sldId="314"/>
            <ac:spMk id="3" creationId="{185A13D1-CD84-0856-B436-91C7CDFA0255}"/>
          </ac:spMkLst>
        </pc:spChg>
        <pc:spChg chg="add del mod">
          <ac:chgData name="Christoffer Østergaard Carstens" userId="5d542c86-40b2-4e4f-ab37-dc2fab4fc46a" providerId="ADAL" clId="{788602A8-4748-4428-B95E-D1DC74A7EFD8}" dt="2025-10-22T07:25:56.962" v="501" actId="478"/>
          <ac:spMkLst>
            <pc:docMk/>
            <pc:sldMk cId="196587901" sldId="314"/>
            <ac:spMk id="5" creationId="{64DF4239-AD22-EFE7-7F53-5CD02855540C}"/>
          </ac:spMkLst>
        </pc:spChg>
        <pc:spChg chg="add mod">
          <ac:chgData name="Christoffer Østergaard Carstens" userId="5d542c86-40b2-4e4f-ab37-dc2fab4fc46a" providerId="ADAL" clId="{788602A8-4748-4428-B95E-D1DC74A7EFD8}" dt="2025-10-22T07:25:56.962" v="501" actId="478"/>
          <ac:spMkLst>
            <pc:docMk/>
            <pc:sldMk cId="196587901" sldId="314"/>
            <ac:spMk id="6" creationId="{580DCE61-5641-B995-2927-0A3A4D349073}"/>
          </ac:spMkLst>
        </pc:spChg>
        <pc:graphicFrameChg chg="add del mod">
          <ac:chgData name="Christoffer Østergaard Carstens" userId="5d542c86-40b2-4e4f-ab37-dc2fab4fc46a" providerId="ADAL" clId="{788602A8-4748-4428-B95E-D1DC74A7EFD8}" dt="2025-10-22T07:25:56.962" v="501" actId="478"/>
          <ac:graphicFrameMkLst>
            <pc:docMk/>
            <pc:sldMk cId="196587901" sldId="314"/>
            <ac:graphicFrameMk id="4" creationId="{FF51F509-039E-77B2-F53B-AC3F0EA1936D}"/>
          </ac:graphicFrameMkLst>
        </pc:graphicFrameChg>
        <pc:picChg chg="add mod">
          <ac:chgData name="Christoffer Østergaard Carstens" userId="5d542c86-40b2-4e4f-ab37-dc2fab4fc46a" providerId="ADAL" clId="{788602A8-4748-4428-B95E-D1DC74A7EFD8}" dt="2025-10-22T07:26:36.001" v="505" actId="14100"/>
          <ac:picMkLst>
            <pc:docMk/>
            <pc:sldMk cId="196587901" sldId="314"/>
            <ac:picMk id="8" creationId="{37A3E5E3-E251-FB0E-1080-3FAA4DAE179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115D8-92AC-3FA8-5BCE-A81C8B48937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47B7E51-3CCD-D900-120C-F6A1821343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200E499-21F2-12D5-698D-0687AAC62D55}"/>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5" name="Pladsholder til sidefod 4">
            <a:extLst>
              <a:ext uri="{FF2B5EF4-FFF2-40B4-BE49-F238E27FC236}">
                <a16:creationId xmlns:a16="http://schemas.microsoft.com/office/drawing/2014/main" id="{3DB9D9C2-3165-283C-7C2C-93E48C9C845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0389FA4-19E3-C65B-75CD-57AE26568A59}"/>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2068313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70BAD2-C61C-610D-E01A-3569D071688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1F96D63-50D5-A6DD-ACD9-62BCD0EF3AB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F9720F2-5F6B-120A-37F2-7626713D619E}"/>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5" name="Pladsholder til sidefod 4">
            <a:extLst>
              <a:ext uri="{FF2B5EF4-FFF2-40B4-BE49-F238E27FC236}">
                <a16:creationId xmlns:a16="http://schemas.microsoft.com/office/drawing/2014/main" id="{FFF85DDB-D932-E71D-35BA-D1074EFCC9D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9BB2894-C74B-1B57-AD09-AC4B329942BA}"/>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4128837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7A704A-5CD2-189E-3E09-389F8F4F10E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A38B3A11-8D5B-CEC3-F898-4A4CE23AC5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EBA7331E-36FB-499A-627D-CE030C9EE51D}"/>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5" name="Pladsholder til sidefod 4">
            <a:extLst>
              <a:ext uri="{FF2B5EF4-FFF2-40B4-BE49-F238E27FC236}">
                <a16:creationId xmlns:a16="http://schemas.microsoft.com/office/drawing/2014/main" id="{931847CB-6933-C802-DF7F-BED15CD77A3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780B79-CB07-CA77-3A31-FA5A9EDE6884}"/>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711395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1A3F0-C557-4C76-C412-4258AFB05C8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F1E4F04-5953-DC83-F160-A5D4952F1E0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06E762C-43B8-0A74-9E71-7BBA91F0F96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9197B38-F6F5-5C87-4905-831401F70352}"/>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6" name="Pladsholder til sidefod 5">
            <a:extLst>
              <a:ext uri="{FF2B5EF4-FFF2-40B4-BE49-F238E27FC236}">
                <a16:creationId xmlns:a16="http://schemas.microsoft.com/office/drawing/2014/main" id="{2E672688-7268-4A0A-AAD9-7A3209AB2A3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E5A132B-2F6A-2297-A405-D63BB21DF61E}"/>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196750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992C4-7D43-4265-CA84-53796BF859C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0929DDA-4BC8-FA29-15B8-1B7B59C2F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D910D6B-74AF-B2E0-4F93-587FB2F81AA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56707A2-F440-6169-6875-64A9F95544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769B3C5E-5885-2FE0-2DBA-6F900F79433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DD38084-A6F8-A90F-8171-7B044E1685F9}"/>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8" name="Pladsholder til sidefod 7">
            <a:extLst>
              <a:ext uri="{FF2B5EF4-FFF2-40B4-BE49-F238E27FC236}">
                <a16:creationId xmlns:a16="http://schemas.microsoft.com/office/drawing/2014/main" id="{039598C0-4F37-F0B6-D0B5-C12886AB7EA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A7869C5-9C1F-0116-2145-C9F07A05F1B4}"/>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613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25F489-39F5-97A0-7DAC-ED3CFB7713C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15428C5-FCBA-8710-B5E6-2E35CFABF3E5}"/>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4" name="Pladsholder til sidefod 3">
            <a:extLst>
              <a:ext uri="{FF2B5EF4-FFF2-40B4-BE49-F238E27FC236}">
                <a16:creationId xmlns:a16="http://schemas.microsoft.com/office/drawing/2014/main" id="{A9D68C25-5A8B-321A-A426-C859656309F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46DB276-2403-A40E-E293-2BB82E259C15}"/>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64602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9ADFE1B-12EB-FCE2-E7C5-3BB7FD2C70CB}"/>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3" name="Pladsholder til sidefod 2">
            <a:extLst>
              <a:ext uri="{FF2B5EF4-FFF2-40B4-BE49-F238E27FC236}">
                <a16:creationId xmlns:a16="http://schemas.microsoft.com/office/drawing/2014/main" id="{8F6DC35B-01E1-C7B1-5AE6-4FA7EBA5822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2CC5D4E-3DF8-83AB-291F-8CA56882C3E8}"/>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004525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924E6-BD16-00FE-1DCC-953497CB931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968C1D2-23A8-75C6-1288-372121803D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9753FBE-852E-CA09-5353-002CABF016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F161793-BBF4-5788-AF83-22A16568E818}"/>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6" name="Pladsholder til sidefod 5">
            <a:extLst>
              <a:ext uri="{FF2B5EF4-FFF2-40B4-BE49-F238E27FC236}">
                <a16:creationId xmlns:a16="http://schemas.microsoft.com/office/drawing/2014/main" id="{AF8BD887-EACA-175C-9352-EEBE5C87F66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5062D1F-493D-B763-79CF-7707A7658358}"/>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76918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F42ED-26F8-FE6E-E4A5-B3BFBDDF9FE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DE2CDE5-8653-406C-CFDF-D7D053DDA7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11835C3-9FE3-F753-0E55-4DDEE9B4D8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3C33070-4E13-2746-F751-020820114425}"/>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6" name="Pladsholder til sidefod 5">
            <a:extLst>
              <a:ext uri="{FF2B5EF4-FFF2-40B4-BE49-F238E27FC236}">
                <a16:creationId xmlns:a16="http://schemas.microsoft.com/office/drawing/2014/main" id="{FC98AB6D-9946-B78D-36D3-C7677D3FB0E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E8BF74A-F496-A5A7-D348-D88CD046B710}"/>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326086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41434D-4FD8-74C8-B4C6-4E2A72FDABD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CC1A269-5227-C297-972B-3DCF023EC39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CCB89E7-4058-FA39-10E2-ACA1E6F70701}"/>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5" name="Pladsholder til sidefod 4">
            <a:extLst>
              <a:ext uri="{FF2B5EF4-FFF2-40B4-BE49-F238E27FC236}">
                <a16:creationId xmlns:a16="http://schemas.microsoft.com/office/drawing/2014/main" id="{B5E40F59-708C-7496-F93F-11601940BEE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DA1F3A1-EA67-6659-9BEE-15BFB55B9CB1}"/>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2266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34F7516-F9FD-5DAE-516F-A93894F0CAD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0DABBC5-0576-19D8-35BE-5DDF24F19D6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208A666-F2EF-C01A-A9EF-D4804C5A233F}"/>
              </a:ext>
            </a:extLst>
          </p:cNvPr>
          <p:cNvSpPr>
            <a:spLocks noGrp="1"/>
          </p:cNvSpPr>
          <p:nvPr>
            <p:ph type="dt" sz="half" idx="10"/>
          </p:nvPr>
        </p:nvSpPr>
        <p:spPr/>
        <p:txBody>
          <a:bodyPr/>
          <a:lstStyle/>
          <a:p>
            <a:fld id="{71A39BBD-FD75-46C2-B399-31AF915D5A53}" type="datetimeFigureOut">
              <a:rPr lang="da-DK" smtClean="0"/>
              <a:t>22-10-2025</a:t>
            </a:fld>
            <a:endParaRPr lang="da-DK"/>
          </a:p>
        </p:txBody>
      </p:sp>
      <p:sp>
        <p:nvSpPr>
          <p:cNvPr id="5" name="Pladsholder til sidefod 4">
            <a:extLst>
              <a:ext uri="{FF2B5EF4-FFF2-40B4-BE49-F238E27FC236}">
                <a16:creationId xmlns:a16="http://schemas.microsoft.com/office/drawing/2014/main" id="{1C92E676-B9C6-9883-AA1A-18CA75C11ED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E83F20E-1944-98D2-FDDD-15A65ED7BEA2}"/>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238100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ED92C83-9436-990C-D160-200EB01333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E45CB3B-3E6D-66BA-DC54-60AA157658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26B2C15-2AF2-8F80-DCDC-B211DFD204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A39BBD-FD75-46C2-B399-31AF915D5A53}" type="datetimeFigureOut">
              <a:rPr lang="da-DK" smtClean="0"/>
              <a:t>22-10-2025</a:t>
            </a:fld>
            <a:endParaRPr lang="da-DK"/>
          </a:p>
        </p:txBody>
      </p:sp>
      <p:sp>
        <p:nvSpPr>
          <p:cNvPr id="5" name="Pladsholder til sidefod 4">
            <a:extLst>
              <a:ext uri="{FF2B5EF4-FFF2-40B4-BE49-F238E27FC236}">
                <a16:creationId xmlns:a16="http://schemas.microsoft.com/office/drawing/2014/main" id="{F3947F84-AE03-9B78-3BA9-2C8088BC0B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ED577FE-E257-611A-6F08-5B89303161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DAFA93-CF77-41A2-AC5A-F3A787AF0B91}" type="slidenum">
              <a:rPr lang="da-DK" smtClean="0"/>
              <a:t>‹nr.›</a:t>
            </a:fld>
            <a:endParaRPr lang="da-DK"/>
          </a:p>
        </p:txBody>
      </p:sp>
    </p:spTree>
    <p:extLst>
      <p:ext uri="{BB962C8B-B14F-4D97-AF65-F5344CB8AC3E}">
        <p14:creationId xmlns:p14="http://schemas.microsoft.com/office/powerpoint/2010/main" val="2993391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usahistoriesamfundreligion.systime.d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usahistoriesamfundreligion.systime.dk/?id=177" TargetMode="External"/><Relationship Id="rId2" Type="http://schemas.openxmlformats.org/officeDocument/2006/relationships/hyperlink" Target="https://usahistoriesamfundreligion.systime.dk/?id=176" TargetMode="External"/><Relationship Id="rId1" Type="http://schemas.openxmlformats.org/officeDocument/2006/relationships/slideLayout" Target="../slideLayouts/slideLayout2.xml"/><Relationship Id="rId5" Type="http://schemas.openxmlformats.org/officeDocument/2006/relationships/hyperlink" Target="https://usahistoriesamfundreligion.systime.dk/?id=179" TargetMode="External"/><Relationship Id="rId4" Type="http://schemas.openxmlformats.org/officeDocument/2006/relationships/hyperlink" Target="https://usahistoriesamfundreligion.systime.dk/?id=178"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32EB58-6DF9-F468-D477-79F0C118BE04}"/>
              </a:ext>
            </a:extLst>
          </p:cNvPr>
          <p:cNvSpPr>
            <a:spLocks noGrp="1"/>
          </p:cNvSpPr>
          <p:nvPr>
            <p:ph type="ctrTitle"/>
          </p:nvPr>
        </p:nvSpPr>
        <p:spPr/>
        <p:txBody>
          <a:bodyPr/>
          <a:lstStyle/>
          <a:p>
            <a:r>
              <a:rPr lang="da-DK" dirty="0"/>
              <a:t>Modul 5: Vækst, krak og New Deal</a:t>
            </a:r>
          </a:p>
        </p:txBody>
      </p:sp>
      <p:sp>
        <p:nvSpPr>
          <p:cNvPr id="3" name="Undertitel 2">
            <a:extLst>
              <a:ext uri="{FF2B5EF4-FFF2-40B4-BE49-F238E27FC236}">
                <a16:creationId xmlns:a16="http://schemas.microsoft.com/office/drawing/2014/main" id="{410DFD3A-AB86-3331-1731-BD5462ABA467}"/>
              </a:ext>
            </a:extLst>
          </p:cNvPr>
          <p:cNvSpPr>
            <a:spLocks noGrp="1"/>
          </p:cNvSpPr>
          <p:nvPr>
            <p:ph type="subTitle" idx="1"/>
          </p:nvPr>
        </p:nvSpPr>
        <p:spPr/>
        <p:txBody>
          <a:bodyPr/>
          <a:lstStyle/>
          <a:p>
            <a:r>
              <a:rPr lang="da-DK" dirty="0"/>
              <a:t>Forløb: USA </a:t>
            </a:r>
          </a:p>
        </p:txBody>
      </p:sp>
    </p:spTree>
    <p:extLst>
      <p:ext uri="{BB962C8B-B14F-4D97-AF65-F5344CB8AC3E}">
        <p14:creationId xmlns:p14="http://schemas.microsoft.com/office/powerpoint/2010/main" val="1825381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089CBD-4176-6E16-DEF4-02C9E7C3913C}"/>
              </a:ext>
            </a:extLst>
          </p:cNvPr>
          <p:cNvSpPr>
            <a:spLocks noGrp="1"/>
          </p:cNvSpPr>
          <p:nvPr>
            <p:ph type="title"/>
          </p:nvPr>
        </p:nvSpPr>
        <p:spPr/>
        <p:txBody>
          <a:bodyPr/>
          <a:lstStyle/>
          <a:p>
            <a:r>
              <a:rPr lang="da-DK" dirty="0"/>
              <a:t>Plan for modulet</a:t>
            </a:r>
          </a:p>
        </p:txBody>
      </p:sp>
      <p:sp>
        <p:nvSpPr>
          <p:cNvPr id="3" name="Pladsholder til indhold 2">
            <a:extLst>
              <a:ext uri="{FF2B5EF4-FFF2-40B4-BE49-F238E27FC236}">
                <a16:creationId xmlns:a16="http://schemas.microsoft.com/office/drawing/2014/main" id="{0C15AD94-8965-BA6D-9F41-1CA91AED2D3D}"/>
              </a:ext>
            </a:extLst>
          </p:cNvPr>
          <p:cNvSpPr>
            <a:spLocks noGrp="1"/>
          </p:cNvSpPr>
          <p:nvPr>
            <p:ph idx="1"/>
          </p:nvPr>
        </p:nvSpPr>
        <p:spPr/>
        <p:txBody>
          <a:bodyPr/>
          <a:lstStyle/>
          <a:p>
            <a:pPr marL="514350" indent="-514350">
              <a:buFont typeface="+mj-lt"/>
              <a:buAutoNum type="arabicPeriod"/>
            </a:pPr>
            <a:r>
              <a:rPr lang="da-DK" dirty="0"/>
              <a:t>Opsamling fra sidste gang (i klassen eller individuelt)</a:t>
            </a:r>
          </a:p>
          <a:p>
            <a:pPr marL="514350" indent="-514350">
              <a:buFont typeface="+mj-lt"/>
              <a:buAutoNum type="arabicPeriod"/>
            </a:pPr>
            <a:r>
              <a:rPr lang="da-DK" dirty="0"/>
              <a:t>Gruppearbejde (ks-grupper)</a:t>
            </a:r>
          </a:p>
        </p:txBody>
      </p:sp>
    </p:spTree>
    <p:extLst>
      <p:ext uri="{BB962C8B-B14F-4D97-AF65-F5344CB8AC3E}">
        <p14:creationId xmlns:p14="http://schemas.microsoft.com/office/powerpoint/2010/main" val="9369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11380" y="2364631"/>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br>
              <a:rPr lang="en-US" sz="2500" dirty="0">
                <a:solidFill>
                  <a:srgbClr val="FFFFFF"/>
                </a:solidFill>
              </a:rPr>
            </a:br>
            <a:r>
              <a:rPr lang="en-US" sz="2500" dirty="0" err="1">
                <a:solidFill>
                  <a:srgbClr val="FFFFFF"/>
                </a:solidFill>
              </a:rPr>
              <a:t>Indvandring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endParaRPr lang="en-US" sz="25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fontScale="92500" lnSpcReduction="20000"/>
          </a:bodyPr>
          <a:lstStyle/>
          <a:p>
            <a:pPr marL="0" indent="0">
              <a:buNone/>
            </a:pPr>
            <a:r>
              <a:rPr lang="en-US" sz="2400" b="1" dirty="0">
                <a:solidFill>
                  <a:srgbClr val="FFFFFF"/>
                </a:solidFill>
              </a:rPr>
              <a:t>Enten </a:t>
            </a:r>
            <a:r>
              <a:rPr lang="en-US" sz="2400" b="1" dirty="0" err="1">
                <a:solidFill>
                  <a:srgbClr val="FFFFFF"/>
                </a:solidFill>
              </a:rPr>
              <a:t>fælles</a:t>
            </a:r>
            <a:r>
              <a:rPr lang="en-US" sz="2400" b="1" dirty="0">
                <a:solidFill>
                  <a:srgbClr val="FFFFFF"/>
                </a:solidFill>
              </a:rPr>
              <a:t> </a:t>
            </a:r>
            <a:r>
              <a:rPr lang="en-US" sz="2400" b="1" dirty="0" err="1">
                <a:solidFill>
                  <a:srgbClr val="FFFFFF"/>
                </a:solidFill>
              </a:rPr>
              <a:t>gennemgang</a:t>
            </a:r>
            <a:r>
              <a:rPr lang="en-US" sz="2400" b="1" dirty="0">
                <a:solidFill>
                  <a:srgbClr val="FFFFFF"/>
                </a:solidFill>
              </a:rPr>
              <a:t> med </a:t>
            </a:r>
            <a:r>
              <a:rPr lang="en-US" sz="2400" b="1" dirty="0" err="1">
                <a:solidFill>
                  <a:srgbClr val="FFFFFF"/>
                </a:solidFill>
              </a:rPr>
              <a:t>mig</a:t>
            </a:r>
            <a:r>
              <a:rPr lang="en-US" sz="2400" b="1" dirty="0">
                <a:solidFill>
                  <a:srgbClr val="FFFFFF"/>
                </a:solidFill>
              </a:rPr>
              <a:t> – </a:t>
            </a:r>
            <a:r>
              <a:rPr lang="en-US" sz="2400" b="1" dirty="0" err="1">
                <a:solidFill>
                  <a:srgbClr val="FFFFFF"/>
                </a:solidFill>
              </a:rPr>
              <a:t>eller</a:t>
            </a:r>
            <a:r>
              <a:rPr lang="en-US" sz="2400" b="1" dirty="0">
                <a:solidFill>
                  <a:srgbClr val="FFFFFF"/>
                </a:solidFill>
              </a:rPr>
              <a:t> </a:t>
            </a:r>
            <a:r>
              <a:rPr lang="en-US" sz="2400" b="1" dirty="0" err="1">
                <a:solidFill>
                  <a:srgbClr val="FFFFFF"/>
                </a:solidFill>
              </a:rPr>
              <a:t>individuelt</a:t>
            </a:r>
            <a:r>
              <a:rPr lang="en-US" sz="2400" b="1" dirty="0">
                <a:solidFill>
                  <a:srgbClr val="FFFFFF"/>
                </a:solidFill>
              </a:rPr>
              <a:t> </a:t>
            </a:r>
            <a:r>
              <a:rPr lang="en-US" sz="2400" b="1" dirty="0" err="1">
                <a:solidFill>
                  <a:srgbClr val="FFFFFF"/>
                </a:solidFill>
              </a:rPr>
              <a:t>uden</a:t>
            </a:r>
            <a:r>
              <a:rPr lang="en-US" sz="2400" b="1" dirty="0">
                <a:solidFill>
                  <a:srgbClr val="FFFFFF"/>
                </a:solidFill>
              </a:rPr>
              <a:t> for </a:t>
            </a:r>
            <a:r>
              <a:rPr lang="en-US" sz="2400" b="1" dirty="0" err="1">
                <a:solidFill>
                  <a:srgbClr val="FFFFFF"/>
                </a:solidFill>
              </a:rPr>
              <a:t>klassen</a:t>
            </a:r>
            <a:endParaRPr lang="en-US" sz="2400" b="1" dirty="0">
              <a:solidFill>
                <a:srgbClr val="FFFFFF"/>
              </a:solidFill>
            </a:endParaRPr>
          </a:p>
        </p:txBody>
      </p:sp>
      <p:sp>
        <p:nvSpPr>
          <p:cNvPr id="4" name="Tekstfelt 3">
            <a:extLst>
              <a:ext uri="{FF2B5EF4-FFF2-40B4-BE49-F238E27FC236}">
                <a16:creationId xmlns:a16="http://schemas.microsoft.com/office/drawing/2014/main" id="{888747A6-F292-D4F2-8BC7-876380CEAFB7}"/>
              </a:ext>
            </a:extLst>
          </p:cNvPr>
          <p:cNvSpPr txBox="1"/>
          <p:nvPr/>
        </p:nvSpPr>
        <p:spPr>
          <a:xfrm>
            <a:off x="4528763" y="1197036"/>
            <a:ext cx="7170938" cy="5324535"/>
          </a:xfrm>
          <a:prstGeom prst="rect">
            <a:avLst/>
          </a:prstGeom>
          <a:noFill/>
        </p:spPr>
        <p:txBody>
          <a:bodyPr wrap="square">
            <a:spAutoFit/>
          </a:bodyPr>
          <a:lstStyle/>
          <a:p>
            <a:r>
              <a:rPr lang="da-DK" sz="2000" b="1" i="0" dirty="0">
                <a:solidFill>
                  <a:srgbClr val="333333"/>
                </a:solidFill>
                <a:effectLst/>
                <a:latin typeface="Volkhov"/>
              </a:rPr>
              <a:t>1.4 Indvandring og opdyrkning:</a:t>
            </a:r>
            <a:endParaRPr lang="da-DK" sz="2000" dirty="0"/>
          </a:p>
          <a:p>
            <a:r>
              <a:rPr lang="da-DK" sz="2000" dirty="0">
                <a:hlinkClick r:id="rId2"/>
              </a:rPr>
              <a:t>https://usahistoriesamfundreligion.systime.dk/</a:t>
            </a:r>
            <a:endParaRPr lang="da-DK" sz="2000" dirty="0"/>
          </a:p>
          <a:p>
            <a:endParaRPr lang="da-DK" sz="2000" dirty="0"/>
          </a:p>
          <a:p>
            <a:endParaRPr lang="da-DK" sz="2000" dirty="0"/>
          </a:p>
          <a:p>
            <a:r>
              <a:rPr lang="da-DK" sz="2000" b="1" i="0" dirty="0">
                <a:solidFill>
                  <a:srgbClr val="333333"/>
                </a:solidFill>
                <a:effectLst/>
                <a:latin typeface="Volkhov"/>
              </a:rPr>
              <a:t>Indvandringen fra 1840 - irsk arbejdskraft og tysk frisind</a:t>
            </a:r>
          </a:p>
          <a:p>
            <a:r>
              <a:rPr lang="da-DK" sz="2000" dirty="0">
                <a:hlinkClick r:id="rId2"/>
              </a:rPr>
              <a:t>https://usahistoriesamfundreligion.systime.dk/</a:t>
            </a:r>
            <a:endParaRPr lang="da-DK" sz="2000" dirty="0"/>
          </a:p>
          <a:p>
            <a:endParaRPr lang="da-DK" sz="2000" dirty="0"/>
          </a:p>
          <a:p>
            <a:endParaRPr lang="da-DK" sz="2000" dirty="0"/>
          </a:p>
          <a:p>
            <a:r>
              <a:rPr lang="da-DK" sz="2000" b="1" i="0" dirty="0">
                <a:solidFill>
                  <a:srgbClr val="333333"/>
                </a:solidFill>
                <a:effectLst/>
                <a:latin typeface="Volkhov"/>
              </a:rPr>
              <a:t>The </a:t>
            </a:r>
            <a:r>
              <a:rPr lang="da-DK" sz="2000" b="1" i="0" dirty="0" err="1">
                <a:solidFill>
                  <a:srgbClr val="333333"/>
                </a:solidFill>
                <a:effectLst/>
                <a:latin typeface="Volkhov"/>
              </a:rPr>
              <a:t>Frontier</a:t>
            </a:r>
            <a:endParaRPr lang="da-DK" sz="2000" b="1" i="0" dirty="0">
              <a:solidFill>
                <a:srgbClr val="333333"/>
              </a:solidFill>
              <a:effectLst/>
              <a:latin typeface="Volkhov"/>
            </a:endParaRPr>
          </a:p>
          <a:p>
            <a:r>
              <a:rPr lang="da-DK" sz="2000" dirty="0">
                <a:hlinkClick r:id="rId2"/>
              </a:rPr>
              <a:t>https://usahistoriesamfundreligion.systime.dk/</a:t>
            </a:r>
            <a:endParaRPr lang="da-DK" sz="2000" dirty="0"/>
          </a:p>
          <a:p>
            <a:endParaRPr lang="da-DK" sz="2000" dirty="0"/>
          </a:p>
          <a:p>
            <a:endParaRPr lang="da-DK" sz="2000" dirty="0"/>
          </a:p>
          <a:p>
            <a:r>
              <a:rPr lang="da-DK" sz="2000" b="1" i="0" dirty="0">
                <a:solidFill>
                  <a:srgbClr val="333333"/>
                </a:solidFill>
                <a:effectLst/>
                <a:latin typeface="Volkhov"/>
              </a:rPr>
              <a:t>’Fremmede’ indvandrere og grænserne lukkes</a:t>
            </a:r>
          </a:p>
          <a:p>
            <a:r>
              <a:rPr lang="da-DK" sz="2000" dirty="0">
                <a:hlinkClick r:id="rId2"/>
              </a:rPr>
              <a:t>https://usahistoriesamfundreligion.systime.dk/</a:t>
            </a:r>
            <a:endParaRPr lang="da-DK" sz="2000" dirty="0"/>
          </a:p>
          <a:p>
            <a:endParaRPr lang="da-DK" sz="2000" dirty="0"/>
          </a:p>
          <a:p>
            <a:endParaRPr lang="da-DK" sz="2000" dirty="0"/>
          </a:p>
          <a:p>
            <a:endParaRPr lang="da-DK" sz="2000" dirty="0"/>
          </a:p>
        </p:txBody>
      </p:sp>
    </p:spTree>
    <p:extLst>
      <p:ext uri="{BB962C8B-B14F-4D97-AF65-F5344CB8AC3E}">
        <p14:creationId xmlns:p14="http://schemas.microsoft.com/office/powerpoint/2010/main" val="2678000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11380" y="2364631"/>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br>
              <a:rPr lang="en-US" sz="2500" dirty="0">
                <a:solidFill>
                  <a:srgbClr val="FFFFFF"/>
                </a:solidFill>
              </a:rPr>
            </a:br>
            <a:r>
              <a:rPr lang="en-US" sz="2500" dirty="0" err="1">
                <a:solidFill>
                  <a:srgbClr val="FFFFFF"/>
                </a:solidFill>
              </a:rPr>
              <a:t>Indvandring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endParaRPr lang="en-US" sz="25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400" b="1" dirty="0" err="1">
                <a:solidFill>
                  <a:srgbClr val="FFFFFF"/>
                </a:solidFill>
              </a:rPr>
              <a:t>Fælles</a:t>
            </a:r>
            <a:r>
              <a:rPr lang="en-US" sz="2400" b="1" dirty="0">
                <a:solidFill>
                  <a:srgbClr val="FFFFFF"/>
                </a:solidFill>
              </a:rPr>
              <a:t> </a:t>
            </a:r>
            <a:r>
              <a:rPr lang="en-US" sz="2400" b="1" dirty="0" err="1">
                <a:solidFill>
                  <a:srgbClr val="FFFFFF"/>
                </a:solidFill>
              </a:rPr>
              <a:t>gennemgang</a:t>
            </a:r>
            <a:endParaRPr lang="en-US" sz="2400" b="1" dirty="0">
              <a:solidFill>
                <a:srgbClr val="FFFFFF"/>
              </a:solidFill>
            </a:endParaRPr>
          </a:p>
        </p:txBody>
      </p:sp>
      <p:sp>
        <p:nvSpPr>
          <p:cNvPr id="3" name="Rectangle 1">
            <a:extLst>
              <a:ext uri="{FF2B5EF4-FFF2-40B4-BE49-F238E27FC236}">
                <a16:creationId xmlns:a16="http://schemas.microsoft.com/office/drawing/2014/main" id="{031D1EAC-7DA8-AD82-B325-E03352E239EC}"/>
              </a:ext>
            </a:extLst>
          </p:cNvPr>
          <p:cNvSpPr>
            <a:spLocks noChangeArrowheads="1"/>
          </p:cNvSpPr>
          <p:nvPr/>
        </p:nvSpPr>
        <p:spPr bwMode="auto">
          <a:xfrm>
            <a:off x="4288712" y="166568"/>
            <a:ext cx="7464552" cy="652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sz="2000" b="1" i="1" dirty="0">
                <a:latin typeface="Arial" panose="020B0604020202020204" pitchFamily="34" charset="0"/>
              </a:rPr>
              <a:t>H</a:t>
            </a:r>
            <a:r>
              <a:rPr kumimoji="0" lang="da-DK" altLang="da-DK" sz="2000" b="1" i="1" u="none" strike="noStrike" cap="none" normalizeH="0" baseline="0" dirty="0">
                <a:ln>
                  <a:noFill/>
                </a:ln>
                <a:solidFill>
                  <a:schemeClr val="tx1"/>
                </a:solidFill>
                <a:effectLst/>
                <a:latin typeface="Arial" panose="020B0604020202020204" pitchFamily="34" charset="0"/>
              </a:rPr>
              <a:t>ovedpointer </a:t>
            </a:r>
            <a:r>
              <a:rPr lang="da-DK" altLang="da-DK" sz="2000" b="1" i="1" dirty="0">
                <a:latin typeface="Arial" panose="020B0604020202020204" pitchFamily="34" charset="0"/>
              </a:rPr>
              <a:t>– indvandring og opdyrkning</a:t>
            </a:r>
            <a:r>
              <a:rPr kumimoji="0" lang="da-DK" altLang="da-DK" sz="2000" b="1" i="1"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20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800" b="1" i="0" u="none" strike="noStrike" cap="none" normalizeH="0" baseline="0" dirty="0">
                <a:ln>
                  <a:noFill/>
                </a:ln>
                <a:solidFill>
                  <a:schemeClr val="tx1"/>
                </a:solidFill>
                <a:effectLst/>
                <a:latin typeface="Arial" panose="020B0604020202020204" pitchFamily="34" charset="0"/>
              </a:rPr>
              <a:t>USA som immigrantsamfund</a:t>
            </a:r>
            <a:r>
              <a:rPr kumimoji="0" lang="da-DK" altLang="da-DK" sz="1800" b="0" i="0" u="none" strike="noStrike" cap="none" normalizeH="0" baseline="0" dirty="0">
                <a:ln>
                  <a:noFill/>
                </a:ln>
                <a:solidFill>
                  <a:schemeClr val="tx1"/>
                </a:solidFill>
                <a:effectLst/>
                <a:latin typeface="Arial" panose="020B0604020202020204" pitchFamily="34" charset="0"/>
              </a:rPr>
              <a:t>: Mindre end 1% af den amerikanske befolkning er ‘</a:t>
            </a:r>
            <a:r>
              <a:rPr kumimoji="0" lang="da-DK" altLang="da-DK" sz="1800" b="0" i="0" u="none" strike="noStrike" cap="none" normalizeH="0" baseline="0" dirty="0" err="1">
                <a:ln>
                  <a:noFill/>
                </a:ln>
                <a:solidFill>
                  <a:schemeClr val="tx1"/>
                </a:solidFill>
                <a:effectLst/>
                <a:latin typeface="Arial" panose="020B0604020202020204" pitchFamily="34" charset="0"/>
              </a:rPr>
              <a:t>native</a:t>
            </a:r>
            <a:r>
              <a:rPr kumimoji="0" lang="da-DK" altLang="da-DK" sz="1800" b="0" i="0" u="none" strike="noStrike" cap="none" normalizeH="0" baseline="0" dirty="0">
                <a:ln>
                  <a:noFill/>
                </a:ln>
                <a:solidFill>
                  <a:schemeClr val="tx1"/>
                </a:solidFill>
                <a:effectLst/>
                <a:latin typeface="Arial" panose="020B0604020202020204" pitchFamily="34" charset="0"/>
              </a:rPr>
              <a:t> </a:t>
            </a:r>
            <a:r>
              <a:rPr kumimoji="0" lang="da-DK" altLang="da-DK" sz="1800" b="0" i="0" u="none" strike="noStrike" cap="none" normalizeH="0" baseline="0" dirty="0" err="1">
                <a:ln>
                  <a:noFill/>
                </a:ln>
                <a:solidFill>
                  <a:schemeClr val="tx1"/>
                </a:solidFill>
                <a:effectLst/>
                <a:latin typeface="Arial" panose="020B0604020202020204" pitchFamily="34" charset="0"/>
              </a:rPr>
              <a:t>americans</a:t>
            </a:r>
            <a:r>
              <a:rPr kumimoji="0" lang="da-DK" altLang="da-DK" sz="1800" b="0" i="0" u="none" strike="noStrike" cap="none" normalizeH="0" baseline="0" dirty="0">
                <a:ln>
                  <a:noFill/>
                </a:ln>
                <a:solidFill>
                  <a:schemeClr val="tx1"/>
                </a:solidFill>
                <a:effectLst/>
                <a:latin typeface="Arial" panose="020B0604020202020204" pitchFamily="34" charset="0"/>
              </a:rPr>
              <a:t>’, hvilket understreger, at USA primært består af efterkommere af indvandrere.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800" b="1" i="0" u="none" strike="noStrike" cap="none" normalizeH="0" baseline="0" dirty="0">
                <a:ln>
                  <a:noFill/>
                </a:ln>
                <a:solidFill>
                  <a:schemeClr val="tx1"/>
                </a:solidFill>
                <a:effectLst/>
                <a:latin typeface="Arial" panose="020B0604020202020204" pitchFamily="34" charset="0"/>
              </a:rPr>
              <a:t>Historisk indvandring</a:t>
            </a:r>
            <a:r>
              <a:rPr kumimoji="0" lang="da-DK" altLang="da-DK" sz="1800" b="0" i="0" u="none" strike="noStrike" cap="none" normalizeH="0" baseline="0" dirty="0">
                <a:ln>
                  <a:noFill/>
                </a:ln>
                <a:solidFill>
                  <a:schemeClr val="tx1"/>
                </a:solidFill>
                <a:effectLst/>
                <a:latin typeface="Arial" panose="020B0604020202020204" pitchFamily="34" charset="0"/>
              </a:rPr>
              <a:t>: Siden de første engelske kolonister ankom i begyndelsen af 1600-tallet, har USA oplevet konstant indvandring, først som kolonister fra europæiske lande og senere som immigranter efter uafhængigheden i 1776.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800" b="1" i="0" u="none" strike="noStrike" cap="none" normalizeH="0" baseline="0" dirty="0">
                <a:ln>
                  <a:noFill/>
                </a:ln>
                <a:solidFill>
                  <a:schemeClr val="tx1"/>
                </a:solidFill>
                <a:effectLst/>
                <a:latin typeface="Arial" panose="020B0604020202020204" pitchFamily="34" charset="0"/>
              </a:rPr>
              <a:t>Kulturel transformation</a:t>
            </a:r>
            <a:r>
              <a:rPr kumimoji="0" lang="da-DK" altLang="da-DK" sz="1800" b="0" i="0" u="none" strike="noStrike" cap="none" normalizeH="0" baseline="0" dirty="0">
                <a:ln>
                  <a:noFill/>
                </a:ln>
                <a:solidFill>
                  <a:schemeClr val="tx1"/>
                </a:solidFill>
                <a:effectLst/>
                <a:latin typeface="Arial" panose="020B0604020202020204" pitchFamily="34" charset="0"/>
              </a:rPr>
              <a:t>: Efter uafhængigheden udviklede indvandrerne en ny national identitet og kultur, hvilket gjorde USA til et unikt land med en stor forskelligartet befolkning.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800" b="1" i="0" u="none" strike="noStrike" cap="none" normalizeH="0" baseline="0" dirty="0">
                <a:ln>
                  <a:noFill/>
                </a:ln>
                <a:solidFill>
                  <a:schemeClr val="tx1"/>
                </a:solidFill>
                <a:effectLst/>
                <a:latin typeface="Arial" panose="020B0604020202020204" pitchFamily="34" charset="0"/>
              </a:rPr>
              <a:t>Den store smeltedigel</a:t>
            </a:r>
            <a:r>
              <a:rPr kumimoji="0" lang="da-DK" altLang="da-DK" sz="1800" b="0" i="0" u="none" strike="noStrike" cap="none" normalizeH="0" baseline="0" dirty="0">
                <a:ln>
                  <a:noFill/>
                </a:ln>
                <a:solidFill>
                  <a:schemeClr val="tx1"/>
                </a:solidFill>
                <a:effectLst/>
                <a:latin typeface="Arial" panose="020B0604020202020204" pitchFamily="34" charset="0"/>
              </a:rPr>
              <a:t>: USA er blevet beskrevet som en stor smeltedigel på grund af den hurtige blanding af mange forskellige traditioner, sprog, kulturer og religioner.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800" b="1" i="0" u="none" strike="noStrike" cap="none" normalizeH="0" baseline="0" dirty="0" err="1">
                <a:ln>
                  <a:noFill/>
                </a:ln>
                <a:solidFill>
                  <a:schemeClr val="tx1"/>
                </a:solidFill>
                <a:effectLst/>
                <a:latin typeface="Arial" panose="020B0604020202020204" pitchFamily="34" charset="0"/>
              </a:rPr>
              <a:t>WASP’s</a:t>
            </a:r>
            <a:r>
              <a:rPr kumimoji="0" lang="da-DK" altLang="da-DK" sz="1800" b="1" i="0" u="none" strike="noStrike" cap="none" normalizeH="0" baseline="0" dirty="0">
                <a:ln>
                  <a:noFill/>
                </a:ln>
                <a:solidFill>
                  <a:schemeClr val="tx1"/>
                </a:solidFill>
                <a:effectLst/>
                <a:latin typeface="Arial" panose="020B0604020202020204" pitchFamily="34" charset="0"/>
              </a:rPr>
              <a:t> dominans</a:t>
            </a:r>
            <a:r>
              <a:rPr kumimoji="0" lang="da-DK" altLang="da-DK" sz="1800" b="0" i="0" u="none" strike="noStrike" cap="none" normalizeH="0" baseline="0" dirty="0">
                <a:ln>
                  <a:noFill/>
                </a:ln>
                <a:solidFill>
                  <a:schemeClr val="tx1"/>
                </a:solidFill>
                <a:effectLst/>
                <a:latin typeface="Arial" panose="020B0604020202020204" pitchFamily="34" charset="0"/>
              </a:rPr>
              <a:t>: Indtil år 1900 var størstedelen af indvandrerne hvide angelsaksiske protestanter (</a:t>
            </a:r>
            <a:r>
              <a:rPr kumimoji="0" lang="da-DK" altLang="da-DK" sz="1800" b="0" i="0" u="none" strike="noStrike" cap="none" normalizeH="0" baseline="0" dirty="0" err="1">
                <a:ln>
                  <a:noFill/>
                </a:ln>
                <a:solidFill>
                  <a:schemeClr val="tx1"/>
                </a:solidFill>
                <a:effectLst/>
                <a:latin typeface="Arial" panose="020B0604020202020204" pitchFamily="34" charset="0"/>
              </a:rPr>
              <a:t>WASP’s</a:t>
            </a:r>
            <a:r>
              <a:rPr kumimoji="0" lang="da-DK" altLang="da-DK" sz="1800" b="0" i="0" u="none" strike="noStrike" cap="none" normalizeH="0" baseline="0" dirty="0">
                <a:ln>
                  <a:noFill/>
                </a:ln>
                <a:solidFill>
                  <a:schemeClr val="tx1"/>
                </a:solidFill>
                <a:effectLst/>
                <a:latin typeface="Arial" panose="020B0604020202020204" pitchFamily="34" charset="0"/>
              </a:rPr>
              <a:t>), som har haft en afgørende rolle i USA’s historie og magtstruktur, med undtagelse af store grupper som de irske katolikker. </a:t>
            </a:r>
          </a:p>
        </p:txBody>
      </p:sp>
    </p:spTree>
    <p:extLst>
      <p:ext uri="{BB962C8B-B14F-4D97-AF65-F5344CB8AC3E}">
        <p14:creationId xmlns:p14="http://schemas.microsoft.com/office/powerpoint/2010/main" val="1732381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11380" y="2364631"/>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br>
              <a:rPr lang="en-US" sz="2500" dirty="0">
                <a:solidFill>
                  <a:srgbClr val="FFFFFF"/>
                </a:solidFill>
              </a:rPr>
            </a:br>
            <a:r>
              <a:rPr lang="en-US" sz="2500" dirty="0" err="1">
                <a:solidFill>
                  <a:srgbClr val="FFFFFF"/>
                </a:solidFill>
              </a:rPr>
              <a:t>Indvandring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endParaRPr lang="en-US" sz="25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400" b="1" dirty="0" err="1">
                <a:solidFill>
                  <a:srgbClr val="FFFFFF"/>
                </a:solidFill>
              </a:rPr>
              <a:t>Fælles</a:t>
            </a:r>
            <a:r>
              <a:rPr lang="en-US" sz="2400" b="1" dirty="0">
                <a:solidFill>
                  <a:srgbClr val="FFFFFF"/>
                </a:solidFill>
              </a:rPr>
              <a:t> </a:t>
            </a:r>
            <a:r>
              <a:rPr lang="en-US" sz="2400" b="1" dirty="0" err="1">
                <a:solidFill>
                  <a:srgbClr val="FFFFFF"/>
                </a:solidFill>
              </a:rPr>
              <a:t>gennemgang</a:t>
            </a:r>
            <a:endParaRPr lang="en-US" sz="2400" b="1" dirty="0">
              <a:solidFill>
                <a:srgbClr val="FFFFFF"/>
              </a:solidFill>
            </a:endParaRPr>
          </a:p>
        </p:txBody>
      </p:sp>
      <p:sp>
        <p:nvSpPr>
          <p:cNvPr id="3" name="Rectangle 1">
            <a:extLst>
              <a:ext uri="{FF2B5EF4-FFF2-40B4-BE49-F238E27FC236}">
                <a16:creationId xmlns:a16="http://schemas.microsoft.com/office/drawing/2014/main" id="{BC7C61AD-EAB9-436E-C786-814FA13B1D24}"/>
              </a:ext>
            </a:extLst>
          </p:cNvPr>
          <p:cNvSpPr>
            <a:spLocks noChangeArrowheads="1"/>
          </p:cNvSpPr>
          <p:nvPr/>
        </p:nvSpPr>
        <p:spPr bwMode="auto">
          <a:xfrm>
            <a:off x="4038603" y="146305"/>
            <a:ext cx="7925977" cy="6711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da-DK" altLang="da-DK" sz="2000" b="1" i="1" dirty="0">
                <a:latin typeface="Arial" panose="020B0604020202020204" pitchFamily="34" charset="0"/>
              </a:rPr>
              <a:t>H</a:t>
            </a:r>
            <a:r>
              <a:rPr kumimoji="0" lang="da-DK" altLang="da-DK" sz="2000" b="1" i="1" u="none" strike="noStrike" cap="none" normalizeH="0" baseline="0" dirty="0">
                <a:ln>
                  <a:noFill/>
                </a:ln>
                <a:solidFill>
                  <a:schemeClr val="tx1"/>
                </a:solidFill>
                <a:effectLst/>
                <a:latin typeface="Arial" panose="020B0604020202020204" pitchFamily="34" charset="0"/>
              </a:rPr>
              <a:t>ovedpointer - </a:t>
            </a:r>
            <a:r>
              <a:rPr lang="da-DK" sz="2000" b="1" i="1" dirty="0">
                <a:solidFill>
                  <a:srgbClr val="333333"/>
                </a:solidFill>
                <a:effectLst/>
                <a:latin typeface="Volkhov"/>
              </a:rPr>
              <a:t>Indvandringen fra 1840 - irsk arbejdskraft og tysk frisind</a:t>
            </a:r>
            <a:r>
              <a:rPr kumimoji="0" lang="da-DK" altLang="da-DK" sz="2000" b="1" i="1" u="none" strike="noStrike" cap="none" normalizeH="0" baseline="0" dirty="0">
                <a:ln>
                  <a:noFill/>
                </a:ln>
                <a:solidFill>
                  <a:schemeClr val="tx1"/>
                </a:solidFill>
                <a:effectLst/>
                <a:latin typeface="Arial" panose="020B0604020202020204" pitchFamily="34" charset="0"/>
              </a:rPr>
              <a:t>:</a:t>
            </a:r>
          </a:p>
          <a:p>
            <a:pPr eaLnBrk="0" fontAlgn="base" hangingPunct="0">
              <a:spcBef>
                <a:spcPct val="0"/>
              </a:spcBef>
              <a:spcAft>
                <a:spcPct val="0"/>
              </a:spcAft>
            </a:pPr>
            <a:endParaRPr kumimoji="0" lang="da-DK" altLang="da-DK" sz="20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600" b="1" i="0" u="none" strike="noStrike" cap="none" normalizeH="0" baseline="0" dirty="0">
                <a:ln>
                  <a:noFill/>
                </a:ln>
                <a:solidFill>
                  <a:schemeClr val="tx1"/>
                </a:solidFill>
                <a:effectLst/>
                <a:latin typeface="Arial" panose="020B0604020202020204" pitchFamily="34" charset="0"/>
              </a:rPr>
              <a:t>Engelsk kolonifortid</a:t>
            </a:r>
            <a:r>
              <a:rPr kumimoji="0" lang="da-DK" altLang="da-DK" sz="1600" b="0" i="0" u="none" strike="noStrike" cap="none" normalizeH="0" baseline="0" dirty="0">
                <a:ln>
                  <a:noFill/>
                </a:ln>
                <a:solidFill>
                  <a:schemeClr val="tx1"/>
                </a:solidFill>
                <a:effectLst/>
                <a:latin typeface="Arial" panose="020B0604020202020204" pitchFamily="34" charset="0"/>
              </a:rPr>
              <a:t>: USA’s fortid som engelsk koloni var afgørende for, at det nationale sprog blev engelsk, og at den primære kulturelle og politiske binding var til Storbritannien.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600" b="1" i="0" u="none" strike="noStrike" cap="none" normalizeH="0" baseline="0" dirty="0">
                <a:ln>
                  <a:noFill/>
                </a:ln>
                <a:solidFill>
                  <a:schemeClr val="tx1"/>
                </a:solidFill>
                <a:effectLst/>
                <a:latin typeface="Arial" panose="020B0604020202020204" pitchFamily="34" charset="0"/>
              </a:rPr>
              <a:t>Irsk indvandring</a:t>
            </a:r>
            <a:r>
              <a:rPr kumimoji="0" lang="da-DK" altLang="da-DK" sz="1600" b="0" i="0" u="none" strike="noStrike" cap="none" normalizeH="0" baseline="0" dirty="0">
                <a:ln>
                  <a:noFill/>
                </a:ln>
                <a:solidFill>
                  <a:schemeClr val="tx1"/>
                </a:solidFill>
                <a:effectLst/>
                <a:latin typeface="Arial" panose="020B0604020202020204" pitchFamily="34" charset="0"/>
              </a:rPr>
              <a:t>: Mellem 1840 og 1860 ankom omkring 1,7 millioner irere til USA, primært på grund af hungersnød forårsaget af kartoffelpest. De bosatte sig hovedsageligt i store byer på Østkysten og spillede en vigtig rolle i det politiske, kulturelle og sociale liv.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600" b="1" i="0" u="none" strike="noStrike" cap="none" normalizeH="0" baseline="0" dirty="0">
                <a:ln>
                  <a:noFill/>
                </a:ln>
                <a:solidFill>
                  <a:schemeClr val="tx1"/>
                </a:solidFill>
                <a:effectLst/>
                <a:latin typeface="Arial" panose="020B0604020202020204" pitchFamily="34" charset="0"/>
              </a:rPr>
              <a:t>Tysk indvandring</a:t>
            </a:r>
            <a:r>
              <a:rPr kumimoji="0" lang="da-DK" altLang="da-DK" sz="1600" b="0" i="0" u="none" strike="noStrike" cap="none" normalizeH="0" baseline="0" dirty="0">
                <a:ln>
                  <a:noFill/>
                </a:ln>
                <a:solidFill>
                  <a:schemeClr val="tx1"/>
                </a:solidFill>
                <a:effectLst/>
                <a:latin typeface="Arial" panose="020B0604020202020204" pitchFamily="34" charset="0"/>
              </a:rPr>
              <a:t>: Tyskerne, som ofte var bedre uddannede og havde flere midler end irerne, udgjorde en stor del af indvandrerne fra 1840 og frem. De bosatte sig ofte i indre stater som Ohio, Indiana og Illinois og havde en betydelig indflydelse på amerikansk politik, især i kampen mod slaveriet.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600" b="1" i="0" u="none" strike="noStrike" cap="none" normalizeH="0" baseline="0" dirty="0" err="1">
                <a:ln>
                  <a:noFill/>
                </a:ln>
                <a:solidFill>
                  <a:schemeClr val="tx1"/>
                </a:solidFill>
                <a:effectLst/>
                <a:latin typeface="Arial" panose="020B0604020202020204" pitchFamily="34" charset="0"/>
              </a:rPr>
              <a:t>Homestead</a:t>
            </a:r>
            <a:r>
              <a:rPr kumimoji="0" lang="da-DK" altLang="da-DK" sz="1600" b="1" i="0" u="none" strike="noStrike" cap="none" normalizeH="0" baseline="0" dirty="0">
                <a:ln>
                  <a:noFill/>
                </a:ln>
                <a:solidFill>
                  <a:schemeClr val="tx1"/>
                </a:solidFill>
                <a:effectLst/>
                <a:latin typeface="Arial" panose="020B0604020202020204" pitchFamily="34" charset="0"/>
              </a:rPr>
              <a:t> </a:t>
            </a:r>
            <a:r>
              <a:rPr kumimoji="0" lang="da-DK" altLang="da-DK" sz="1600" b="1" i="0" u="none" strike="noStrike" cap="none" normalizeH="0" baseline="0" dirty="0" err="1">
                <a:ln>
                  <a:noFill/>
                </a:ln>
                <a:solidFill>
                  <a:schemeClr val="tx1"/>
                </a:solidFill>
                <a:effectLst/>
                <a:latin typeface="Arial" panose="020B0604020202020204" pitchFamily="34" charset="0"/>
              </a:rPr>
              <a:t>Act</a:t>
            </a:r>
            <a:r>
              <a:rPr kumimoji="0" lang="da-DK" altLang="da-DK" sz="1600" b="0" i="0" u="none" strike="noStrike" cap="none" normalizeH="0" baseline="0" dirty="0">
                <a:ln>
                  <a:noFill/>
                </a:ln>
                <a:solidFill>
                  <a:schemeClr val="tx1"/>
                </a:solidFill>
                <a:effectLst/>
                <a:latin typeface="Arial" panose="020B0604020202020204" pitchFamily="34" charset="0"/>
              </a:rPr>
              <a:t>: </a:t>
            </a:r>
            <a:r>
              <a:rPr kumimoji="0" lang="da-DK" altLang="da-DK" sz="1600" b="0" i="0" u="none" strike="noStrike" cap="none" normalizeH="0" baseline="0" dirty="0" err="1">
                <a:ln>
                  <a:noFill/>
                </a:ln>
                <a:solidFill>
                  <a:schemeClr val="tx1"/>
                </a:solidFill>
                <a:effectLst/>
                <a:latin typeface="Arial" panose="020B0604020202020204" pitchFamily="34" charset="0"/>
              </a:rPr>
              <a:t>Homestead</a:t>
            </a:r>
            <a:r>
              <a:rPr kumimoji="0" lang="da-DK" altLang="da-DK" sz="1600" b="0" i="0" u="none" strike="noStrike" cap="none" normalizeH="0" baseline="0" dirty="0">
                <a:ln>
                  <a:noFill/>
                </a:ln>
                <a:solidFill>
                  <a:schemeClr val="tx1"/>
                </a:solidFill>
                <a:effectLst/>
                <a:latin typeface="Arial" panose="020B0604020202020204" pitchFamily="34" charset="0"/>
              </a:rPr>
              <a:t> </a:t>
            </a:r>
            <a:r>
              <a:rPr kumimoji="0" lang="da-DK" altLang="da-DK" sz="1600" b="0" i="0" u="none" strike="noStrike" cap="none" normalizeH="0" baseline="0" dirty="0" err="1">
                <a:ln>
                  <a:noFill/>
                </a:ln>
                <a:solidFill>
                  <a:schemeClr val="tx1"/>
                </a:solidFill>
                <a:effectLst/>
                <a:latin typeface="Arial" panose="020B0604020202020204" pitchFamily="34" charset="0"/>
              </a:rPr>
              <a:t>Act</a:t>
            </a:r>
            <a:r>
              <a:rPr kumimoji="0" lang="da-DK" altLang="da-DK" sz="1600" b="0" i="0" u="none" strike="noStrike" cap="none" normalizeH="0" baseline="0" dirty="0">
                <a:ln>
                  <a:noFill/>
                </a:ln>
                <a:solidFill>
                  <a:schemeClr val="tx1"/>
                </a:solidFill>
                <a:effectLst/>
                <a:latin typeface="Arial" panose="020B0604020202020204" pitchFamily="34" charset="0"/>
              </a:rPr>
              <a:t> fra 1862, underskrevet af Abraham Lincoln, tilbød 65 hektar landbrugsjord til enhver mand eller kvinde over 21 år, der forpligtede sig til at opdyrke jorden i fem år. Dette tiltrak mange europæiske indvandrere og stimulerede opdyrkningen af vestlige områder.</a:t>
            </a:r>
          </a:p>
          <a:p>
            <a:pPr marL="0" marR="0" lvl="0" indent="0" algn="l" defTabSz="914400" rtl="0" eaLnBrk="0" fontAlgn="base" latinLnBrk="0" hangingPunct="0">
              <a:lnSpc>
                <a:spcPct val="100000"/>
              </a:lnSpc>
              <a:spcBef>
                <a:spcPct val="0"/>
              </a:spcBef>
              <a:spcAft>
                <a:spcPct val="0"/>
              </a:spcAft>
              <a:buClrTx/>
              <a:buSzTx/>
              <a:tabLst/>
            </a:pPr>
            <a:r>
              <a:rPr kumimoji="0" lang="da-DK" altLang="da-DK" sz="16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600" b="1" i="0" u="none" strike="noStrike" cap="none" normalizeH="0" baseline="0" dirty="0">
                <a:ln>
                  <a:noFill/>
                </a:ln>
                <a:solidFill>
                  <a:schemeClr val="tx1"/>
                </a:solidFill>
                <a:effectLst/>
                <a:latin typeface="Arial" panose="020B0604020202020204" pitchFamily="34" charset="0"/>
              </a:rPr>
              <a:t>Økonomiske og sociale konsekvenser</a:t>
            </a:r>
            <a:r>
              <a:rPr kumimoji="0" lang="da-DK" altLang="da-DK" sz="1600" b="0" i="0" u="none" strike="noStrike" cap="none" normalizeH="0" baseline="0" dirty="0">
                <a:ln>
                  <a:noFill/>
                </a:ln>
                <a:solidFill>
                  <a:schemeClr val="tx1"/>
                </a:solidFill>
                <a:effectLst/>
                <a:latin typeface="Arial" panose="020B0604020202020204" pitchFamily="34" charset="0"/>
              </a:rPr>
              <a:t>: Loven sigtede mod at skabe små selvstændige bønder og undgå koncentration af jordejerskab blandt rige plantageejere, hvilket skulle fremme demokratisk deltagelse og økonomisk vækst i USA. </a:t>
            </a:r>
          </a:p>
        </p:txBody>
      </p:sp>
    </p:spTree>
    <p:extLst>
      <p:ext uri="{BB962C8B-B14F-4D97-AF65-F5344CB8AC3E}">
        <p14:creationId xmlns:p14="http://schemas.microsoft.com/office/powerpoint/2010/main" val="3429799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11380" y="2364631"/>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br>
              <a:rPr lang="en-US" sz="2500" dirty="0">
                <a:solidFill>
                  <a:srgbClr val="FFFFFF"/>
                </a:solidFill>
              </a:rPr>
            </a:br>
            <a:r>
              <a:rPr lang="en-US" sz="2500" dirty="0" err="1">
                <a:solidFill>
                  <a:srgbClr val="FFFFFF"/>
                </a:solidFill>
              </a:rPr>
              <a:t>Indvandring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endParaRPr lang="en-US" sz="25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400" b="1" dirty="0" err="1">
                <a:solidFill>
                  <a:srgbClr val="FFFFFF"/>
                </a:solidFill>
              </a:rPr>
              <a:t>Fælles</a:t>
            </a:r>
            <a:r>
              <a:rPr lang="en-US" sz="2400" b="1" dirty="0">
                <a:solidFill>
                  <a:srgbClr val="FFFFFF"/>
                </a:solidFill>
              </a:rPr>
              <a:t> </a:t>
            </a:r>
            <a:r>
              <a:rPr lang="en-US" sz="2400" b="1" dirty="0" err="1">
                <a:solidFill>
                  <a:srgbClr val="FFFFFF"/>
                </a:solidFill>
              </a:rPr>
              <a:t>gennemgang</a:t>
            </a:r>
            <a:endParaRPr lang="en-US" sz="2400" b="1" dirty="0">
              <a:solidFill>
                <a:srgbClr val="FFFFFF"/>
              </a:solidFill>
            </a:endParaRPr>
          </a:p>
        </p:txBody>
      </p:sp>
      <p:sp>
        <p:nvSpPr>
          <p:cNvPr id="4" name="Rectangle 1">
            <a:extLst>
              <a:ext uri="{FF2B5EF4-FFF2-40B4-BE49-F238E27FC236}">
                <a16:creationId xmlns:a16="http://schemas.microsoft.com/office/drawing/2014/main" id="{2E312AB1-9245-8E7A-DAB6-02A742A867E4}"/>
              </a:ext>
            </a:extLst>
          </p:cNvPr>
          <p:cNvSpPr>
            <a:spLocks noChangeArrowheads="1"/>
          </p:cNvSpPr>
          <p:nvPr/>
        </p:nvSpPr>
        <p:spPr bwMode="auto">
          <a:xfrm>
            <a:off x="4038603" y="182880"/>
            <a:ext cx="8073677" cy="6594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000" b="1" i="1" u="none" strike="noStrike" cap="none" normalizeH="0" baseline="0" dirty="0">
                <a:ln>
                  <a:noFill/>
                </a:ln>
                <a:solidFill>
                  <a:schemeClr val="tx1"/>
                </a:solidFill>
                <a:effectLst/>
                <a:latin typeface="Arial" panose="020B0604020202020204" pitchFamily="34" charset="0"/>
              </a:rPr>
              <a:t>Hovedpointer – Danske udvandrere: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20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800" b="1" i="0" u="none" strike="noStrike" cap="none" normalizeH="0" baseline="0" dirty="0">
                <a:ln>
                  <a:noFill/>
                </a:ln>
                <a:solidFill>
                  <a:schemeClr val="tx1"/>
                </a:solidFill>
                <a:effectLst/>
                <a:latin typeface="Arial" panose="020B0604020202020204" pitchFamily="34" charset="0"/>
              </a:rPr>
              <a:t>Begrænset men betydelig dansk emigration</a:t>
            </a:r>
            <a:r>
              <a:rPr kumimoji="0" lang="da-DK" altLang="da-DK" sz="1800" b="0" i="0" u="none" strike="noStrike" cap="none" normalizeH="0" baseline="0" dirty="0">
                <a:ln>
                  <a:noFill/>
                </a:ln>
                <a:solidFill>
                  <a:schemeClr val="tx1"/>
                </a:solidFill>
                <a:effectLst/>
                <a:latin typeface="Arial" panose="020B0604020202020204" pitchFamily="34" charset="0"/>
              </a:rPr>
              <a:t>: Fra 1870 til 1930 emigrerede over 310.000 danskere til USA, hvilket svarer til cirka ti procent af Danmarks befolkning på det tidspunkt. Den største udvandring skete mellem 1880 og 1890.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800" b="1" i="0" u="none" strike="noStrike" cap="none" normalizeH="0" baseline="0" dirty="0">
                <a:ln>
                  <a:noFill/>
                </a:ln>
                <a:solidFill>
                  <a:schemeClr val="tx1"/>
                </a:solidFill>
                <a:effectLst/>
                <a:latin typeface="Arial" panose="020B0604020202020204" pitchFamily="34" charset="0"/>
              </a:rPr>
              <a:t>Årsager til udvandring</a:t>
            </a:r>
            <a:r>
              <a:rPr kumimoji="0" lang="da-DK" altLang="da-DK" sz="1800" b="0" i="0" u="none" strike="noStrike" cap="none" normalizeH="0" baseline="0" dirty="0">
                <a:ln>
                  <a:noFill/>
                </a:ln>
                <a:solidFill>
                  <a:schemeClr val="tx1"/>
                </a:solidFill>
                <a:effectLst/>
                <a:latin typeface="Arial" panose="020B0604020202020204" pitchFamily="34" charset="0"/>
              </a:rPr>
              <a:t>: Den store udvandring skyldtes primært industrialiseringen og effektiviseringen af landbruget i Danmark, hvilket reducerede behovet for arbejdskraft og gjorde det svært for yngre sønner at finde landbrugsjord og arbejde.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800" b="1" i="0" u="none" strike="noStrike" cap="none" normalizeH="0" baseline="0" dirty="0">
                <a:ln>
                  <a:noFill/>
                </a:ln>
                <a:solidFill>
                  <a:schemeClr val="tx1"/>
                </a:solidFill>
                <a:effectLst/>
                <a:latin typeface="Arial" panose="020B0604020202020204" pitchFamily="34" charset="0"/>
              </a:rPr>
              <a:t>Bosættelsesmønstre</a:t>
            </a:r>
            <a:r>
              <a:rPr kumimoji="0" lang="da-DK" altLang="da-DK" sz="1800" b="0" i="0" u="none" strike="noStrike" cap="none" normalizeH="0" baseline="0" dirty="0">
                <a:ln>
                  <a:noFill/>
                </a:ln>
                <a:solidFill>
                  <a:schemeClr val="tx1"/>
                </a:solidFill>
                <a:effectLst/>
                <a:latin typeface="Arial" panose="020B0604020202020204" pitchFamily="34" charset="0"/>
              </a:rPr>
              <a:t>: Danske indvandrere bosatte sig ofte i områder med lignende klima og landbrugsforhold som i Danmark, især i den nordlige del af Midtvesten i stater som Michigan, Wisconsin, Iowa, Minnesota, Nebraska, North Dakota og South Dakota.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800" b="1" i="0" u="none" strike="noStrike" cap="none" normalizeH="0" baseline="0" dirty="0">
                <a:ln>
                  <a:noFill/>
                </a:ln>
                <a:solidFill>
                  <a:schemeClr val="tx1"/>
                </a:solidFill>
                <a:effectLst/>
                <a:latin typeface="Arial" panose="020B0604020202020204" pitchFamily="34" charset="0"/>
              </a:rPr>
              <a:t>Søgte fællesskab</a:t>
            </a:r>
            <a:r>
              <a:rPr kumimoji="0" lang="da-DK" altLang="da-DK" sz="1800" b="0" i="0" u="none" strike="noStrike" cap="none" normalizeH="0" baseline="0" dirty="0">
                <a:ln>
                  <a:noFill/>
                </a:ln>
                <a:solidFill>
                  <a:schemeClr val="tx1"/>
                </a:solidFill>
                <a:effectLst/>
                <a:latin typeface="Arial" panose="020B0604020202020204" pitchFamily="34" charset="0"/>
              </a:rPr>
              <a:t>: Ligesom andre nationaliteter bosatte danskerne sig i områder, hvor andre danskere allerede havde slået sig ned, hvilket skabte stærke fællesskaber.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800" b="1" i="0" u="none" strike="noStrike" cap="none" normalizeH="0" baseline="0" dirty="0">
                <a:ln>
                  <a:noFill/>
                </a:ln>
                <a:solidFill>
                  <a:schemeClr val="tx1"/>
                </a:solidFill>
                <a:effectLst/>
                <a:latin typeface="Arial" panose="020B0604020202020204" pitchFamily="34" charset="0"/>
              </a:rPr>
              <a:t>Flytning mod vest</a:t>
            </a:r>
            <a:r>
              <a:rPr kumimoji="0" lang="da-DK" altLang="da-DK" sz="1800" b="0" i="0" u="none" strike="noStrike" cap="none" normalizeH="0" baseline="0" dirty="0">
                <a:ln>
                  <a:noFill/>
                </a:ln>
                <a:solidFill>
                  <a:schemeClr val="tx1"/>
                </a:solidFill>
                <a:effectLst/>
                <a:latin typeface="Arial" panose="020B0604020202020204" pitchFamily="34" charset="0"/>
              </a:rPr>
              <a:t>: Mange danske immigranter flyttede senere mod vest, og i dag bor de fleste amerikanere med danske rødder i Californien. </a:t>
            </a:r>
          </a:p>
        </p:txBody>
      </p:sp>
    </p:spTree>
    <p:extLst>
      <p:ext uri="{BB962C8B-B14F-4D97-AF65-F5344CB8AC3E}">
        <p14:creationId xmlns:p14="http://schemas.microsoft.com/office/powerpoint/2010/main" val="3824413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11380" y="2364631"/>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br>
              <a:rPr lang="en-US" sz="2500" dirty="0">
                <a:solidFill>
                  <a:srgbClr val="FFFFFF"/>
                </a:solidFill>
              </a:rPr>
            </a:br>
            <a:r>
              <a:rPr lang="en-US" sz="2500" dirty="0" err="1">
                <a:solidFill>
                  <a:srgbClr val="FFFFFF"/>
                </a:solidFill>
              </a:rPr>
              <a:t>Indvandring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endParaRPr lang="en-US" sz="25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400" b="1" dirty="0" err="1">
                <a:solidFill>
                  <a:srgbClr val="FFFFFF"/>
                </a:solidFill>
              </a:rPr>
              <a:t>Fælles</a:t>
            </a:r>
            <a:r>
              <a:rPr lang="en-US" sz="2400" b="1" dirty="0">
                <a:solidFill>
                  <a:srgbClr val="FFFFFF"/>
                </a:solidFill>
              </a:rPr>
              <a:t> </a:t>
            </a:r>
            <a:r>
              <a:rPr lang="en-US" sz="2400" b="1" dirty="0" err="1">
                <a:solidFill>
                  <a:srgbClr val="FFFFFF"/>
                </a:solidFill>
              </a:rPr>
              <a:t>gennemgang</a:t>
            </a:r>
            <a:endParaRPr lang="en-US" sz="2400" b="1" dirty="0">
              <a:solidFill>
                <a:srgbClr val="FFFFFF"/>
              </a:solidFill>
            </a:endParaRPr>
          </a:p>
        </p:txBody>
      </p:sp>
      <p:sp>
        <p:nvSpPr>
          <p:cNvPr id="3" name="Rectangle 1">
            <a:extLst>
              <a:ext uri="{FF2B5EF4-FFF2-40B4-BE49-F238E27FC236}">
                <a16:creationId xmlns:a16="http://schemas.microsoft.com/office/drawing/2014/main" id="{F850D4D4-151B-73DD-FADA-3B65D42A7FBA}"/>
              </a:ext>
            </a:extLst>
          </p:cNvPr>
          <p:cNvSpPr>
            <a:spLocks noChangeArrowheads="1"/>
          </p:cNvSpPr>
          <p:nvPr/>
        </p:nvSpPr>
        <p:spPr bwMode="auto">
          <a:xfrm>
            <a:off x="4143840" y="100585"/>
            <a:ext cx="7945051" cy="6590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2000" b="1" i="1" u="none" strike="noStrike" cap="none" normalizeH="0" baseline="0" dirty="0">
                <a:ln>
                  <a:noFill/>
                </a:ln>
                <a:solidFill>
                  <a:schemeClr val="tx1"/>
                </a:solidFill>
                <a:effectLst/>
                <a:latin typeface="Arial" panose="020B0604020202020204" pitchFamily="34" charset="0"/>
              </a:rPr>
              <a:t>Hovedpointer – The </a:t>
            </a:r>
            <a:r>
              <a:rPr kumimoji="0" lang="da-DK" altLang="da-DK" sz="2000" b="1" i="1" u="none" strike="noStrike" cap="none" normalizeH="0" baseline="0" dirty="0" err="1">
                <a:ln>
                  <a:noFill/>
                </a:ln>
                <a:solidFill>
                  <a:schemeClr val="tx1"/>
                </a:solidFill>
                <a:effectLst/>
                <a:latin typeface="Arial" panose="020B0604020202020204" pitchFamily="34" charset="0"/>
              </a:rPr>
              <a:t>Frontier</a:t>
            </a:r>
            <a:r>
              <a:rPr kumimoji="0" lang="da-DK" altLang="da-DK" sz="2000" b="1" i="1"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20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800" b="1" i="0" u="none" strike="noStrike" cap="none" normalizeH="0" baseline="0" dirty="0">
                <a:ln>
                  <a:noFill/>
                </a:ln>
                <a:solidFill>
                  <a:schemeClr val="tx1"/>
                </a:solidFill>
                <a:effectLst/>
                <a:latin typeface="Arial" panose="020B0604020202020204" pitchFamily="34" charset="0"/>
              </a:rPr>
              <a:t>Hjemstedslovens indflydelse</a:t>
            </a:r>
            <a:r>
              <a:rPr kumimoji="0" lang="da-DK" altLang="da-DK" sz="1800" b="0" i="0" u="none" strike="noStrike" cap="none" normalizeH="0" baseline="0" dirty="0">
                <a:ln>
                  <a:noFill/>
                </a:ln>
                <a:solidFill>
                  <a:schemeClr val="tx1"/>
                </a:solidFill>
                <a:effectLst/>
                <a:latin typeface="Arial" panose="020B0604020202020204" pitchFamily="34" charset="0"/>
              </a:rPr>
              <a:t>: Den nye Hjemstedslov sendte mange nybyggere mod vest og skubbede grænsen mellem det opdyrkede og ‘civiliserede’ område længere mod vest.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800" b="1" i="0" u="none" strike="noStrike" cap="none" normalizeH="0" baseline="0" dirty="0">
                <a:ln>
                  <a:noFill/>
                </a:ln>
                <a:solidFill>
                  <a:schemeClr val="tx1"/>
                </a:solidFill>
                <a:effectLst/>
                <a:latin typeface="Arial" panose="020B0604020202020204" pitchFamily="34" charset="0"/>
              </a:rPr>
              <a:t>Manifest Destiny</a:t>
            </a:r>
            <a:r>
              <a:rPr kumimoji="0" lang="da-DK" altLang="da-DK" sz="1800" b="0" i="0" u="none" strike="noStrike" cap="none" normalizeH="0" baseline="0" dirty="0">
                <a:ln>
                  <a:noFill/>
                </a:ln>
                <a:solidFill>
                  <a:schemeClr val="tx1"/>
                </a:solidFill>
                <a:effectLst/>
                <a:latin typeface="Arial" panose="020B0604020202020204" pitchFamily="34" charset="0"/>
              </a:rPr>
              <a:t>: I 1800-tallet mente mange amerikanere, at det var deres skæbne og pligt at sprede den amerikanske stat og kultur over hele Nordamerika, ofte under dække af at sprede kristendommen og civilisere de indfødte.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800" b="1" i="0" u="none" strike="noStrike" cap="none" normalizeH="0" baseline="0" dirty="0">
                <a:ln>
                  <a:noFill/>
                </a:ln>
                <a:solidFill>
                  <a:schemeClr val="tx1"/>
                </a:solidFill>
                <a:effectLst/>
                <a:latin typeface="Arial" panose="020B0604020202020204" pitchFamily="34" charset="0"/>
              </a:rPr>
              <a:t>The </a:t>
            </a:r>
            <a:r>
              <a:rPr kumimoji="0" lang="da-DK" altLang="da-DK" sz="1800" b="1" i="0" u="none" strike="noStrike" cap="none" normalizeH="0" baseline="0" dirty="0" err="1">
                <a:ln>
                  <a:noFill/>
                </a:ln>
                <a:solidFill>
                  <a:schemeClr val="tx1"/>
                </a:solidFill>
                <a:effectLst/>
                <a:latin typeface="Arial" panose="020B0604020202020204" pitchFamily="34" charset="0"/>
              </a:rPr>
              <a:t>Frontier</a:t>
            </a:r>
            <a:r>
              <a:rPr kumimoji="0" lang="da-DK" altLang="da-DK" sz="1800" b="0" i="0" u="none" strike="noStrike" cap="none" normalizeH="0" baseline="0" dirty="0">
                <a:ln>
                  <a:noFill/>
                </a:ln>
                <a:solidFill>
                  <a:schemeClr val="tx1"/>
                </a:solidFill>
                <a:effectLst/>
                <a:latin typeface="Arial" panose="020B0604020202020204" pitchFamily="34" charset="0"/>
              </a:rPr>
              <a:t>: Grænsen mellem vildmarken og civilisationen, kendt som The </a:t>
            </a:r>
            <a:r>
              <a:rPr kumimoji="0" lang="da-DK" altLang="da-DK" sz="1800" b="0" i="0" u="none" strike="noStrike" cap="none" normalizeH="0" baseline="0" dirty="0" err="1">
                <a:ln>
                  <a:noFill/>
                </a:ln>
                <a:solidFill>
                  <a:schemeClr val="tx1"/>
                </a:solidFill>
                <a:effectLst/>
                <a:latin typeface="Arial" panose="020B0604020202020204" pitchFamily="34" charset="0"/>
              </a:rPr>
              <a:t>Frontier</a:t>
            </a:r>
            <a:r>
              <a:rPr kumimoji="0" lang="da-DK" altLang="da-DK" sz="1800" b="0" i="0" u="none" strike="noStrike" cap="none" normalizeH="0" baseline="0" dirty="0">
                <a:ln>
                  <a:noFill/>
                </a:ln>
                <a:solidFill>
                  <a:schemeClr val="tx1"/>
                </a:solidFill>
                <a:effectLst/>
                <a:latin typeface="Arial" panose="020B0604020202020204" pitchFamily="34" charset="0"/>
              </a:rPr>
              <a:t>, er et centralt emne i amerikansk historie. I 1890 blev The </a:t>
            </a:r>
            <a:r>
              <a:rPr kumimoji="0" lang="da-DK" altLang="da-DK" sz="1800" b="0" i="0" u="none" strike="noStrike" cap="none" normalizeH="0" baseline="0" dirty="0" err="1">
                <a:ln>
                  <a:noFill/>
                </a:ln>
                <a:solidFill>
                  <a:schemeClr val="tx1"/>
                </a:solidFill>
                <a:effectLst/>
                <a:latin typeface="Arial" panose="020B0604020202020204" pitchFamily="34" charset="0"/>
              </a:rPr>
              <a:t>Frontier</a:t>
            </a:r>
            <a:r>
              <a:rPr kumimoji="0" lang="da-DK" altLang="da-DK" sz="1800" b="0" i="0" u="none" strike="noStrike" cap="none" normalizeH="0" baseline="0" dirty="0">
                <a:ln>
                  <a:noFill/>
                </a:ln>
                <a:solidFill>
                  <a:schemeClr val="tx1"/>
                </a:solidFill>
                <a:effectLst/>
                <a:latin typeface="Arial" panose="020B0604020202020204" pitchFamily="34" charset="0"/>
              </a:rPr>
              <a:t> officielt erklæret lukket, da USA nu strakte sig fra kyst til kyst.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800" b="1" i="0" u="none" strike="noStrike" cap="none" normalizeH="0" baseline="0" dirty="0">
                <a:ln>
                  <a:noFill/>
                </a:ln>
                <a:solidFill>
                  <a:schemeClr val="tx1"/>
                </a:solidFill>
                <a:effectLst/>
                <a:latin typeface="Arial" panose="020B0604020202020204" pitchFamily="34" charset="0"/>
              </a:rPr>
              <a:t>Frederick Jackson </a:t>
            </a:r>
            <a:r>
              <a:rPr kumimoji="0" lang="da-DK" altLang="da-DK" sz="1800" b="1" i="0" u="none" strike="noStrike" cap="none" normalizeH="0" baseline="0" dirty="0" err="1">
                <a:ln>
                  <a:noFill/>
                </a:ln>
                <a:solidFill>
                  <a:schemeClr val="tx1"/>
                </a:solidFill>
                <a:effectLst/>
                <a:latin typeface="Arial" panose="020B0604020202020204" pitchFamily="34" charset="0"/>
              </a:rPr>
              <a:t>Turners</a:t>
            </a:r>
            <a:r>
              <a:rPr kumimoji="0" lang="da-DK" altLang="da-DK" sz="1800" b="1" i="0" u="none" strike="noStrike" cap="none" normalizeH="0" baseline="0" dirty="0">
                <a:ln>
                  <a:noFill/>
                </a:ln>
                <a:solidFill>
                  <a:schemeClr val="tx1"/>
                </a:solidFill>
                <a:effectLst/>
                <a:latin typeface="Arial" panose="020B0604020202020204" pitchFamily="34" charset="0"/>
              </a:rPr>
              <a:t> teori</a:t>
            </a:r>
            <a:r>
              <a:rPr kumimoji="0" lang="da-DK" altLang="da-DK" sz="1800" b="0" i="0" u="none" strike="noStrike" cap="none" normalizeH="0" baseline="0" dirty="0">
                <a:ln>
                  <a:noFill/>
                </a:ln>
                <a:solidFill>
                  <a:schemeClr val="tx1"/>
                </a:solidFill>
                <a:effectLst/>
                <a:latin typeface="Arial" panose="020B0604020202020204" pitchFamily="34" charset="0"/>
              </a:rPr>
              <a:t>: Turner argumenterede i sin afhandling fra 1893, at det særligt amerikanske – demokratiet, forfatningen, ligheden og den innovative folkesjæl – blev formet i mødet mellem europæerne og vildmarken, ikke importeret fra Europa.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800" b="1" i="0" u="none" strike="noStrike" cap="none" normalizeH="0" baseline="0" dirty="0">
                <a:ln>
                  <a:noFill/>
                </a:ln>
                <a:solidFill>
                  <a:schemeClr val="tx1"/>
                </a:solidFill>
                <a:effectLst/>
                <a:latin typeface="Arial" panose="020B0604020202020204" pitchFamily="34" charset="0"/>
              </a:rPr>
              <a:t>Drømme om frihed og lige muligheder</a:t>
            </a:r>
            <a:r>
              <a:rPr kumimoji="0" lang="da-DK" altLang="da-DK" sz="1800" b="0" i="0" u="none" strike="noStrike" cap="none" normalizeH="0" baseline="0" dirty="0">
                <a:ln>
                  <a:noFill/>
                </a:ln>
                <a:solidFill>
                  <a:schemeClr val="tx1"/>
                </a:solidFill>
                <a:effectLst/>
                <a:latin typeface="Arial" panose="020B0604020202020204" pitchFamily="34" charset="0"/>
              </a:rPr>
              <a:t>: Ifølge Turner opstod drømmene om frihed og lige muligheder på grænsen mellem civilisation og vildnis, hvor europæerne mødte de nye udfordringer i Amerika. </a:t>
            </a:r>
          </a:p>
        </p:txBody>
      </p:sp>
    </p:spTree>
    <p:extLst>
      <p:ext uri="{BB962C8B-B14F-4D97-AF65-F5344CB8AC3E}">
        <p14:creationId xmlns:p14="http://schemas.microsoft.com/office/powerpoint/2010/main" val="198302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11380" y="2364631"/>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br>
              <a:rPr lang="en-US" sz="2500" dirty="0">
                <a:solidFill>
                  <a:srgbClr val="FFFFFF"/>
                </a:solidFill>
              </a:rPr>
            </a:br>
            <a:r>
              <a:rPr lang="en-US" sz="2500" dirty="0" err="1">
                <a:solidFill>
                  <a:srgbClr val="FFFFFF"/>
                </a:solidFill>
              </a:rPr>
              <a:t>Indvandring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endParaRPr lang="en-US" sz="2500" dirty="0">
              <a:solidFill>
                <a:srgbClr val="FFFFFF"/>
              </a:solidFill>
            </a:endParaRP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400" b="1" dirty="0" err="1">
                <a:solidFill>
                  <a:srgbClr val="FFFFFF"/>
                </a:solidFill>
              </a:rPr>
              <a:t>Fælles</a:t>
            </a:r>
            <a:r>
              <a:rPr lang="en-US" sz="2400" b="1" dirty="0">
                <a:solidFill>
                  <a:srgbClr val="FFFFFF"/>
                </a:solidFill>
              </a:rPr>
              <a:t> </a:t>
            </a:r>
            <a:r>
              <a:rPr lang="en-US" sz="2400" b="1" dirty="0" err="1">
                <a:solidFill>
                  <a:srgbClr val="FFFFFF"/>
                </a:solidFill>
              </a:rPr>
              <a:t>gennemgang</a:t>
            </a:r>
            <a:endParaRPr lang="en-US" sz="2400" b="1" dirty="0">
              <a:solidFill>
                <a:srgbClr val="FFFFFF"/>
              </a:solidFill>
            </a:endParaRPr>
          </a:p>
        </p:txBody>
      </p:sp>
      <p:sp>
        <p:nvSpPr>
          <p:cNvPr id="3" name="Rectangle 1">
            <a:extLst>
              <a:ext uri="{FF2B5EF4-FFF2-40B4-BE49-F238E27FC236}">
                <a16:creationId xmlns:a16="http://schemas.microsoft.com/office/drawing/2014/main" id="{D8BBEE62-2740-437C-6CB0-A9EC9D8EE2A4}"/>
              </a:ext>
            </a:extLst>
          </p:cNvPr>
          <p:cNvSpPr>
            <a:spLocks noChangeArrowheads="1"/>
          </p:cNvSpPr>
          <p:nvPr/>
        </p:nvSpPr>
        <p:spPr bwMode="auto">
          <a:xfrm>
            <a:off x="4179656" y="612846"/>
            <a:ext cx="7957351"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da-DK" altLang="da-DK" sz="2000" b="1" i="1" u="none" strike="noStrike" cap="none" normalizeH="0" baseline="0" dirty="0">
                <a:ln>
                  <a:noFill/>
                </a:ln>
                <a:solidFill>
                  <a:schemeClr val="tx1"/>
                </a:solidFill>
                <a:effectLst/>
                <a:latin typeface="Arial" panose="020B0604020202020204" pitchFamily="34" charset="0"/>
              </a:rPr>
              <a:t>Hovedpointer - </a:t>
            </a:r>
            <a:r>
              <a:rPr lang="da-DK" sz="2000" b="1" i="1" dirty="0">
                <a:solidFill>
                  <a:srgbClr val="333333"/>
                </a:solidFill>
                <a:effectLst/>
                <a:latin typeface="Volkhov"/>
              </a:rPr>
              <a:t>’Fremmede’ indvandrere og grænserne lukkes</a:t>
            </a:r>
            <a:r>
              <a:rPr kumimoji="0" lang="da-DK" altLang="da-DK" sz="2000" b="1" i="1" u="none" strike="noStrike" cap="none" normalizeH="0" baseline="0" dirty="0">
                <a:ln>
                  <a:noFill/>
                </a:ln>
                <a:solidFill>
                  <a:schemeClr val="tx1"/>
                </a:solidFill>
                <a:effectLst/>
                <a:latin typeface="Arial" panose="020B0604020202020204" pitchFamily="34" charset="0"/>
              </a:rPr>
              <a:t>:</a:t>
            </a:r>
          </a:p>
          <a:p>
            <a:pPr eaLnBrk="0" fontAlgn="base" hangingPunct="0">
              <a:spcBef>
                <a:spcPct val="0"/>
              </a:spcBef>
              <a:spcAft>
                <a:spcPct val="0"/>
              </a:spcAft>
            </a:pPr>
            <a:endParaRPr kumimoji="0" lang="da-DK" altLang="da-DK" sz="20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da-DK" altLang="da-DK" sz="1600" b="1" i="0" u="none" strike="noStrike" cap="none" normalizeH="0" baseline="0" dirty="0">
                <a:ln>
                  <a:noFill/>
                </a:ln>
                <a:solidFill>
                  <a:schemeClr val="tx1"/>
                </a:solidFill>
                <a:effectLst/>
                <a:latin typeface="Arial" panose="020B0604020202020204" pitchFamily="34" charset="0"/>
              </a:rPr>
              <a:t>Skift i indvandring (1890-1920)</a:t>
            </a:r>
            <a:r>
              <a:rPr kumimoji="0" lang="da-DK" altLang="da-DK" sz="1600" b="0" i="0" u="none" strike="noStrike" cap="none" normalizeH="0" baseline="0" dirty="0">
                <a:ln>
                  <a:noFill/>
                </a:ln>
                <a:solidFill>
                  <a:schemeClr val="tx1"/>
                </a:solidFill>
                <a:effectLst/>
                <a:latin typeface="Arial" panose="020B0604020202020204" pitchFamily="34" charset="0"/>
              </a:rPr>
              <a:t>: Omkring 1890 og især fra 1900-1920 begyndte nye grupper af indvandrere, herunder italienere, russere og </a:t>
            </a:r>
            <a:r>
              <a:rPr kumimoji="0" lang="da-DK" altLang="da-DK" sz="1600" b="0" i="0" u="none" strike="noStrike" cap="none" normalizeH="0" baseline="0" dirty="0" err="1">
                <a:ln>
                  <a:noFill/>
                </a:ln>
                <a:solidFill>
                  <a:schemeClr val="tx1"/>
                </a:solidFill>
                <a:effectLst/>
                <a:latin typeface="Arial" panose="020B0604020202020204" pitchFamily="34" charset="0"/>
              </a:rPr>
              <a:t>østrig</a:t>
            </a:r>
            <a:r>
              <a:rPr kumimoji="0" lang="da-DK" altLang="da-DK" sz="1600" b="0" i="0" u="none" strike="noStrike" cap="none" normalizeH="0" baseline="0" dirty="0">
                <a:ln>
                  <a:noFill/>
                </a:ln>
                <a:solidFill>
                  <a:schemeClr val="tx1"/>
                </a:solidFill>
                <a:effectLst/>
                <a:latin typeface="Arial" panose="020B0604020202020204" pitchFamily="34" charset="0"/>
              </a:rPr>
              <a:t>-ungarere, at ankomme til USA, hvilket gjorde samfundet mere forskelligartet.</a:t>
            </a:r>
          </a:p>
          <a:p>
            <a:pPr marL="0" marR="0" lvl="0" indent="0" algn="l" defTabSz="914400" rtl="0" eaLnBrk="0" fontAlgn="base" latinLnBrk="0" hangingPunct="0">
              <a:lnSpc>
                <a:spcPct val="100000"/>
              </a:lnSpc>
              <a:spcBef>
                <a:spcPct val="0"/>
              </a:spcBef>
              <a:spcAft>
                <a:spcPct val="0"/>
              </a:spcAft>
              <a:buClrTx/>
              <a:buSzTx/>
              <a:tabLst/>
            </a:pPr>
            <a:r>
              <a:rPr kumimoji="0" lang="da-DK" altLang="da-DK" sz="16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da-DK" altLang="da-DK" sz="1600" b="1" i="0" u="none" strike="noStrike" cap="none" normalizeH="0" baseline="0" dirty="0">
                <a:ln>
                  <a:noFill/>
                </a:ln>
                <a:solidFill>
                  <a:schemeClr val="tx1"/>
                </a:solidFill>
                <a:effectLst/>
                <a:latin typeface="Arial" panose="020B0604020202020204" pitchFamily="34" charset="0"/>
              </a:rPr>
              <a:t>Bekymring over integration</a:t>
            </a:r>
            <a:r>
              <a:rPr kumimoji="0" lang="da-DK" altLang="da-DK" sz="1600" b="0" i="0" u="none" strike="noStrike" cap="none" normalizeH="0" baseline="0" dirty="0">
                <a:ln>
                  <a:noFill/>
                </a:ln>
                <a:solidFill>
                  <a:schemeClr val="tx1"/>
                </a:solidFill>
                <a:effectLst/>
                <a:latin typeface="Arial" panose="020B0604020202020204" pitchFamily="34" charset="0"/>
              </a:rPr>
              <a:t>: Mange tidligere indvandrere fra Storbritannien, Tyskland og Skandinavien var bekymrede over, om de nye indvandrergrupper kunne integreres i det amerikanske samfund, og frygtede, at smeltediglen ville koge over.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da-DK" altLang="da-DK" sz="1600" b="1" i="0" u="none" strike="noStrike" cap="none" normalizeH="0" baseline="0" dirty="0">
                <a:ln>
                  <a:noFill/>
                </a:ln>
                <a:solidFill>
                  <a:schemeClr val="tx1"/>
                </a:solidFill>
                <a:effectLst/>
                <a:latin typeface="Arial" panose="020B0604020202020204" pitchFamily="34" charset="0"/>
              </a:rPr>
              <a:t>Årsager til ny indvandring</a:t>
            </a:r>
            <a:r>
              <a:rPr kumimoji="0" lang="da-DK" altLang="da-DK" sz="1600" b="0" i="0" u="none" strike="noStrike" cap="none" normalizeH="0" baseline="0" dirty="0">
                <a:ln>
                  <a:noFill/>
                </a:ln>
                <a:solidFill>
                  <a:schemeClr val="tx1"/>
                </a:solidFill>
                <a:effectLst/>
                <a:latin typeface="Arial" panose="020B0604020202020204" pitchFamily="34" charset="0"/>
              </a:rPr>
              <a:t>: Effektivisering og automatisering i landbrug og industri førte til stigende arbejdsløshed i Syd- og Østeuropa, billigere og sikrere rejser med dampskibe, og forfølgelse af russiske jøder drev mange til at emigrere.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da-DK" altLang="da-DK" sz="1600" b="1" i="0" u="none" strike="noStrike" cap="none" normalizeH="0" baseline="0" dirty="0">
                <a:ln>
                  <a:noFill/>
                </a:ln>
                <a:solidFill>
                  <a:schemeClr val="tx1"/>
                </a:solidFill>
                <a:effectLst/>
                <a:latin typeface="Arial" panose="020B0604020202020204" pitchFamily="34" charset="0"/>
              </a:rPr>
              <a:t>Begrænsede muligheder mod vest</a:t>
            </a:r>
            <a:r>
              <a:rPr kumimoji="0" lang="da-DK" altLang="da-DK" sz="1600" b="0" i="0" u="none" strike="noStrike" cap="none" normalizeH="0" baseline="0" dirty="0">
                <a:ln>
                  <a:noFill/>
                </a:ln>
                <a:solidFill>
                  <a:schemeClr val="tx1"/>
                </a:solidFill>
                <a:effectLst/>
                <a:latin typeface="Arial" panose="020B0604020202020204" pitchFamily="34" charset="0"/>
              </a:rPr>
              <a:t>: Efter ophævelsen af The </a:t>
            </a:r>
            <a:r>
              <a:rPr kumimoji="0" lang="da-DK" altLang="da-DK" sz="1600" b="0" i="0" u="none" strike="noStrike" cap="none" normalizeH="0" baseline="0" dirty="0" err="1">
                <a:ln>
                  <a:noFill/>
                </a:ln>
                <a:solidFill>
                  <a:schemeClr val="tx1"/>
                </a:solidFill>
                <a:effectLst/>
                <a:latin typeface="Arial" panose="020B0604020202020204" pitchFamily="34" charset="0"/>
              </a:rPr>
              <a:t>Frontier</a:t>
            </a:r>
            <a:r>
              <a:rPr kumimoji="0" lang="da-DK" altLang="da-DK" sz="1600" b="0" i="0" u="none" strike="noStrike" cap="none" normalizeH="0" baseline="0" dirty="0">
                <a:ln>
                  <a:noFill/>
                </a:ln>
                <a:solidFill>
                  <a:schemeClr val="tx1"/>
                </a:solidFill>
                <a:effectLst/>
                <a:latin typeface="Arial" panose="020B0604020202020204" pitchFamily="34" charset="0"/>
              </a:rPr>
              <a:t> i 1890 var mulighederne for ekspansion mod vest udtømt, og mængden af uopdyrket landbrugsjord var ved at slippe op. </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da-DK" altLang="da-DK" sz="1600" b="1" i="0" u="none" strike="noStrike" cap="none" normalizeH="0" baseline="0" dirty="0">
                <a:ln>
                  <a:noFill/>
                </a:ln>
                <a:solidFill>
                  <a:schemeClr val="tx1"/>
                </a:solidFill>
                <a:effectLst/>
                <a:latin typeface="Arial" panose="020B0604020202020204" pitchFamily="34" charset="0"/>
              </a:rPr>
              <a:t>Strammere indvandringslove</a:t>
            </a:r>
            <a:r>
              <a:rPr kumimoji="0" lang="da-DK" altLang="da-DK" sz="1600" b="0" i="0" u="none" strike="noStrike" cap="none" normalizeH="0" baseline="0" dirty="0">
                <a:ln>
                  <a:noFill/>
                </a:ln>
                <a:solidFill>
                  <a:schemeClr val="tx1"/>
                </a:solidFill>
                <a:effectLst/>
                <a:latin typeface="Arial" panose="020B0604020202020204" pitchFamily="34" charset="0"/>
              </a:rPr>
              <a:t>: I 1920’erne indførte Kongressen strammere indvandringslove, der begrænsede antallet af indvandrere fra hvert land til to procent af den pågældende nationalitets andel af amerikanere i 1890, hvilket drastisk reducerede indvandringen fra Italien, Østeuropa og Rusland. </a:t>
            </a:r>
          </a:p>
        </p:txBody>
      </p:sp>
    </p:spTree>
    <p:extLst>
      <p:ext uri="{BB962C8B-B14F-4D97-AF65-F5344CB8AC3E}">
        <p14:creationId xmlns:p14="http://schemas.microsoft.com/office/powerpoint/2010/main" val="2972837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02502" y="2190203"/>
            <a:ext cx="3041803" cy="2907802"/>
          </a:xfrm>
        </p:spPr>
        <p:txBody>
          <a:bodyPr vert="horz" lIns="91440" tIns="45720" rIns="91440" bIns="45720" rtlCol="0" anchor="t">
            <a:normAutofit fontScale="90000"/>
          </a:bodyPr>
          <a:lstStyle/>
          <a:p>
            <a:r>
              <a:rPr lang="en-US" sz="2500" dirty="0">
                <a:solidFill>
                  <a:srgbClr val="FFFFFF"/>
                </a:solidFill>
              </a:rPr>
              <a:t>USA</a:t>
            </a:r>
            <a:br>
              <a:rPr lang="en-US" sz="2500" dirty="0">
                <a:solidFill>
                  <a:srgbClr val="FFFFFF"/>
                </a:solidFill>
              </a:rPr>
            </a:br>
            <a:br>
              <a:rPr lang="en-US" sz="2500" dirty="0">
                <a:solidFill>
                  <a:srgbClr val="FFFFFF"/>
                </a:solidFill>
              </a:rPr>
            </a:br>
            <a:r>
              <a:rPr lang="en-US" sz="2500" dirty="0" err="1">
                <a:solidFill>
                  <a:srgbClr val="FFFFFF"/>
                </a:solidFill>
              </a:rPr>
              <a:t>Indvandring</a:t>
            </a:r>
            <a:r>
              <a:rPr lang="en-US" sz="2500" dirty="0">
                <a:solidFill>
                  <a:srgbClr val="FFFFFF"/>
                </a:solidFill>
              </a:rPr>
              <a:t> </a:t>
            </a:r>
            <a:r>
              <a:rPr lang="en-US" sz="2500" dirty="0" err="1">
                <a:solidFill>
                  <a:srgbClr val="FFFFFF"/>
                </a:solidFill>
              </a:rPr>
              <a:t>til</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r>
              <a:rPr lang="en-US" sz="2500" dirty="0">
                <a:solidFill>
                  <a:srgbClr val="FFFFFF"/>
                </a:solidFill>
              </a:rPr>
              <a:t> </a:t>
            </a:r>
            <a:r>
              <a:rPr lang="en-US" sz="2500" dirty="0" err="1">
                <a:solidFill>
                  <a:srgbClr val="FFFFFF"/>
                </a:solidFill>
              </a:rPr>
              <a:t>af</a:t>
            </a:r>
            <a:r>
              <a:rPr lang="en-US" sz="2500" dirty="0">
                <a:solidFill>
                  <a:srgbClr val="FFFFFF"/>
                </a:solidFill>
              </a:rPr>
              <a:t> USA</a:t>
            </a:r>
            <a:br>
              <a:rPr lang="en-US" sz="2500" dirty="0">
                <a:solidFill>
                  <a:srgbClr val="FFFFFF"/>
                </a:solidFill>
              </a:rPr>
            </a:br>
            <a:br>
              <a:rPr lang="en-US" sz="2500" dirty="0">
                <a:solidFill>
                  <a:srgbClr val="FFFFFF"/>
                </a:solidFill>
              </a:rPr>
            </a:br>
            <a:br>
              <a:rPr lang="en-US" sz="2500" dirty="0">
                <a:solidFill>
                  <a:srgbClr val="FFFFFF"/>
                </a:solidFill>
              </a:rPr>
            </a:br>
            <a:br>
              <a:rPr lang="en-US" sz="2500" dirty="0">
                <a:solidFill>
                  <a:srgbClr val="FFFFFF"/>
                </a:solidFill>
              </a:rPr>
            </a:br>
            <a:r>
              <a:rPr lang="en-US" sz="2500" dirty="0">
                <a:solidFill>
                  <a:srgbClr val="FFFFFF"/>
                </a:solidFill>
              </a:rPr>
              <a:t>Kan det I </a:t>
            </a:r>
            <a:r>
              <a:rPr lang="en-US" sz="2500" dirty="0" err="1">
                <a:solidFill>
                  <a:srgbClr val="FFFFFF"/>
                </a:solidFill>
              </a:rPr>
              <a:t>har</a:t>
            </a:r>
            <a:r>
              <a:rPr lang="en-US" sz="2500" dirty="0">
                <a:solidFill>
                  <a:srgbClr val="FFFFFF"/>
                </a:solidFill>
              </a:rPr>
              <a:t> </a:t>
            </a:r>
            <a:r>
              <a:rPr lang="en-US" sz="2500" dirty="0" err="1">
                <a:solidFill>
                  <a:srgbClr val="FFFFFF"/>
                </a:solidFill>
              </a:rPr>
              <a:t>arbejdet</a:t>
            </a:r>
            <a:r>
              <a:rPr lang="en-US" sz="2500" dirty="0">
                <a:solidFill>
                  <a:srgbClr val="FFFFFF"/>
                </a:solidFill>
              </a:rPr>
              <a:t> med om </a:t>
            </a:r>
            <a:r>
              <a:rPr lang="en-US" sz="2500" dirty="0" err="1">
                <a:solidFill>
                  <a:srgbClr val="FFFFFF"/>
                </a:solidFill>
              </a:rPr>
              <a:t>indvandring</a:t>
            </a:r>
            <a:r>
              <a:rPr lang="en-US" sz="2500" dirty="0">
                <a:solidFill>
                  <a:srgbClr val="FFFFFF"/>
                </a:solidFill>
              </a:rPr>
              <a:t> </a:t>
            </a:r>
            <a:r>
              <a:rPr lang="en-US" sz="2500" dirty="0" err="1">
                <a:solidFill>
                  <a:srgbClr val="FFFFFF"/>
                </a:solidFill>
              </a:rPr>
              <a:t>til</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opdyrkning</a:t>
            </a:r>
            <a:r>
              <a:rPr lang="en-US" sz="2500" dirty="0">
                <a:solidFill>
                  <a:srgbClr val="FFFFFF"/>
                </a:solidFill>
              </a:rPr>
              <a:t> </a:t>
            </a:r>
            <a:r>
              <a:rPr lang="en-US" sz="2500" dirty="0" err="1">
                <a:solidFill>
                  <a:srgbClr val="FFFFFF"/>
                </a:solidFill>
              </a:rPr>
              <a:t>af</a:t>
            </a:r>
            <a:r>
              <a:rPr lang="en-US" sz="2500" dirty="0">
                <a:solidFill>
                  <a:srgbClr val="FFFFFF"/>
                </a:solidFill>
              </a:rPr>
              <a:t> USA </a:t>
            </a:r>
            <a:r>
              <a:rPr lang="en-US" sz="2500" dirty="0" err="1">
                <a:solidFill>
                  <a:srgbClr val="FFFFFF"/>
                </a:solidFill>
              </a:rPr>
              <a:t>svare</a:t>
            </a:r>
            <a:r>
              <a:rPr lang="en-US" sz="2500" dirty="0">
                <a:solidFill>
                  <a:srgbClr val="FFFFFF"/>
                </a:solidFill>
              </a:rPr>
              <a:t> </a:t>
            </a:r>
            <a:r>
              <a:rPr lang="en-US" sz="2500" dirty="0" err="1">
                <a:solidFill>
                  <a:srgbClr val="FFFFFF"/>
                </a:solidFill>
              </a:rPr>
              <a:t>på</a:t>
            </a:r>
            <a:r>
              <a:rPr lang="en-US" sz="2500" dirty="0">
                <a:solidFill>
                  <a:srgbClr val="FFFFFF"/>
                </a:solidFill>
              </a:rPr>
              <a:t> </a:t>
            </a:r>
            <a:r>
              <a:rPr lang="en-US" sz="2500" dirty="0" err="1">
                <a:solidFill>
                  <a:srgbClr val="FFFFFF"/>
                </a:solidFill>
              </a:rPr>
              <a:t>problemformulering</a:t>
            </a:r>
            <a:r>
              <a:rPr lang="en-US" sz="2500" dirty="0">
                <a:solidFill>
                  <a:srgbClr val="FFFFFF"/>
                </a:solidFill>
              </a:rPr>
              <a:t> </a:t>
            </a:r>
            <a:r>
              <a:rPr lang="en-US" sz="2500" dirty="0" err="1">
                <a:solidFill>
                  <a:srgbClr val="FFFFFF"/>
                </a:solidFill>
              </a:rPr>
              <a:t>og</a:t>
            </a:r>
            <a:r>
              <a:rPr lang="en-US" sz="2500" dirty="0">
                <a:solidFill>
                  <a:srgbClr val="FFFFFF"/>
                </a:solidFill>
              </a:rPr>
              <a:t> </a:t>
            </a:r>
            <a:r>
              <a:rPr lang="en-US" sz="2500" dirty="0" err="1">
                <a:solidFill>
                  <a:srgbClr val="FFFFFF"/>
                </a:solidFill>
              </a:rPr>
              <a:t>problemstillinger</a:t>
            </a:r>
            <a:r>
              <a:rPr lang="en-US" sz="2500" dirty="0">
                <a:solidFill>
                  <a:srgbClr val="FFFFFF"/>
                </a:solidFill>
              </a:rPr>
              <a:t>?</a:t>
            </a:r>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720436" y="674100"/>
            <a:ext cx="3041803" cy="1045873"/>
          </a:xfrm>
        </p:spPr>
        <p:txBody>
          <a:bodyPr vert="horz" lIns="91440" tIns="45720" rIns="91440" bIns="45720" rtlCol="0" anchor="b">
            <a:normAutofit/>
          </a:bodyPr>
          <a:lstStyle/>
          <a:p>
            <a:pPr marL="0" indent="0">
              <a:buNone/>
            </a:pPr>
            <a:r>
              <a:rPr lang="en-US" sz="2000" dirty="0" err="1">
                <a:solidFill>
                  <a:srgbClr val="FFFFFF"/>
                </a:solidFill>
              </a:rPr>
              <a:t>Problemformulering</a:t>
            </a:r>
            <a:r>
              <a:rPr lang="en-US" sz="2000" dirty="0">
                <a:solidFill>
                  <a:srgbClr val="FFFFFF"/>
                </a:solidFill>
              </a:rPr>
              <a:t> </a:t>
            </a:r>
            <a:r>
              <a:rPr lang="en-US" sz="2000" dirty="0" err="1">
                <a:solidFill>
                  <a:srgbClr val="FFFFFF"/>
                </a:solidFill>
              </a:rPr>
              <a:t>og</a:t>
            </a:r>
            <a:r>
              <a:rPr lang="en-US" sz="2000" dirty="0">
                <a:solidFill>
                  <a:srgbClr val="FFFFFF"/>
                </a:solidFill>
              </a:rPr>
              <a:t> </a:t>
            </a:r>
            <a:r>
              <a:rPr lang="en-US" sz="2000" dirty="0" err="1">
                <a:solidFill>
                  <a:srgbClr val="FFFFFF"/>
                </a:solidFill>
              </a:rPr>
              <a:t>problemstillinger</a:t>
            </a:r>
            <a:endParaRPr lang="en-US" sz="2000" dirty="0">
              <a:solidFill>
                <a:srgbClr val="FFFFFF"/>
              </a:solidFill>
            </a:endParaRPr>
          </a:p>
        </p:txBody>
      </p:sp>
      <p:sp>
        <p:nvSpPr>
          <p:cNvPr id="4" name="Tekstfelt 3">
            <a:extLst>
              <a:ext uri="{FF2B5EF4-FFF2-40B4-BE49-F238E27FC236}">
                <a16:creationId xmlns:a16="http://schemas.microsoft.com/office/drawing/2014/main" id="{888747A6-F292-D4F2-8BC7-876380CEAFB7}"/>
              </a:ext>
            </a:extLst>
          </p:cNvPr>
          <p:cNvSpPr txBox="1"/>
          <p:nvPr/>
        </p:nvSpPr>
        <p:spPr>
          <a:xfrm>
            <a:off x="4301839" y="1170432"/>
            <a:ext cx="7594239" cy="5816977"/>
          </a:xfrm>
          <a:prstGeom prst="rect">
            <a:avLst/>
          </a:prstGeom>
          <a:noFill/>
        </p:spPr>
        <p:txBody>
          <a:bodyPr wrap="square">
            <a:spAutoFit/>
          </a:bodyPr>
          <a:lstStyle/>
          <a:p>
            <a:pPr marL="285750" indent="-285750">
              <a:buFont typeface="Arial" panose="020B0604020202020204" pitchFamily="34" charset="0"/>
              <a:buChar char="•"/>
            </a:pPr>
            <a:r>
              <a:rPr lang="da-DK" sz="2000" i="1" dirty="0">
                <a:solidFill>
                  <a:srgbClr val="000000"/>
                </a:solidFill>
                <a:effectLst/>
                <a:latin typeface="Calibri" panose="020F0502020204030204" pitchFamily="34" charset="0"/>
              </a:rPr>
              <a:t>5 min., hvor I snakker med sidemanden om, hvordan stoffet om indvandring til og opdyrkning af USA, kan bidrage til at svare på problemformulering og problemstillinger.</a:t>
            </a:r>
          </a:p>
          <a:p>
            <a:pPr marL="285750" indent="-285750">
              <a:buFont typeface="Arial" panose="020B0604020202020204" pitchFamily="34" charset="0"/>
              <a:buChar char="•"/>
            </a:pPr>
            <a:endParaRPr lang="da-DK" sz="2000" i="1" dirty="0">
              <a:solidFill>
                <a:srgbClr val="000000"/>
              </a:solidFill>
              <a:latin typeface="Calibri" panose="020F0502020204030204" pitchFamily="34" charset="0"/>
            </a:endParaRPr>
          </a:p>
          <a:p>
            <a:pPr marL="285750" indent="-285750">
              <a:buFont typeface="Arial" panose="020B0604020202020204" pitchFamily="34" charset="0"/>
              <a:buChar char="•"/>
            </a:pPr>
            <a:r>
              <a:rPr lang="da-DK" sz="2000" i="1" dirty="0">
                <a:solidFill>
                  <a:srgbClr val="000000"/>
                </a:solidFill>
                <a:effectLst/>
                <a:latin typeface="Calibri" panose="020F0502020204030204" pitchFamily="34" charset="0"/>
              </a:rPr>
              <a:t>5 min, hvor I individuelt skriver om, hvordan stoffet om indvandring til og opdyrkning af USA, kan bidrage til at svare på problemformulering og problemstillinger.</a:t>
            </a:r>
          </a:p>
          <a:p>
            <a:endParaRPr lang="da-DK" sz="1600" i="1" dirty="0">
              <a:solidFill>
                <a:srgbClr val="000000"/>
              </a:solidFill>
              <a:effectLst/>
              <a:latin typeface="Calibri" panose="020F0502020204030204" pitchFamily="34" charset="0"/>
            </a:endParaRPr>
          </a:p>
          <a:p>
            <a:endParaRPr lang="da-DK" sz="2000" b="1" dirty="0">
              <a:solidFill>
                <a:srgbClr val="000000"/>
              </a:solidFill>
              <a:latin typeface="Calibri" panose="020F0502020204030204" pitchFamily="34" charset="0"/>
            </a:endParaRPr>
          </a:p>
          <a:p>
            <a:r>
              <a:rPr lang="da-DK" sz="2000" b="1" i="0" dirty="0">
                <a:solidFill>
                  <a:srgbClr val="000000"/>
                </a:solidFill>
                <a:effectLst/>
                <a:latin typeface="Calibri" panose="020F0502020204030204" pitchFamily="34" charset="0"/>
              </a:rPr>
              <a:t>Problemformulering/Overordnet spørgsmål:</a:t>
            </a:r>
          </a:p>
          <a:p>
            <a:endParaRPr lang="da-DK" sz="2000" dirty="0">
              <a:solidFill>
                <a:srgbClr val="000000"/>
              </a:solidFill>
              <a:latin typeface="Calibri" panose="020F0502020204030204" pitchFamily="34" charset="0"/>
            </a:endParaRPr>
          </a:p>
          <a:p>
            <a:r>
              <a:rPr lang="da-DK" sz="2000" b="0" i="0" dirty="0">
                <a:solidFill>
                  <a:srgbClr val="000000"/>
                </a:solidFill>
                <a:effectLst/>
                <a:latin typeface="Calibri" panose="020F0502020204030204" pitchFamily="34" charset="0"/>
              </a:rPr>
              <a:t>Hvorfor er USA tilsyneladende blevet så splittet et land?</a:t>
            </a:r>
          </a:p>
          <a:p>
            <a:endParaRPr lang="da-DK" sz="2000" dirty="0">
              <a:solidFill>
                <a:srgbClr val="000000"/>
              </a:solidFill>
              <a:latin typeface="Calibri" panose="020F0502020204030204" pitchFamily="34" charset="0"/>
            </a:endParaRPr>
          </a:p>
          <a:p>
            <a:r>
              <a:rPr lang="da-DK" sz="2000" b="1" i="0" dirty="0">
                <a:solidFill>
                  <a:srgbClr val="000000"/>
                </a:solidFill>
                <a:effectLst/>
                <a:latin typeface="Calibri" panose="020F0502020204030204" pitchFamily="34" charset="0"/>
              </a:rPr>
              <a:t>Problemstillinger/Underspørgsmål:</a:t>
            </a:r>
          </a:p>
          <a:p>
            <a:endParaRPr lang="da-DK" sz="2000" b="1" dirty="0">
              <a:solidFill>
                <a:srgbClr val="000000"/>
              </a:solidFill>
              <a:latin typeface="Calibri" panose="020F0502020204030204" pitchFamily="34" charset="0"/>
            </a:endParaRPr>
          </a:p>
          <a:p>
            <a:pPr marL="342900" indent="-342900" algn="l" rtl="0" fontAlgn="base">
              <a:buFont typeface="+mj-lt"/>
              <a:buAutoNum type="arabicPeriod"/>
            </a:pPr>
            <a:r>
              <a:rPr lang="da-DK" sz="2000" b="0" i="0" dirty="0">
                <a:solidFill>
                  <a:srgbClr val="000000"/>
                </a:solidFill>
                <a:effectLst/>
                <a:latin typeface="Calibri" panose="020F0502020204030204" pitchFamily="34" charset="0"/>
              </a:rPr>
              <a:t>Hvordan har USA udviklet sig politisk, socialt, kulturelt og religiøst?  </a:t>
            </a:r>
            <a:endParaRPr lang="da-DK" sz="2000" b="0" i="0" dirty="0">
              <a:solidFill>
                <a:srgbClr val="000000"/>
              </a:solidFill>
              <a:effectLst/>
              <a:latin typeface="Segoe UI" panose="020B0502040204020203" pitchFamily="34" charset="0"/>
            </a:endParaRPr>
          </a:p>
          <a:p>
            <a:pPr marL="342900" indent="-342900" algn="l" rtl="0" fontAlgn="base">
              <a:buFont typeface="+mj-lt"/>
              <a:buAutoNum type="arabicPeriod"/>
            </a:pPr>
            <a:r>
              <a:rPr lang="da-DK" sz="2000" b="0" i="0" dirty="0">
                <a:solidFill>
                  <a:srgbClr val="000000"/>
                </a:solidFill>
                <a:effectLst/>
                <a:latin typeface="Calibri" panose="020F0502020204030204" pitchFamily="34" charset="0"/>
              </a:rPr>
              <a:t>Hvilke årsager er der til denne udvikling? </a:t>
            </a:r>
            <a:endParaRPr lang="da-DK" sz="2000" b="0" i="0" dirty="0">
              <a:solidFill>
                <a:srgbClr val="000000"/>
              </a:solidFill>
              <a:effectLst/>
              <a:latin typeface="Segoe UI" panose="020B0502040204020203" pitchFamily="34" charset="0"/>
            </a:endParaRPr>
          </a:p>
          <a:p>
            <a:pPr marL="342900" indent="-342900" algn="l" rtl="0" fontAlgn="base">
              <a:buFont typeface="+mj-lt"/>
              <a:buAutoNum type="arabicPeriod"/>
            </a:pPr>
            <a:r>
              <a:rPr lang="da-DK" sz="2000" b="0" i="0" dirty="0">
                <a:solidFill>
                  <a:srgbClr val="000000"/>
                </a:solidFill>
                <a:effectLst/>
                <a:latin typeface="Calibri" panose="020F0502020204030204" pitchFamily="34" charset="0"/>
              </a:rPr>
              <a:t>Hvilke muligheder er der for at skabe et mere forenet USA?</a:t>
            </a:r>
            <a:endParaRPr lang="da-DK" sz="2000" b="0" i="0" dirty="0">
              <a:solidFill>
                <a:srgbClr val="000000"/>
              </a:solidFill>
              <a:effectLst/>
              <a:latin typeface="Segoe UI" panose="020B0502040204020203" pitchFamily="34" charset="0"/>
            </a:endParaRPr>
          </a:p>
          <a:p>
            <a:r>
              <a:rPr lang="da-DK" sz="1600" b="0" i="0" dirty="0">
                <a:solidFill>
                  <a:srgbClr val="000000"/>
                </a:solidFill>
                <a:effectLst/>
                <a:latin typeface="Calibri" panose="020F0502020204030204" pitchFamily="34" charset="0"/>
              </a:rPr>
              <a:t>  </a:t>
            </a:r>
            <a:endParaRPr lang="da-DK" sz="1600" dirty="0"/>
          </a:p>
        </p:txBody>
      </p:sp>
      <p:sp>
        <p:nvSpPr>
          <p:cNvPr id="3" name="Tekstfelt 2">
            <a:extLst>
              <a:ext uri="{FF2B5EF4-FFF2-40B4-BE49-F238E27FC236}">
                <a16:creationId xmlns:a16="http://schemas.microsoft.com/office/drawing/2014/main" id="{E6E0341D-5044-C9CC-DFD6-862DFFD70014}"/>
              </a:ext>
            </a:extLst>
          </p:cNvPr>
          <p:cNvSpPr txBox="1"/>
          <p:nvPr/>
        </p:nvSpPr>
        <p:spPr>
          <a:xfrm>
            <a:off x="4814987" y="443267"/>
            <a:ext cx="6602767" cy="461665"/>
          </a:xfrm>
          <a:prstGeom prst="rect">
            <a:avLst/>
          </a:prstGeom>
          <a:noFill/>
        </p:spPr>
        <p:txBody>
          <a:bodyPr wrap="square" rtlCol="0">
            <a:spAutoFit/>
          </a:bodyPr>
          <a:lstStyle/>
          <a:p>
            <a:r>
              <a:rPr lang="da-DK" sz="2400" b="1" i="1" dirty="0"/>
              <a:t>Individuel skriveøvelse</a:t>
            </a:r>
          </a:p>
        </p:txBody>
      </p:sp>
    </p:spTree>
    <p:extLst>
      <p:ext uri="{BB962C8B-B14F-4D97-AF65-F5344CB8AC3E}">
        <p14:creationId xmlns:p14="http://schemas.microsoft.com/office/powerpoint/2010/main" val="2810045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3FCBF-AA70-7BE4-B3CE-E894D7016F4E}"/>
              </a:ext>
            </a:extLst>
          </p:cNvPr>
          <p:cNvSpPr>
            <a:spLocks noGrp="1"/>
          </p:cNvSpPr>
          <p:nvPr>
            <p:ph type="title"/>
          </p:nvPr>
        </p:nvSpPr>
        <p:spPr/>
        <p:txBody>
          <a:bodyPr/>
          <a:lstStyle/>
          <a:p>
            <a:r>
              <a:rPr lang="da-DK" dirty="0"/>
              <a:t>USA – Vækst, krak og New Deal</a:t>
            </a:r>
          </a:p>
        </p:txBody>
      </p:sp>
      <p:sp>
        <p:nvSpPr>
          <p:cNvPr id="3" name="Pladsholder til indhold 2">
            <a:extLst>
              <a:ext uri="{FF2B5EF4-FFF2-40B4-BE49-F238E27FC236}">
                <a16:creationId xmlns:a16="http://schemas.microsoft.com/office/drawing/2014/main" id="{F26CA44B-9D31-652F-FBEE-8C1706F08EBC}"/>
              </a:ext>
            </a:extLst>
          </p:cNvPr>
          <p:cNvSpPr>
            <a:spLocks noGrp="1"/>
          </p:cNvSpPr>
          <p:nvPr>
            <p:ph idx="1"/>
          </p:nvPr>
        </p:nvSpPr>
        <p:spPr>
          <a:xfrm>
            <a:off x="276225" y="1466850"/>
            <a:ext cx="11468100" cy="5143500"/>
          </a:xfrm>
        </p:spPr>
        <p:txBody>
          <a:bodyPr>
            <a:normAutofit fontScale="77500" lnSpcReduction="20000"/>
          </a:bodyPr>
          <a:lstStyle/>
          <a:p>
            <a:pPr marL="0" indent="0">
              <a:buNone/>
            </a:pPr>
            <a:r>
              <a:rPr lang="da-DK" dirty="0"/>
              <a:t>1. </a:t>
            </a:r>
            <a:r>
              <a:rPr lang="da-DK" b="1" dirty="0"/>
              <a:t>Læs</a:t>
            </a:r>
            <a:r>
              <a:rPr lang="da-DK" dirty="0"/>
              <a:t> </a:t>
            </a:r>
            <a:r>
              <a:rPr lang="da-DK" b="1" dirty="0"/>
              <a:t>følgende links</a:t>
            </a:r>
            <a:endParaRPr lang="da-DK" dirty="0"/>
          </a:p>
          <a:p>
            <a:pPr marL="0" indent="0">
              <a:buNone/>
            </a:pPr>
            <a:r>
              <a:rPr lang="da-DK" dirty="0"/>
              <a:t>2. </a:t>
            </a:r>
            <a:r>
              <a:rPr lang="da-DK" b="1" dirty="0"/>
              <a:t>Formuler</a:t>
            </a:r>
            <a:r>
              <a:rPr lang="da-DK" dirty="0"/>
              <a:t> </a:t>
            </a:r>
            <a:r>
              <a:rPr lang="da-DK" b="1" dirty="0"/>
              <a:t>problemstillinger</a:t>
            </a:r>
            <a:r>
              <a:rPr lang="da-DK" dirty="0"/>
              <a:t> </a:t>
            </a:r>
            <a:r>
              <a:rPr lang="da-DK" b="1" dirty="0"/>
              <a:t>i</a:t>
            </a:r>
            <a:r>
              <a:rPr lang="da-DK" dirty="0"/>
              <a:t> </a:t>
            </a:r>
            <a:r>
              <a:rPr lang="da-DK" b="1" dirty="0"/>
              <a:t>ks-grupperne</a:t>
            </a:r>
            <a:br>
              <a:rPr lang="da-DK" dirty="0"/>
            </a:br>
            <a:endParaRPr lang="da-DK" dirty="0"/>
          </a:p>
          <a:p>
            <a:r>
              <a:rPr lang="da-DK" b="1" dirty="0"/>
              <a:t>Fra monopoler</a:t>
            </a:r>
            <a:r>
              <a:rPr lang="da-DK" dirty="0"/>
              <a:t> </a:t>
            </a:r>
            <a:r>
              <a:rPr lang="da-DK" b="1" dirty="0"/>
              <a:t>til</a:t>
            </a:r>
            <a:r>
              <a:rPr lang="da-DK" dirty="0"/>
              <a:t> </a:t>
            </a:r>
            <a:r>
              <a:rPr lang="da-DK" b="1" dirty="0"/>
              <a:t>progressivisme: </a:t>
            </a:r>
            <a:br>
              <a:rPr lang="da-DK" dirty="0"/>
            </a:br>
            <a:r>
              <a:rPr lang="da-DK" dirty="0">
                <a:hlinkClick r:id="rId2"/>
              </a:rPr>
              <a:t>https://usahistoriesamfundreligion.systime.dk/?id=176</a:t>
            </a:r>
            <a:endParaRPr lang="da-DK" dirty="0"/>
          </a:p>
          <a:p>
            <a:r>
              <a:rPr lang="da-DK" b="1" dirty="0"/>
              <a:t>De brølende 20’ere:</a:t>
            </a:r>
            <a:br>
              <a:rPr lang="da-DK" dirty="0"/>
            </a:br>
            <a:r>
              <a:rPr lang="da-DK" dirty="0">
                <a:hlinkClick r:id="rId3"/>
              </a:rPr>
              <a:t>https://usahistoriesamfundreligion.systime.dk/?id=177</a:t>
            </a:r>
            <a:endParaRPr lang="da-DK" dirty="0"/>
          </a:p>
          <a:p>
            <a:r>
              <a:rPr lang="da-DK" b="1" dirty="0"/>
              <a:t>Wall Street-krakket:</a:t>
            </a:r>
            <a:br>
              <a:rPr lang="da-DK" dirty="0"/>
            </a:br>
            <a:r>
              <a:rPr lang="da-DK" dirty="0">
                <a:hlinkClick r:id="rId4"/>
              </a:rPr>
              <a:t>https://usahistoriesamfundreligion.systime.dk/?id=178</a:t>
            </a:r>
            <a:endParaRPr lang="da-DK" dirty="0"/>
          </a:p>
          <a:p>
            <a:r>
              <a:rPr lang="da-DK" b="1" dirty="0"/>
              <a:t>F. D. Roosevelt &amp; New Deal:</a:t>
            </a:r>
            <a:br>
              <a:rPr lang="da-DK" dirty="0"/>
            </a:br>
            <a:r>
              <a:rPr lang="da-DK" dirty="0">
                <a:hlinkClick r:id="rId5"/>
              </a:rPr>
              <a:t>https://usahistoriesamfundreligion.systime.dk/?id=179</a:t>
            </a:r>
            <a:endParaRPr lang="da-DK" dirty="0"/>
          </a:p>
          <a:p>
            <a:pPr marL="514350" indent="-514350">
              <a:buFont typeface="+mj-lt"/>
              <a:buAutoNum type="arabicPeriod"/>
            </a:pPr>
            <a:endParaRPr lang="da-DK" dirty="0"/>
          </a:p>
          <a:p>
            <a:pPr marL="514350" indent="-514350">
              <a:buFont typeface="+mj-lt"/>
              <a:buAutoNum type="arabicPeriod"/>
            </a:pPr>
            <a:r>
              <a:rPr lang="da-DK" dirty="0"/>
              <a:t>Formuler 3 problemstillinger til hvert af de fire afsnit.</a:t>
            </a:r>
          </a:p>
          <a:p>
            <a:pPr marL="514350" indent="-514350">
              <a:buFont typeface="+mj-lt"/>
              <a:buAutoNum type="arabicPeriod"/>
            </a:pPr>
            <a:r>
              <a:rPr lang="da-DK" dirty="0"/>
              <a:t>Der skal være en redegørende, analyserende og diskuterende problemstilling til hvert afsnit. </a:t>
            </a:r>
          </a:p>
          <a:p>
            <a:pPr marL="514350" indent="-514350">
              <a:buFont typeface="+mj-lt"/>
              <a:buAutoNum type="arabicPeriod"/>
            </a:pPr>
            <a:r>
              <a:rPr lang="da-DK" dirty="0"/>
              <a:t>Se inspiration til hvordan I formulerer problemstillinger på næste slide!</a:t>
            </a:r>
          </a:p>
          <a:p>
            <a:pPr marL="514350" indent="-514350">
              <a:buFont typeface="+mj-lt"/>
              <a:buAutoNum type="arabicPeriod"/>
            </a:pPr>
            <a:r>
              <a:rPr lang="da-DK" dirty="0"/>
              <a:t>Skriv jeres problemstillinger i elevfeedback hos en af jer</a:t>
            </a:r>
          </a:p>
          <a:p>
            <a:endParaRPr lang="da-DK" dirty="0"/>
          </a:p>
        </p:txBody>
      </p:sp>
    </p:spTree>
    <p:extLst>
      <p:ext uri="{BB962C8B-B14F-4D97-AF65-F5344CB8AC3E}">
        <p14:creationId xmlns:p14="http://schemas.microsoft.com/office/powerpoint/2010/main" val="3230061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el 4">
            <a:extLst>
              <a:ext uri="{FF2B5EF4-FFF2-40B4-BE49-F238E27FC236}">
                <a16:creationId xmlns:a16="http://schemas.microsoft.com/office/drawing/2014/main" id="{EEE9F945-FB32-CF7A-7520-73924D337278}"/>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Inspiration </a:t>
            </a:r>
            <a:r>
              <a:rPr lang="en-US" sz="6600" kern="1200" dirty="0" err="1">
                <a:solidFill>
                  <a:schemeClr val="tx1"/>
                </a:solidFill>
                <a:latin typeface="+mj-lt"/>
                <a:ea typeface="+mj-ea"/>
                <a:cs typeface="+mj-cs"/>
              </a:rPr>
              <a:t>til</a:t>
            </a:r>
            <a:r>
              <a:rPr lang="en-US" sz="6600" kern="1200" dirty="0">
                <a:solidFill>
                  <a:schemeClr val="tx1"/>
                </a:solidFill>
                <a:latin typeface="+mj-lt"/>
                <a:ea typeface="+mj-ea"/>
                <a:cs typeface="+mj-cs"/>
              </a:rPr>
              <a:t> </a:t>
            </a:r>
            <a:r>
              <a:rPr lang="en-US" sz="6600" kern="1200" dirty="0" err="1">
                <a:solidFill>
                  <a:schemeClr val="tx1"/>
                </a:solidFill>
                <a:latin typeface="+mj-lt"/>
                <a:ea typeface="+mj-ea"/>
                <a:cs typeface="+mj-cs"/>
              </a:rPr>
              <a:t>problemstillinger</a:t>
            </a:r>
            <a:endParaRPr lang="en-US" sz="6600" kern="1200" dirty="0">
              <a:solidFill>
                <a:schemeClr val="tx1"/>
              </a:solidFill>
              <a:latin typeface="+mj-lt"/>
              <a:ea typeface="+mj-ea"/>
              <a:cs typeface="+mj-cs"/>
            </a:endParaRPr>
          </a:p>
        </p:txBody>
      </p:sp>
      <p:sp>
        <p:nvSpPr>
          <p:cNvPr id="30"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felt 3">
            <a:extLst>
              <a:ext uri="{FF2B5EF4-FFF2-40B4-BE49-F238E27FC236}">
                <a16:creationId xmlns:a16="http://schemas.microsoft.com/office/drawing/2014/main" id="{888747A6-F292-D4F2-8BC7-876380CEAFB7}"/>
              </a:ext>
            </a:extLst>
          </p:cNvPr>
          <p:cNvSpPr txBox="1"/>
          <p:nvPr/>
        </p:nvSpPr>
        <p:spPr>
          <a:xfrm>
            <a:off x="6255155" y="608096"/>
            <a:ext cx="5936845" cy="5638483"/>
          </a:xfrm>
          <a:prstGeom prst="rect">
            <a:avLst/>
          </a:prstGeom>
        </p:spPr>
        <p:txBody>
          <a:bodyPr vert="horz" lIns="91440" tIns="45720" rIns="91440" bIns="45720" rtlCol="0">
            <a:normAutofit/>
          </a:bodyPr>
          <a:lstStyle/>
          <a:p>
            <a:pPr>
              <a:lnSpc>
                <a:spcPct val="90000"/>
              </a:lnSpc>
              <a:spcAft>
                <a:spcPts val="600"/>
              </a:spcAft>
            </a:pPr>
            <a:r>
              <a:rPr lang="en-US" dirty="0"/>
              <a:t> </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i="1" dirty="0"/>
          </a:p>
          <a:p>
            <a:pPr indent="-228600">
              <a:lnSpc>
                <a:spcPct val="90000"/>
              </a:lnSpc>
              <a:spcAft>
                <a:spcPts val="600"/>
              </a:spcAft>
              <a:buFont typeface="Arial" panose="020B0604020202020204" pitchFamily="34" charset="0"/>
              <a:buChar char="•"/>
            </a:pPr>
            <a:endParaRPr lang="en-US" dirty="0"/>
          </a:p>
        </p:txBody>
      </p:sp>
      <p:graphicFrame>
        <p:nvGraphicFramePr>
          <p:cNvPr id="7" name="Pladsholder til indhold 6">
            <a:extLst>
              <a:ext uri="{FF2B5EF4-FFF2-40B4-BE49-F238E27FC236}">
                <a16:creationId xmlns:a16="http://schemas.microsoft.com/office/drawing/2014/main" id="{7F7ACDE0-9E5E-51DE-5268-126C9D70626C}"/>
              </a:ext>
            </a:extLst>
          </p:cNvPr>
          <p:cNvGraphicFramePr>
            <a:graphicFrameLocks noGrp="1"/>
          </p:cNvGraphicFramePr>
          <p:nvPr>
            <p:ph idx="1"/>
            <p:extLst>
              <p:ext uri="{D42A27DB-BD31-4B8C-83A1-F6EECF244321}">
                <p14:modId xmlns:p14="http://schemas.microsoft.com/office/powerpoint/2010/main" val="4060990233"/>
              </p:ext>
            </p:extLst>
          </p:nvPr>
        </p:nvGraphicFramePr>
        <p:xfrm>
          <a:off x="239143" y="1857490"/>
          <a:ext cx="11709115" cy="4936990"/>
        </p:xfrm>
        <a:graphic>
          <a:graphicData uri="http://schemas.openxmlformats.org/drawingml/2006/table">
            <a:tbl>
              <a:tblPr firstRow="1" firstCol="1" bandRow="1">
                <a:solidFill>
                  <a:schemeClr val="bg1"/>
                </a:solidFill>
                <a:tableStyleId>{3B4B98B0-60AC-42C2-AFA5-B58CD77FA1E5}</a:tableStyleId>
              </a:tblPr>
              <a:tblGrid>
                <a:gridCol w="4312566">
                  <a:extLst>
                    <a:ext uri="{9D8B030D-6E8A-4147-A177-3AD203B41FA5}">
                      <a16:colId xmlns:a16="http://schemas.microsoft.com/office/drawing/2014/main" val="1702159219"/>
                    </a:ext>
                  </a:extLst>
                </a:gridCol>
                <a:gridCol w="2712094">
                  <a:extLst>
                    <a:ext uri="{9D8B030D-6E8A-4147-A177-3AD203B41FA5}">
                      <a16:colId xmlns:a16="http://schemas.microsoft.com/office/drawing/2014/main" val="2666268139"/>
                    </a:ext>
                  </a:extLst>
                </a:gridCol>
                <a:gridCol w="4684455">
                  <a:extLst>
                    <a:ext uri="{9D8B030D-6E8A-4147-A177-3AD203B41FA5}">
                      <a16:colId xmlns:a16="http://schemas.microsoft.com/office/drawing/2014/main" val="658697211"/>
                    </a:ext>
                  </a:extLst>
                </a:gridCol>
              </a:tblGrid>
              <a:tr h="376112">
                <a:tc>
                  <a:txBody>
                    <a:bodyPr/>
                    <a:lstStyle/>
                    <a:p>
                      <a:pPr>
                        <a:lnSpc>
                          <a:spcPct val="107000"/>
                        </a:lnSpc>
                        <a:spcAft>
                          <a:spcPts val="800"/>
                        </a:spcAft>
                      </a:pPr>
                      <a:r>
                        <a:rPr lang="da-DK" sz="1200" b="0" cap="none" spc="0">
                          <a:solidFill>
                            <a:schemeClr val="bg1"/>
                          </a:solidFill>
                          <a:effectLst/>
                        </a:rPr>
                        <a:t>Type af problemstilling - taksonomi</a:t>
                      </a:r>
                      <a:endParaRPr lang="da-DK" sz="1200" b="0" cap="none" spc="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tx1"/>
                    </a:solidFill>
                  </a:tcPr>
                </a:tc>
                <a:tc>
                  <a:txBody>
                    <a:bodyPr/>
                    <a:lstStyle/>
                    <a:p>
                      <a:pPr>
                        <a:lnSpc>
                          <a:spcPct val="107000"/>
                        </a:lnSpc>
                        <a:spcAft>
                          <a:spcPts val="800"/>
                        </a:spcAft>
                      </a:pPr>
                      <a:r>
                        <a:rPr lang="da-DK" sz="1200" b="0" cap="none" spc="0">
                          <a:solidFill>
                            <a:schemeClr val="bg1"/>
                          </a:solidFill>
                          <a:effectLst/>
                        </a:rPr>
                        <a:t>Typisk indledning</a:t>
                      </a:r>
                      <a:endParaRPr lang="da-DK" sz="1200" b="0" cap="none" spc="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a:lnSpc>
                          <a:spcPct val="107000"/>
                        </a:lnSpc>
                        <a:spcAft>
                          <a:spcPts val="800"/>
                        </a:spcAft>
                      </a:pPr>
                      <a:r>
                        <a:rPr lang="da-DK" sz="1200" b="0" cap="none" spc="0">
                          <a:solidFill>
                            <a:schemeClr val="bg1"/>
                          </a:solidFill>
                          <a:effectLst/>
                        </a:rPr>
                        <a:t>Eksempel</a:t>
                      </a:r>
                      <a:endParaRPr lang="da-DK" sz="1200" b="0" cap="none" spc="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nchor="ctr">
                    <a:lnL w="12700" cmpd="sng">
                      <a:noFill/>
                    </a:lnL>
                    <a:lnR w="12700" cmpd="sng">
                      <a:noFill/>
                    </a:lnR>
                    <a:lnT w="19050" cap="flat" cmpd="sng" algn="ctr">
                      <a:solidFill>
                        <a:schemeClr val="tx1"/>
                      </a:solidFill>
                      <a:prstDash val="solid"/>
                    </a:lnT>
                    <a:lnB w="38100" cmpd="sng">
                      <a:noFill/>
                    </a:lnB>
                    <a:solidFill>
                      <a:schemeClr val="tx1"/>
                    </a:solidFill>
                  </a:tcPr>
                </a:tc>
                <a:extLst>
                  <a:ext uri="{0D108BD9-81ED-4DB2-BD59-A6C34878D82A}">
                    <a16:rowId xmlns:a16="http://schemas.microsoft.com/office/drawing/2014/main" val="3612388366"/>
                  </a:ext>
                </a:extLst>
              </a:tr>
              <a:tr h="376112">
                <a:tc>
                  <a:txBody>
                    <a:bodyPr/>
                    <a:lstStyle/>
                    <a:p>
                      <a:pPr>
                        <a:lnSpc>
                          <a:spcPct val="107000"/>
                        </a:lnSpc>
                        <a:spcAft>
                          <a:spcPts val="800"/>
                        </a:spcAft>
                      </a:pPr>
                      <a:r>
                        <a:rPr lang="da-DK" sz="1200" cap="none" spc="0" dirty="0">
                          <a:solidFill>
                            <a:schemeClr val="bg1"/>
                          </a:solidFill>
                          <a:effectLst/>
                        </a:rPr>
                        <a:t>Redegørende</a:t>
                      </a:r>
                      <a:endParaRPr lang="da-DK" sz="1200" cap="none" spc="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tc>
                  <a:txBody>
                    <a:bodyPr/>
                    <a:lstStyle/>
                    <a:p>
                      <a:pPr>
                        <a:lnSpc>
                          <a:spcPct val="107000"/>
                        </a:lnSpc>
                      </a:pPr>
                      <a:endParaRPr lang="da-DK" sz="1200" cap="none" spc="0">
                        <a:solidFill>
                          <a:schemeClr val="tx1"/>
                        </a:solidFill>
                        <a:effectLst/>
                        <a:latin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tc>
                  <a:txBody>
                    <a:bodyPr/>
                    <a:lstStyle/>
                    <a:p>
                      <a:pPr>
                        <a:lnSpc>
                          <a:spcPct val="107000"/>
                        </a:lnSpc>
                      </a:pPr>
                      <a:endParaRPr lang="da-DK" sz="1200" cap="none" spc="0">
                        <a:solidFill>
                          <a:schemeClr val="tx1"/>
                        </a:solidFill>
                        <a:effectLst/>
                        <a:latin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1134038409"/>
                  </a:ext>
                </a:extLst>
              </a:tr>
              <a:tr h="857339">
                <a:tc>
                  <a:txBody>
                    <a:bodyPr/>
                    <a:lstStyle/>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dirty="0">
                          <a:solidFill>
                            <a:schemeClr val="tx1"/>
                          </a:solidFill>
                          <a:effectLst/>
                        </a:rPr>
                        <a:t>Afklaring af faktuel viden, begrebsafklaringer eller eventuelle teorier</a:t>
                      </a:r>
                      <a:endParaRPr lang="da-DK"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Hvad er...?</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Hvad kendetegner...?</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Hvordan forløb...?</a:t>
                      </a:r>
                      <a:endParaRPr lang="da-DK" sz="12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Hvad er feudalisme?</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Hvad kendetegner de politiske tiltag mod terror efter 11.9.2001?</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Hvordan forløb industrialiseringen i England i slutningen af 1700-tallet?</a:t>
                      </a:r>
                      <a:endParaRPr lang="da-DK" sz="12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3022261360"/>
                  </a:ext>
                </a:extLst>
              </a:tr>
              <a:tr h="376112">
                <a:tc>
                  <a:txBody>
                    <a:bodyPr/>
                    <a:lstStyle/>
                    <a:p>
                      <a:pPr>
                        <a:lnSpc>
                          <a:spcPct val="107000"/>
                        </a:lnSpc>
                        <a:spcAft>
                          <a:spcPts val="800"/>
                        </a:spcAft>
                      </a:pPr>
                      <a:r>
                        <a:rPr lang="da-DK" sz="1200" cap="none" spc="0">
                          <a:solidFill>
                            <a:schemeClr val="tx1"/>
                          </a:solidFill>
                          <a:effectLst/>
                        </a:rPr>
                        <a:t>Analyserende</a:t>
                      </a:r>
                      <a:endParaRPr lang="da-DK" sz="12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tc>
                  <a:txBody>
                    <a:bodyPr/>
                    <a:lstStyle/>
                    <a:p>
                      <a:pPr>
                        <a:lnSpc>
                          <a:spcPct val="107000"/>
                        </a:lnSpc>
                      </a:pPr>
                      <a:endParaRPr lang="da-DK" sz="1200" cap="none" spc="0" dirty="0">
                        <a:solidFill>
                          <a:schemeClr val="tx1"/>
                        </a:solidFill>
                        <a:effectLst/>
                        <a:latin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tc>
                  <a:txBody>
                    <a:bodyPr/>
                    <a:lstStyle/>
                    <a:p>
                      <a:pPr>
                        <a:lnSpc>
                          <a:spcPct val="107000"/>
                        </a:lnSpc>
                      </a:pPr>
                      <a:endParaRPr lang="da-DK" sz="1200" cap="none" spc="0">
                        <a:solidFill>
                          <a:schemeClr val="tx1"/>
                        </a:solidFill>
                        <a:effectLst/>
                        <a:latin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156854452"/>
                  </a:ext>
                </a:extLst>
              </a:tr>
              <a:tr h="1054154">
                <a:tc>
                  <a:txBody>
                    <a:bodyPr/>
                    <a:lstStyle/>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dirty="0">
                          <a:solidFill>
                            <a:schemeClr val="tx1"/>
                          </a:solidFill>
                          <a:effectLst/>
                        </a:rPr>
                        <a:t>Forsøg på at forstå og/eller forklare empirien</a:t>
                      </a:r>
                      <a:endParaRPr lang="da-DK"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Hvorfor var...?</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Hvilke grunde var der til...?</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Hvilke konsekvenser havde...?</a:t>
                      </a:r>
                      <a:endParaRPr lang="da-DK" sz="12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Hvorfor var der raceadskillelse i de amerikanske Sydstater i 1960'erne?</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Hvilke grunde var der til reformationen i Tyskland i 1500-tallet?</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Hvilke konsekvenser havde den folkelige modstand mod apartheid i Sydafrika i 1970'erne?</a:t>
                      </a:r>
                      <a:endParaRPr lang="da-DK" sz="12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995434706"/>
                  </a:ext>
                </a:extLst>
              </a:tr>
              <a:tr h="376112">
                <a:tc>
                  <a:txBody>
                    <a:bodyPr/>
                    <a:lstStyle/>
                    <a:p>
                      <a:pPr>
                        <a:lnSpc>
                          <a:spcPct val="107000"/>
                        </a:lnSpc>
                        <a:spcAft>
                          <a:spcPts val="800"/>
                        </a:spcAft>
                      </a:pPr>
                      <a:r>
                        <a:rPr lang="da-DK" sz="1200" cap="none" spc="0" dirty="0">
                          <a:solidFill>
                            <a:schemeClr val="tx1"/>
                          </a:solidFill>
                          <a:effectLst/>
                        </a:rPr>
                        <a:t>Diskuterende</a:t>
                      </a:r>
                      <a:endParaRPr lang="da-DK"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tc>
                  <a:txBody>
                    <a:bodyPr/>
                    <a:lstStyle/>
                    <a:p>
                      <a:pPr>
                        <a:lnSpc>
                          <a:spcPct val="107000"/>
                        </a:lnSpc>
                      </a:pPr>
                      <a:endParaRPr lang="da-DK" sz="1200" cap="none" spc="0">
                        <a:solidFill>
                          <a:schemeClr val="tx1"/>
                        </a:solidFill>
                        <a:effectLst/>
                        <a:latin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tc>
                  <a:txBody>
                    <a:bodyPr/>
                    <a:lstStyle/>
                    <a:p>
                      <a:pPr>
                        <a:lnSpc>
                          <a:spcPct val="107000"/>
                        </a:lnSpc>
                      </a:pPr>
                      <a:endParaRPr lang="da-DK" sz="1200" cap="none" spc="0">
                        <a:solidFill>
                          <a:schemeClr val="tx1"/>
                        </a:solidFill>
                        <a:effectLst/>
                        <a:latin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290683261"/>
                  </a:ext>
                </a:extLst>
              </a:tr>
              <a:tr h="1112842">
                <a:tc>
                  <a:txBody>
                    <a:bodyPr/>
                    <a:lstStyle/>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dirty="0">
                          <a:solidFill>
                            <a:schemeClr val="tx1"/>
                          </a:solidFill>
                          <a:effectLst/>
                        </a:rPr>
                        <a:t>Vurdering af betydning af analysens resultater</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dirty="0">
                          <a:solidFill>
                            <a:schemeClr val="tx1"/>
                          </a:solidFill>
                          <a:effectLst/>
                        </a:rPr>
                        <a:t>Perspektivering til tidligere eller senere perioder</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dirty="0">
                          <a:solidFill>
                            <a:schemeClr val="tx1"/>
                          </a:solidFill>
                          <a:effectLst/>
                        </a:rPr>
                        <a:t>Diskussion af forskelle på redegørelsen og analysens resultater</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dirty="0">
                          <a:solidFill>
                            <a:schemeClr val="tx1"/>
                          </a:solidFill>
                          <a:effectLst/>
                        </a:rPr>
                        <a:t>Diskussion af forskellige forklaringer</a:t>
                      </a:r>
                      <a:endParaRPr lang="da-DK"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Hvilken betydning har...?</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a:solidFill>
                            <a:schemeClr val="tx1"/>
                          </a:solidFill>
                          <a:effectLst/>
                        </a:rPr>
                        <a:t>Hvilke forskelle er der på...?</a:t>
                      </a:r>
                      <a:endParaRPr lang="da-DK" sz="12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dirty="0">
                          <a:solidFill>
                            <a:schemeClr val="tx1"/>
                          </a:solidFill>
                          <a:effectLst/>
                        </a:rPr>
                        <a:t>Hvilken betydning har Amnesty </a:t>
                      </a:r>
                      <a:r>
                        <a:rPr lang="da-DK" sz="1200" cap="none" spc="0" dirty="0" err="1">
                          <a:solidFill>
                            <a:schemeClr val="tx1"/>
                          </a:solidFill>
                          <a:effectLst/>
                        </a:rPr>
                        <a:t>Internationals</a:t>
                      </a:r>
                      <a:r>
                        <a:rPr lang="da-DK" sz="1200" cap="none" spc="0" dirty="0">
                          <a:solidFill>
                            <a:schemeClr val="tx1"/>
                          </a:solidFill>
                          <a:effectLst/>
                        </a:rPr>
                        <a:t> retorik haft for bevægelsens rolle?</a:t>
                      </a:r>
                    </a:p>
                    <a:p>
                      <a:pPr marL="342900" lvl="0" indent="-342900">
                        <a:lnSpc>
                          <a:spcPct val="107000"/>
                        </a:lnSpc>
                        <a:spcAft>
                          <a:spcPts val="370"/>
                        </a:spcAft>
                        <a:buSzPts val="1000"/>
                        <a:buFont typeface="Symbol" panose="05050102010706020507" pitchFamily="18" charset="2"/>
                        <a:buChar char=""/>
                        <a:tabLst>
                          <a:tab pos="457200" algn="l"/>
                        </a:tabLst>
                      </a:pPr>
                      <a:r>
                        <a:rPr lang="da-DK" sz="1200" cap="none" spc="0" dirty="0">
                          <a:solidFill>
                            <a:schemeClr val="tx1"/>
                          </a:solidFill>
                          <a:effectLst/>
                        </a:rPr>
                        <a:t>Hvilke forskelle er der på Marx' teorier og det politiske system i Sovjetunionen i 1930'erne?</a:t>
                      </a:r>
                      <a:endParaRPr lang="da-DK"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8639" marR="18847" marT="60492" marB="60492">
                    <a:lnL w="19050" cap="flat" cmpd="sng" algn="ctr">
                      <a:solidFill>
                        <a:schemeClr val="tx1"/>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704696704"/>
                  </a:ext>
                </a:extLst>
              </a:tr>
            </a:tbl>
          </a:graphicData>
        </a:graphic>
      </p:graphicFrame>
    </p:spTree>
    <p:extLst>
      <p:ext uri="{BB962C8B-B14F-4D97-AF65-F5344CB8AC3E}">
        <p14:creationId xmlns:p14="http://schemas.microsoft.com/office/powerpoint/2010/main" val="2962054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9E63E6-BA1D-FCB0-2167-19BA2D664121}"/>
              </a:ext>
            </a:extLst>
          </p:cNvPr>
          <p:cNvSpPr>
            <a:spLocks noGrp="1"/>
          </p:cNvSpPr>
          <p:nvPr>
            <p:ph type="title"/>
          </p:nvPr>
        </p:nvSpPr>
        <p:spPr/>
        <p:txBody>
          <a:bodyPr/>
          <a:lstStyle/>
          <a:p>
            <a:endParaRPr lang="da-DK"/>
          </a:p>
        </p:txBody>
      </p:sp>
      <p:sp>
        <p:nvSpPr>
          <p:cNvPr id="6" name="Pladsholder til indhold 5">
            <a:extLst>
              <a:ext uri="{FF2B5EF4-FFF2-40B4-BE49-F238E27FC236}">
                <a16:creationId xmlns:a16="http://schemas.microsoft.com/office/drawing/2014/main" id="{580DCE61-5641-B995-2927-0A3A4D349073}"/>
              </a:ext>
            </a:extLst>
          </p:cNvPr>
          <p:cNvSpPr>
            <a:spLocks noGrp="1"/>
          </p:cNvSpPr>
          <p:nvPr>
            <p:ph idx="1"/>
          </p:nvPr>
        </p:nvSpPr>
        <p:spPr/>
        <p:txBody>
          <a:bodyPr/>
          <a:lstStyle/>
          <a:p>
            <a:endParaRPr lang="da-DK"/>
          </a:p>
        </p:txBody>
      </p:sp>
      <p:pic>
        <p:nvPicPr>
          <p:cNvPr id="8" name="Billede 7">
            <a:extLst>
              <a:ext uri="{FF2B5EF4-FFF2-40B4-BE49-F238E27FC236}">
                <a16:creationId xmlns:a16="http://schemas.microsoft.com/office/drawing/2014/main" id="{37A3E5E3-E251-FB0E-1080-3FAA4DAE1798}"/>
              </a:ext>
            </a:extLst>
          </p:cNvPr>
          <p:cNvPicPr>
            <a:picLocks noChangeAspect="1"/>
          </p:cNvPicPr>
          <p:nvPr/>
        </p:nvPicPr>
        <p:blipFill>
          <a:blip r:embed="rId2"/>
          <a:stretch>
            <a:fillRect/>
          </a:stretch>
        </p:blipFill>
        <p:spPr>
          <a:xfrm>
            <a:off x="558625" y="2013857"/>
            <a:ext cx="11276258" cy="3481755"/>
          </a:xfrm>
          <a:prstGeom prst="rect">
            <a:avLst/>
          </a:prstGeom>
        </p:spPr>
      </p:pic>
    </p:spTree>
    <p:extLst>
      <p:ext uri="{BB962C8B-B14F-4D97-AF65-F5344CB8AC3E}">
        <p14:creationId xmlns:p14="http://schemas.microsoft.com/office/powerpoint/2010/main" val="19658790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3204</TotalTime>
  <Words>1575</Words>
  <Application>Microsoft Office PowerPoint</Application>
  <PresentationFormat>Widescreen</PresentationFormat>
  <Paragraphs>148</Paragraphs>
  <Slides>12</Slides>
  <Notes>0</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12</vt:i4>
      </vt:variant>
    </vt:vector>
  </HeadingPairs>
  <TitlesOfParts>
    <vt:vector size="19" baseType="lpstr">
      <vt:lpstr>Arial</vt:lpstr>
      <vt:lpstr>Calibri</vt:lpstr>
      <vt:lpstr>Calibri Light</vt:lpstr>
      <vt:lpstr>Segoe UI</vt:lpstr>
      <vt:lpstr>Symbol</vt:lpstr>
      <vt:lpstr>Volkhov</vt:lpstr>
      <vt:lpstr>Office-tema</vt:lpstr>
      <vt:lpstr>Modul 5: Vækst, krak og New Deal</vt:lpstr>
      <vt:lpstr>Plan for modulet</vt:lpstr>
      <vt:lpstr>USA   Indvandring og opdyrkning    </vt:lpstr>
      <vt:lpstr>USA   Indvandring og opdyrkning    </vt:lpstr>
      <vt:lpstr>USA   Indvandring og opdyrkning    </vt:lpstr>
      <vt:lpstr>USA   Indvandring og opdyrkning    </vt:lpstr>
      <vt:lpstr>USA   Indvandring og opdyrkning    </vt:lpstr>
      <vt:lpstr>USA   Indvandring og opdyrkning    </vt:lpstr>
      <vt:lpstr>USA  Indvandring til og opdyrkning af USA    Kan det I har arbejdet med om indvandring til og opdyrkning af USA svare på problemformulering og problemstillinger?</vt:lpstr>
      <vt:lpstr>USA – Vækst, krak og New Deal</vt:lpstr>
      <vt:lpstr>Inspiration til problemstillinger</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USA  Opdagelsen af Amerika – Den ny verden</dc:title>
  <dc:creator>Christoffer Østergaard</dc:creator>
  <cp:lastModifiedBy>Christoffer Østergaard Carstens</cp:lastModifiedBy>
  <cp:revision>2</cp:revision>
  <cp:lastPrinted>2024-10-22T10:50:02Z</cp:lastPrinted>
  <dcterms:created xsi:type="dcterms:W3CDTF">2024-10-07T16:38:53Z</dcterms:created>
  <dcterms:modified xsi:type="dcterms:W3CDTF">2025-10-22T07:26:36Z</dcterms:modified>
</cp:coreProperties>
</file>