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0578" autoAdjust="0"/>
  </p:normalViewPr>
  <p:slideViewPr>
    <p:cSldViewPr snapToGrid="0">
      <p:cViewPr varScale="1">
        <p:scale>
          <a:sx n="82" d="100"/>
          <a:sy n="82" d="100"/>
        </p:scale>
        <p:origin x="19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224A2-1D35-49F6-9A49-A1F1CBCD304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71E6-F14D-4529-8CE8-C12FDA576D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Vi er afhængige af eksport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671E6-F14D-4529-8CE8-C12FDA576D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7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USA: 182.280 </a:t>
            </a:r>
            <a:r>
              <a:rPr lang="da-DK" dirty="0" err="1"/>
              <a:t>mia</a:t>
            </a:r>
            <a:r>
              <a:rPr lang="da-DK" dirty="0"/>
              <a:t> DKK 182.280.000.000.000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671E6-F14D-4529-8CE8-C12FDA576D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671E6-F14D-4529-8CE8-C12FDA576D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1. Høj produktivitet - Novo Nordisk og Vestas sælger højteknologiske produkter globalt med høj indtjening.</a:t>
            </a:r>
          </a:p>
          <a:p>
            <a:r>
              <a:rPr lang="da-DK" dirty="0"/>
              <a:t>2. </a:t>
            </a:r>
            <a:r>
              <a:rPr lang="en-US" dirty="0"/>
              <a:t>Maersk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verdens</a:t>
            </a:r>
            <a:r>
              <a:rPr lang="en-US" dirty="0"/>
              <a:t> </a:t>
            </a:r>
            <a:r>
              <a:rPr lang="en-US" dirty="0" err="1"/>
              <a:t>største</a:t>
            </a:r>
            <a:r>
              <a:rPr lang="en-US" dirty="0"/>
              <a:t> </a:t>
            </a:r>
            <a:r>
              <a:rPr lang="en-US" dirty="0" err="1"/>
              <a:t>shippingvirksomheder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binder </a:t>
            </a:r>
            <a:r>
              <a:rPr lang="en-US" dirty="0" err="1"/>
              <a:t>verdenshandel</a:t>
            </a:r>
            <a:r>
              <a:rPr lang="en-US" dirty="0"/>
              <a:t> </a:t>
            </a:r>
            <a:r>
              <a:rPr lang="en-US" dirty="0" err="1"/>
              <a:t>sammen</a:t>
            </a:r>
            <a:r>
              <a:rPr lang="en-US" dirty="0"/>
              <a:t>. Maersk </a:t>
            </a:r>
            <a:r>
              <a:rPr lang="en-US" dirty="0" err="1"/>
              <a:t>har</a:t>
            </a:r>
            <a:r>
              <a:rPr lang="en-US" dirty="0"/>
              <a:t> 700+ </a:t>
            </a:r>
            <a:r>
              <a:rPr lang="en-US" dirty="0" err="1"/>
              <a:t>containerskibe</a:t>
            </a:r>
            <a:endParaRPr lang="da-DK" dirty="0"/>
          </a:p>
          <a:p>
            <a:r>
              <a:rPr lang="da-DK" dirty="0"/>
              <a:t>3. Stabil - Investorer og virksomheder tør satse i Danmark → skaber vækst og arbejdspladser.</a:t>
            </a:r>
          </a:p>
          <a:p>
            <a:r>
              <a:rPr lang="da-DK" dirty="0"/>
              <a:t>4. Veluddannet - Danmark er stærk i både industri, IT, grøn energi og </a:t>
            </a:r>
            <a:r>
              <a:rPr lang="da-DK" dirty="0" err="1"/>
              <a:t>life</a:t>
            </a:r>
            <a:r>
              <a:rPr lang="da-DK" dirty="0"/>
              <a:t> science.</a:t>
            </a:r>
          </a:p>
          <a:p>
            <a:r>
              <a:rPr lang="da-DK" dirty="0"/>
              <a:t>5. Fleksibel - Let at ansætte og afskedige → virksomheder kan tilpasse sig hurtigt. - Samtidig har vi social sikkerhed (dagpenge).</a:t>
            </a:r>
          </a:p>
          <a:p>
            <a:r>
              <a:rPr lang="da-DK" dirty="0"/>
              <a:t>6. Grøn omstilling - Danmark har positioneret sig stærkt inden for grøn teknologi. - </a:t>
            </a:r>
            <a:r>
              <a:rPr lang="en-US" dirty="0"/>
              <a:t>Det giver </a:t>
            </a:r>
            <a:r>
              <a:rPr lang="en-US" dirty="0" err="1"/>
              <a:t>eksportfordele</a:t>
            </a:r>
            <a:r>
              <a:rPr lang="en-US" dirty="0"/>
              <a:t> i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verden</a:t>
            </a:r>
            <a:r>
              <a:rPr lang="en-US" dirty="0"/>
              <a:t> med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klima</a:t>
            </a:r>
            <a:r>
              <a:rPr lang="en-US" dirty="0"/>
              <a:t>.</a:t>
            </a:r>
          </a:p>
          <a:p>
            <a:r>
              <a:rPr lang="en-US" dirty="0"/>
              <a:t>7. </a:t>
            </a:r>
            <a:r>
              <a:rPr lang="en-US" dirty="0" err="1"/>
              <a:t>Globalisering</a:t>
            </a:r>
            <a:r>
              <a:rPr lang="en-US" dirty="0"/>
              <a:t> - Danmark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omstillet</a:t>
            </a:r>
            <a:r>
              <a:rPr lang="en-US" dirty="0"/>
              <a:t> sig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→ </a:t>
            </a:r>
            <a:r>
              <a:rPr lang="en-US" dirty="0" err="1"/>
              <a:t>viden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serviceøkonomi</a:t>
            </a:r>
            <a:r>
              <a:rPr lang="en-US" dirty="0"/>
              <a:t>. - </a:t>
            </a:r>
            <a:r>
              <a:rPr lang="da-DK" dirty="0"/>
              <a:t>Vi samarbejder internationalt i stedet for at beskytte os.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671E6-F14D-4529-8CE8-C12FDA576D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3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671E6-F14D-4529-8CE8-C12FDA576D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671E6-F14D-4529-8CE8-C12FDA576D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671E6-F14D-4529-8CE8-C12FDA576D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8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9536-18CC-4567-BD77-619A36DCE03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587-88DD-4053-876B-AFC28D5F23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23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9536-18CC-4567-BD77-619A36DCE03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587-88DD-4053-876B-AFC28D5F23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66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9536-18CC-4567-BD77-619A36DCE03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587-88DD-4053-876B-AFC28D5F23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99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9536-18CC-4567-BD77-619A36DCE03F}" type="datetimeFigureOut">
              <a:rPr lang="da-DK" smtClean="0"/>
              <a:t>08-04-2026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587-88DD-4053-876B-AFC28D5F23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311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9536-18CC-4567-BD77-619A36DCE03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587-88DD-4053-876B-AFC28D5F23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989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9536-18CC-4567-BD77-619A36DCE03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587-88DD-4053-876B-AFC28D5F23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423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9536-18CC-4567-BD77-619A36DCE03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587-88DD-4053-876B-AFC28D5F23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873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9536-18CC-4567-BD77-619A36DCE03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587-88DD-4053-876B-AFC28D5F23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4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9536-18CC-4567-BD77-619A36DCE03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587-88DD-4053-876B-AFC28D5F23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17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9536-18CC-4567-BD77-619A36DCE03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587-88DD-4053-876B-AFC28D5F23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79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9536-18CC-4567-BD77-619A36DCE03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587-88DD-4053-876B-AFC28D5F23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83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3745"/>
            <a:ext cx="11353800" cy="3044256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9536-18CC-4567-BD77-619A36DCE03F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518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7A587-88DD-4053-876B-AFC28D5F234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70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A142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Danmarks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rolle</a:t>
            </a:r>
            <a:r>
              <a:rPr lang="en-US" sz="4000" dirty="0">
                <a:solidFill>
                  <a:schemeClr val="tx1"/>
                </a:solidFill>
              </a:rPr>
              <a:t>/position i international </a:t>
            </a:r>
            <a:r>
              <a:rPr lang="en-US" sz="4000" dirty="0" err="1">
                <a:solidFill>
                  <a:schemeClr val="tx1"/>
                </a:solidFill>
              </a:rPr>
              <a:t>økonomi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herunder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handlemuligheder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konsekvenser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ved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aktuelle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toldsatser</a:t>
            </a:r>
            <a:endParaRPr lang="da-DK" sz="4000" dirty="0">
              <a:solidFill>
                <a:schemeClr val="tx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Henrik Fladkjær Lektor </a:t>
            </a:r>
            <a:r>
              <a:rPr lang="da-DK" dirty="0" err="1"/>
              <a:t>cand.merc</a:t>
            </a:r>
            <a:r>
              <a:rPr lang="da-DK" dirty="0"/>
              <a:t> og </a:t>
            </a:r>
            <a:r>
              <a:rPr lang="da-DK" dirty="0" err="1"/>
              <a:t>Phd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269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C34DD-D599-0203-CCEA-9259A681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fordele for USA?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6638AE-8C28-CE1E-F9A2-CB381A10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Beskytter</a:t>
            </a:r>
            <a:r>
              <a:rPr lang="en-US" dirty="0"/>
              <a:t> </a:t>
            </a:r>
            <a:r>
              <a:rPr lang="en-US" dirty="0" err="1"/>
              <a:t>amerikanske</a:t>
            </a:r>
            <a:r>
              <a:rPr lang="en-US" dirty="0"/>
              <a:t> </a:t>
            </a:r>
            <a:r>
              <a:rPr lang="en-US" dirty="0" err="1"/>
              <a:t>virksomheder</a:t>
            </a:r>
            <a:endParaRPr lang="en-US" dirty="0"/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Told </a:t>
            </a:r>
            <a:r>
              <a:rPr lang="en-US" altLang="en-US" dirty="0" err="1">
                <a:latin typeface="Arial" panose="020B0604020202020204" pitchFamily="34" charset="0"/>
              </a:rPr>
              <a:t>gør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udenlandske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varer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dyrere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/>
            <a:r>
              <a:rPr lang="en-US" altLang="en-US" dirty="0" err="1">
                <a:latin typeface="Arial" panose="020B0604020202020204" pitchFamily="34" charset="0"/>
              </a:rPr>
              <a:t>Amerikanske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virksomheder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får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mindre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konkurrence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/>
            <a:r>
              <a:rPr lang="da-DK" dirty="0">
                <a:latin typeface="Arial" panose="020B0604020202020204" pitchFamily="34" charset="0"/>
              </a:rPr>
              <a:t>Når produktion flyttes hjem kan det skabe jobs</a:t>
            </a:r>
          </a:p>
          <a:p>
            <a:r>
              <a:rPr lang="en-US" dirty="0"/>
              <a:t>Staten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ekstra</a:t>
            </a:r>
            <a:r>
              <a:rPr lang="en-US" dirty="0"/>
              <a:t> </a:t>
            </a:r>
            <a:r>
              <a:rPr lang="en-US" dirty="0" err="1"/>
              <a:t>indtægter</a:t>
            </a:r>
            <a:endParaRPr lang="en-US" dirty="0"/>
          </a:p>
          <a:p>
            <a:pPr lvl="1"/>
            <a:r>
              <a:rPr lang="da-DK" dirty="0"/>
              <a:t>Flere penge i statskassen – uden at hæve indkomstskat direkte</a:t>
            </a:r>
          </a:p>
          <a:p>
            <a:r>
              <a:rPr lang="en-US" dirty="0" err="1"/>
              <a:t>Forhandlingsvåben</a:t>
            </a:r>
            <a:r>
              <a:rPr lang="en-US" dirty="0"/>
              <a:t> i </a:t>
            </a:r>
            <a:r>
              <a:rPr lang="en-US" dirty="0" err="1"/>
              <a:t>handelspolitik</a:t>
            </a:r>
            <a:endParaRPr lang="en-US" dirty="0"/>
          </a:p>
          <a:p>
            <a:pPr lvl="1"/>
            <a:r>
              <a:rPr lang="da-DK" dirty="0"/>
              <a:t>Told kan bruges til at presse EU eller Kina til at åbne deres markeder</a:t>
            </a:r>
          </a:p>
          <a:p>
            <a:pPr lvl="1"/>
            <a:r>
              <a:rPr lang="da-DK" dirty="0"/>
              <a:t>Mindre afhængighed af udlandet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6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FF3C6-AB2C-1921-8A9B-91CD3AD6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der sket med verdensøkonomien?</a:t>
            </a: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7B2F4F2-F9F2-226C-8743-9295534D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410" y="1580802"/>
            <a:ext cx="6903179" cy="42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1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82D91-2163-120C-92FF-531745B7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Danmark </a:t>
            </a:r>
            <a:r>
              <a:rPr lang="en-US" dirty="0" err="1">
                <a:solidFill>
                  <a:schemeClr val="tx1"/>
                </a:solidFill>
              </a:rPr>
              <a:t>som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åben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økonomi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AB07A4A5-7715-2D04-E971-F2E8EF94BD8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E250A55-B91A-33DF-9D60-AA6BF5745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er afhængige af eksport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påvirkes hurtigt af internationale kriser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 er “</a:t>
            </a:r>
            <a:r>
              <a:rPr lang="en-US" dirty="0" err="1"/>
              <a:t>pristagere</a:t>
            </a:r>
            <a:r>
              <a:rPr lang="en-US" dirty="0"/>
              <a:t>”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verdensmarkedet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Fastkurspolitik</a:t>
            </a:r>
            <a:r>
              <a:rPr lang="en-US" dirty="0"/>
              <a:t> </a:t>
            </a:r>
            <a:r>
              <a:rPr lang="en-US" dirty="0" err="1"/>
              <a:t>begrænser</a:t>
            </a:r>
            <a:r>
              <a:rPr lang="en-US" dirty="0"/>
              <a:t> </a:t>
            </a:r>
            <a:r>
              <a:rPr lang="en-US" dirty="0" err="1"/>
              <a:t>vores</a:t>
            </a:r>
            <a:r>
              <a:rPr lang="en-US" dirty="0"/>
              <a:t> </a:t>
            </a:r>
            <a:r>
              <a:rPr lang="en-US" dirty="0" err="1"/>
              <a:t>handlefrihed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 </a:t>
            </a:r>
            <a:r>
              <a:rPr lang="en-US" dirty="0" err="1"/>
              <a:t>følger</a:t>
            </a:r>
            <a:r>
              <a:rPr lang="en-US" dirty="0"/>
              <a:t> EU i </a:t>
            </a:r>
            <a:r>
              <a:rPr lang="en-US" dirty="0" err="1"/>
              <a:t>tykt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tyndt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Stor</a:t>
            </a:r>
            <a:r>
              <a:rPr lang="en-US" dirty="0"/>
              <a:t> </a:t>
            </a:r>
            <a:r>
              <a:rPr lang="en-US" dirty="0" err="1"/>
              <a:t>afhængighed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konkurrencedygtige</a:t>
            </a: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DC503E0-46CD-0289-B7D2-C3F5FB03E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9" y="1541870"/>
            <a:ext cx="6169024" cy="357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9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CD877-93A1-F9E7-F804-2655A80B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Danmark </a:t>
            </a:r>
            <a:r>
              <a:rPr lang="en-US" dirty="0" err="1">
                <a:solidFill>
                  <a:schemeClr val="tx1"/>
                </a:solidFill>
              </a:rPr>
              <a:t>som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åben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økonomi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AFE622D-72AC-4295-96CD-51CEF52D8874}"/>
              </a:ext>
            </a:extLst>
          </p:cNvPr>
          <p:cNvSpPr txBox="1"/>
          <p:nvPr/>
        </p:nvSpPr>
        <p:spPr>
          <a:xfrm>
            <a:off x="838200" y="1976830"/>
            <a:ext cx="75134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BNP</a:t>
            </a:r>
            <a:r>
              <a:rPr lang="da-DK" dirty="0"/>
              <a:t>:</a:t>
            </a:r>
          </a:p>
          <a:p>
            <a:r>
              <a:rPr lang="da-DK" dirty="0"/>
              <a:t>Den samlede værdi af alt det, vi producerer og sælger i samfundet</a:t>
            </a:r>
          </a:p>
          <a:p>
            <a:endParaRPr lang="da-DK" dirty="0"/>
          </a:p>
          <a:p>
            <a:r>
              <a:rPr lang="da-DK" dirty="0"/>
              <a:t>BNP måler hvor stor økonomisk aktivitet der er i et land</a:t>
            </a:r>
          </a:p>
          <a:p>
            <a:r>
              <a:rPr lang="da-DK" dirty="0"/>
              <a:t>Højt BNP → høj produktion og aktivitet</a:t>
            </a:r>
          </a:p>
          <a:p>
            <a:r>
              <a:rPr lang="da-DK" dirty="0"/>
              <a:t>Lavt BNP → lavere aktivitet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0ABCD4F0-DCA0-FB1B-4EA7-C42FDE2A0EEC}"/>
                  </a:ext>
                </a:extLst>
              </p:cNvPr>
              <p:cNvSpPr txBox="1"/>
              <p:nvPr/>
            </p:nvSpPr>
            <p:spPr>
              <a:xfrm>
                <a:off x="838199" y="4008155"/>
                <a:ext cx="601047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/>
                  <a:t>Den </a:t>
                </a:r>
                <a:r>
                  <a:rPr lang="en-US" b="1" dirty="0" err="1"/>
                  <a:t>klassiske</a:t>
                </a:r>
                <a:r>
                  <a:rPr lang="en-US" b="1" dirty="0"/>
                  <a:t> </a:t>
                </a:r>
                <a:r>
                  <a:rPr lang="en-US" b="1" dirty="0" err="1"/>
                  <a:t>formel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𝑩𝑵𝑷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ar-AE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endParaRPr lang="ar-AE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 (</a:t>
                </a:r>
                <a:r>
                  <a:rPr lang="en-US" dirty="0" err="1"/>
                  <a:t>forbrug</a:t>
                </a:r>
                <a:r>
                  <a:rPr lang="en-US" dirty="0"/>
                  <a:t>): Det </a:t>
                </a:r>
                <a:r>
                  <a:rPr lang="en-US" dirty="0" err="1"/>
                  <a:t>husholdninger</a:t>
                </a:r>
                <a:r>
                  <a:rPr lang="en-US" dirty="0"/>
                  <a:t> </a:t>
                </a:r>
                <a:r>
                  <a:rPr lang="en-US" dirty="0" err="1"/>
                  <a:t>køber</a:t>
                </a:r>
                <a:r>
                  <a:rPr lang="en-US" dirty="0"/>
                  <a:t>	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 (</a:t>
                </a:r>
                <a:r>
                  <a:rPr lang="en-US" dirty="0" err="1"/>
                  <a:t>investeringer</a:t>
                </a:r>
                <a:r>
                  <a:rPr lang="en-US" dirty="0"/>
                  <a:t>): </a:t>
                </a:r>
                <a:r>
                  <a:rPr lang="en-US" dirty="0" err="1"/>
                  <a:t>Virksomheders</a:t>
                </a:r>
                <a:r>
                  <a:rPr lang="en-US" dirty="0"/>
                  <a:t> </a:t>
                </a:r>
                <a:r>
                  <a:rPr lang="en-US" dirty="0" err="1"/>
                  <a:t>investeringer</a:t>
                </a:r>
                <a:r>
                  <a:rPr lang="en-US" dirty="0"/>
                  <a:t> (</a:t>
                </a:r>
                <a:r>
                  <a:rPr lang="en-US" dirty="0" err="1"/>
                  <a:t>maskiner</a:t>
                </a:r>
                <a:r>
                  <a:rPr lang="en-US" dirty="0"/>
                  <a:t>, </a:t>
                </a:r>
                <a:r>
                  <a:rPr lang="en-US" dirty="0" err="1"/>
                  <a:t>bygninger</a:t>
                </a:r>
                <a:r>
                  <a:rPr lang="en-US" dirty="0"/>
                  <a:t> </a:t>
                </a:r>
                <a:r>
                  <a:rPr lang="en-US" dirty="0" err="1"/>
                  <a:t>m.m.</a:t>
                </a:r>
                <a:r>
                  <a:rPr lang="en-US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 (</a:t>
                </a:r>
                <a:r>
                  <a:rPr lang="en-US" dirty="0" err="1"/>
                  <a:t>offentligt</a:t>
                </a:r>
                <a:r>
                  <a:rPr lang="en-US" dirty="0"/>
                  <a:t> </a:t>
                </a:r>
                <a:r>
                  <a:rPr lang="en-US" dirty="0" err="1"/>
                  <a:t>forbrug</a:t>
                </a:r>
                <a:r>
                  <a:rPr lang="en-US" dirty="0"/>
                  <a:t>): Statens </a:t>
                </a:r>
                <a:r>
                  <a:rPr lang="en-US" dirty="0" err="1"/>
                  <a:t>og</a:t>
                </a:r>
                <a:r>
                  <a:rPr lang="en-US" dirty="0"/>
                  <a:t> </a:t>
                </a:r>
                <a:r>
                  <a:rPr lang="en-US" dirty="0" err="1"/>
                  <a:t>kommunernes</a:t>
                </a:r>
                <a:r>
                  <a:rPr lang="en-US" dirty="0"/>
                  <a:t> </a:t>
                </a:r>
                <a:r>
                  <a:rPr lang="en-US" dirty="0" err="1"/>
                  <a:t>udgifter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X - M (</a:t>
                </a:r>
                <a:r>
                  <a:rPr lang="en-US" dirty="0" err="1"/>
                  <a:t>nettoeksport</a:t>
                </a:r>
                <a:r>
                  <a:rPr lang="en-US" dirty="0"/>
                  <a:t>): </a:t>
                </a:r>
                <a:r>
                  <a:rPr lang="en-US" dirty="0" err="1"/>
                  <a:t>Eksport</a:t>
                </a:r>
                <a:r>
                  <a:rPr lang="en-US" dirty="0"/>
                  <a:t> minus import</a:t>
                </a:r>
              </a:p>
            </p:txBody>
          </p:sp>
        </mc:Choice>
        <mc:Fallback xmlns=""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0ABCD4F0-DCA0-FB1B-4EA7-C42FDE2A0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008155"/>
                <a:ext cx="6010470" cy="1754326"/>
              </a:xfrm>
              <a:prstGeom prst="rect">
                <a:avLst/>
              </a:prstGeom>
              <a:blipFill>
                <a:blip r:embed="rId3"/>
                <a:stretch>
                  <a:fillRect l="-811" t="-2091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felt 7">
            <a:extLst>
              <a:ext uri="{FF2B5EF4-FFF2-40B4-BE49-F238E27FC236}">
                <a16:creationId xmlns:a16="http://schemas.microsoft.com/office/drawing/2014/main" id="{5122012D-1144-AEC0-31E1-AE597FFB2675}"/>
              </a:ext>
            </a:extLst>
          </p:cNvPr>
          <p:cNvSpPr txBox="1"/>
          <p:nvPr/>
        </p:nvSpPr>
        <p:spPr>
          <a:xfrm>
            <a:off x="8656476" y="2087422"/>
            <a:ext cx="3240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b="1" dirty="0"/>
              <a:t>BNP siger ikke noget om</a:t>
            </a:r>
            <a:r>
              <a:rPr lang="da-DK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Fordeling af velstand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Livskvalitet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Miljø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A551BA0-20E8-EEBA-05F8-16992E06D259}"/>
              </a:ext>
            </a:extLst>
          </p:cNvPr>
          <p:cNvSpPr txBox="1"/>
          <p:nvPr/>
        </p:nvSpPr>
        <p:spPr>
          <a:xfrm>
            <a:off x="6771692" y="3731156"/>
            <a:ext cx="6097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>
                <a:latin typeface="Arial" panose="020B0604020202020204" pitchFamily="34" charset="0"/>
              </a:rPr>
              <a:t>BNP </a:t>
            </a:r>
            <a:r>
              <a:rPr lang="en-US" altLang="en-US" b="1" dirty="0" err="1">
                <a:latin typeface="Arial" panose="020B0604020202020204" pitchFamily="34" charset="0"/>
              </a:rPr>
              <a:t>beregning</a:t>
            </a:r>
            <a:r>
              <a:rPr lang="en-US" altLang="en-US" b="1" dirty="0">
                <a:latin typeface="Arial" panose="020B0604020202020204" pitchFamily="34" charset="0"/>
              </a:rPr>
              <a:t> Danmark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 (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Privatforbrug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≈ 1.350 mia. kr.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(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Investeringer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≈ 700 mia. kr.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 (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Offentligt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forbrug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≈ 900 mia. kr.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 (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Eksport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≈ 2.200 mia. kr.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 (Import) ≈ 1.900 mia. kr.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BNP = 1.350+700+900+(2.200-1.900) = 3.250</a:t>
            </a:r>
          </a:p>
        </p:txBody>
      </p:sp>
    </p:spTree>
    <p:extLst>
      <p:ext uri="{BB962C8B-B14F-4D97-AF65-F5344CB8AC3E}">
        <p14:creationId xmlns:p14="http://schemas.microsoft.com/office/powerpoint/2010/main" val="414135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14C3AEF-2BF8-F53E-B604-BFD7F41849BC}"/>
              </a:ext>
            </a:extLst>
          </p:cNvPr>
          <p:cNvSpPr txBox="1"/>
          <p:nvPr/>
        </p:nvSpPr>
        <p:spPr>
          <a:xfrm>
            <a:off x="1267838" y="1809951"/>
            <a:ext cx="4565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BNP Danmark</a:t>
            </a:r>
            <a:r>
              <a:rPr lang="en-US" altLang="en-US" dirty="0"/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 (</a:t>
            </a:r>
            <a:r>
              <a:rPr lang="en-US" altLang="en-US" dirty="0" err="1"/>
              <a:t>privat</a:t>
            </a:r>
            <a:r>
              <a:rPr lang="en-US" altLang="en-US" dirty="0"/>
              <a:t> </a:t>
            </a:r>
            <a:r>
              <a:rPr lang="en-US" altLang="en-US" dirty="0" err="1"/>
              <a:t>forbrug</a:t>
            </a:r>
            <a:r>
              <a:rPr lang="en-US" altLang="en-US" dirty="0"/>
              <a:t>): ca. 47–49 %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I (</a:t>
            </a:r>
            <a:r>
              <a:rPr lang="en-US" altLang="en-US" dirty="0" err="1"/>
              <a:t>investeringer</a:t>
            </a:r>
            <a:r>
              <a:rPr lang="en-US" altLang="en-US" dirty="0"/>
              <a:t>): ca. 20–22 %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G (</a:t>
            </a:r>
            <a:r>
              <a:rPr lang="en-US" altLang="en-US" dirty="0" err="1"/>
              <a:t>offentligt</a:t>
            </a:r>
            <a:r>
              <a:rPr lang="en-US" altLang="en-US" dirty="0"/>
              <a:t> </a:t>
            </a:r>
            <a:r>
              <a:rPr lang="en-US" altLang="en-US" dirty="0" err="1"/>
              <a:t>forbrug</a:t>
            </a:r>
            <a:r>
              <a:rPr lang="en-US" altLang="en-US" dirty="0"/>
              <a:t>): ca. 25–27 %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(X - M) </a:t>
            </a:r>
            <a:r>
              <a:rPr lang="en-US" altLang="en-US" dirty="0" err="1"/>
              <a:t>nettoeksport</a:t>
            </a:r>
            <a:r>
              <a:rPr lang="en-US" altLang="en-US" dirty="0"/>
              <a:t>: ca. +5–8 %</a:t>
            </a:r>
          </a:p>
          <a:p>
            <a:endParaRPr lang="en-US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EFB442B-5553-2725-7E64-D9DDDCB0D623}"/>
              </a:ext>
            </a:extLst>
          </p:cNvPr>
          <p:cNvSpPr txBox="1"/>
          <p:nvPr/>
        </p:nvSpPr>
        <p:spPr>
          <a:xfrm>
            <a:off x="1267838" y="3625174"/>
            <a:ext cx="4805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lvl="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r>
              <a:rPr lang="en-US" b="1" dirty="0"/>
              <a:t>BNP USA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 (</a:t>
            </a:r>
            <a:r>
              <a:rPr lang="en-US" altLang="en-US" dirty="0" err="1"/>
              <a:t>privat</a:t>
            </a:r>
            <a:r>
              <a:rPr lang="en-US" altLang="en-US" dirty="0"/>
              <a:t> </a:t>
            </a:r>
            <a:r>
              <a:rPr lang="en-US" altLang="en-US" dirty="0" err="1"/>
              <a:t>forbrug</a:t>
            </a:r>
            <a:r>
              <a:rPr lang="en-US" altLang="en-US" dirty="0"/>
              <a:t>): ca. 67–70 %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 (</a:t>
            </a:r>
            <a:r>
              <a:rPr lang="en-US" altLang="en-US" dirty="0" err="1"/>
              <a:t>investeringer</a:t>
            </a:r>
            <a:r>
              <a:rPr lang="en-US" altLang="en-US" dirty="0"/>
              <a:t>): ca. 17–19 %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G (</a:t>
            </a:r>
            <a:r>
              <a:rPr lang="en-US" altLang="en-US" dirty="0" err="1"/>
              <a:t>offentligt</a:t>
            </a:r>
            <a:r>
              <a:rPr lang="en-US" altLang="en-US" dirty="0"/>
              <a:t> </a:t>
            </a:r>
            <a:r>
              <a:rPr lang="en-US" altLang="en-US" dirty="0" err="1"/>
              <a:t>forbrug</a:t>
            </a:r>
            <a:r>
              <a:rPr lang="en-US" altLang="en-US" dirty="0"/>
              <a:t>): ca. 16–18 %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(X - M) </a:t>
            </a:r>
            <a:r>
              <a:rPr lang="en-US" altLang="en-US" dirty="0" err="1"/>
              <a:t>nettoeksport</a:t>
            </a:r>
            <a:r>
              <a:rPr lang="en-US" altLang="en-US" dirty="0"/>
              <a:t>: ca. -3 </a:t>
            </a:r>
            <a:r>
              <a:rPr lang="en-US" altLang="en-US" dirty="0" err="1"/>
              <a:t>til</a:t>
            </a:r>
            <a:r>
              <a:rPr lang="en-US" altLang="en-US" dirty="0"/>
              <a:t> -4 %</a:t>
            </a:r>
          </a:p>
          <a:p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DA10187-8204-E6AB-A5E5-AB6BE85A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BNP I Danmark </a:t>
            </a:r>
            <a:r>
              <a:rPr lang="en-US" dirty="0" err="1">
                <a:solidFill>
                  <a:schemeClr val="tx1"/>
                </a:solidFill>
              </a:rPr>
              <a:t>og</a:t>
            </a:r>
            <a:r>
              <a:rPr lang="en-US" dirty="0">
                <a:solidFill>
                  <a:schemeClr val="tx1"/>
                </a:solidFill>
              </a:rPr>
              <a:t> USA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61898A7-3EAC-51A7-40C4-34F5DEDA022A}"/>
              </a:ext>
            </a:extLst>
          </p:cNvPr>
          <p:cNvSpPr txBox="1"/>
          <p:nvPr/>
        </p:nvSpPr>
        <p:spPr>
          <a:xfrm>
            <a:off x="6154365" y="1809951"/>
            <a:ext cx="4565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Danmark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positiv</a:t>
            </a:r>
            <a:r>
              <a:rPr lang="en-US" dirty="0"/>
              <a:t> </a:t>
            </a:r>
            <a:r>
              <a:rPr lang="en-US" dirty="0" err="1"/>
              <a:t>nettoeksport</a:t>
            </a:r>
            <a:r>
              <a:rPr lang="en-US" dirty="0"/>
              <a:t> (</a:t>
            </a:r>
            <a:r>
              <a:rPr lang="en-US" dirty="0" err="1"/>
              <a:t>overskud</a:t>
            </a:r>
            <a:r>
              <a:rPr lang="en-US" dirty="0"/>
              <a:t>)</a:t>
            </a:r>
          </a:p>
          <a:p>
            <a:r>
              <a:rPr lang="en-US" dirty="0" err="1"/>
              <a:t>Især</a:t>
            </a:r>
            <a:r>
              <a:rPr lang="en-US" dirty="0"/>
              <a:t> </a:t>
            </a:r>
            <a:r>
              <a:rPr lang="en-US" dirty="0" err="1"/>
              <a:t>drevet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Novo Nordisk (</a:t>
            </a:r>
            <a:r>
              <a:rPr lang="en-US" dirty="0" err="1"/>
              <a:t>medicin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Shipping via Mærsk</a:t>
            </a:r>
          </a:p>
          <a:p>
            <a:r>
              <a:rPr lang="en-US" dirty="0" err="1"/>
              <a:t>Relativt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</a:t>
            </a:r>
            <a:r>
              <a:rPr lang="en-US" dirty="0" err="1"/>
              <a:t>offentlig</a:t>
            </a:r>
            <a:r>
              <a:rPr lang="en-US" dirty="0"/>
              <a:t> </a:t>
            </a:r>
            <a:r>
              <a:rPr lang="en-US" dirty="0" err="1"/>
              <a:t>sektor</a:t>
            </a:r>
            <a:endParaRPr lang="en-US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B595549-0D4A-7B61-7249-4C2DE4A3A2C1}"/>
              </a:ext>
            </a:extLst>
          </p:cNvPr>
          <p:cNvSpPr txBox="1"/>
          <p:nvPr/>
        </p:nvSpPr>
        <p:spPr>
          <a:xfrm>
            <a:off x="6096000" y="3904485"/>
            <a:ext cx="5062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USA </a:t>
            </a:r>
            <a:r>
              <a:rPr lang="en-US" altLang="en-US" dirty="0" err="1"/>
              <a:t>har</a:t>
            </a:r>
            <a:r>
              <a:rPr lang="en-US" altLang="en-US" dirty="0"/>
              <a:t> </a:t>
            </a:r>
            <a:r>
              <a:rPr lang="en-US" altLang="en-US" dirty="0" err="1"/>
              <a:t>negativ</a:t>
            </a:r>
            <a:r>
              <a:rPr lang="en-US" altLang="en-US" dirty="0"/>
              <a:t> </a:t>
            </a:r>
            <a:r>
              <a:rPr lang="en-US" altLang="en-US" dirty="0" err="1"/>
              <a:t>nettoeksport</a:t>
            </a:r>
            <a:r>
              <a:rPr lang="en-US" altLang="en-US" dirty="0"/>
              <a:t> (</a:t>
            </a:r>
            <a:r>
              <a:rPr lang="en-US" altLang="en-US" dirty="0" err="1"/>
              <a:t>handelsunderskud</a:t>
            </a:r>
            <a:r>
              <a:rPr lang="en-US" altLang="en-US" dirty="0"/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/>
              <a:t>Økonomien</a:t>
            </a:r>
            <a:r>
              <a:rPr lang="en-US" altLang="en-US" dirty="0"/>
              <a:t> er </a:t>
            </a:r>
            <a:r>
              <a:rPr lang="en-US" altLang="en-US" dirty="0" err="1"/>
              <a:t>meget</a:t>
            </a:r>
            <a:r>
              <a:rPr lang="en-US" altLang="en-US" dirty="0"/>
              <a:t> </a:t>
            </a:r>
            <a:r>
              <a:rPr lang="en-US" altLang="en-US" dirty="0" err="1"/>
              <a:t>forbrugsdrevet</a:t>
            </a: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/>
              <a:t>Mindre</a:t>
            </a:r>
            <a:r>
              <a:rPr lang="en-US" altLang="en-US" dirty="0"/>
              <a:t> </a:t>
            </a:r>
            <a:r>
              <a:rPr lang="en-US" altLang="en-US" dirty="0" err="1"/>
              <a:t>offentlig</a:t>
            </a:r>
            <a:r>
              <a:rPr lang="en-US" altLang="en-US" dirty="0"/>
              <a:t> </a:t>
            </a:r>
            <a:r>
              <a:rPr lang="en-US" altLang="en-US" dirty="0" err="1"/>
              <a:t>sektor</a:t>
            </a:r>
            <a:r>
              <a:rPr lang="en-US" altLang="en-US" dirty="0"/>
              <a:t> </a:t>
            </a:r>
            <a:r>
              <a:rPr lang="en-US" altLang="en-US" dirty="0" err="1"/>
              <a:t>relativt</a:t>
            </a:r>
            <a:r>
              <a:rPr lang="en-US" altLang="en-US" dirty="0"/>
              <a:t> </a:t>
            </a:r>
            <a:r>
              <a:rPr lang="en-US" altLang="en-US" dirty="0" err="1"/>
              <a:t>til</a:t>
            </a:r>
            <a:r>
              <a:rPr lang="en-US" altLang="en-US" dirty="0"/>
              <a:t> BNP end Danmark</a:t>
            </a:r>
          </a:p>
        </p:txBody>
      </p:sp>
    </p:spTree>
    <p:extLst>
      <p:ext uri="{BB962C8B-B14F-4D97-AF65-F5344CB8AC3E}">
        <p14:creationId xmlns:p14="http://schemas.microsoft.com/office/powerpoint/2010/main" val="365206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1817F-B1D9-FB8B-3BD9-6160F01E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Hvorfor klarer Danmark sig så godt?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D8D2F5-7055-6249-93B8-967649918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Høj </a:t>
            </a:r>
            <a:r>
              <a:rPr lang="en-US" dirty="0" err="1"/>
              <a:t>produktivitet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specialisering</a:t>
            </a:r>
            <a:endParaRPr lang="en-US" dirty="0"/>
          </a:p>
          <a:p>
            <a:r>
              <a:rPr lang="en-US" dirty="0"/>
              <a:t>Vi er </a:t>
            </a:r>
            <a:r>
              <a:rPr lang="en-US" dirty="0" err="1"/>
              <a:t>ekstremt</a:t>
            </a:r>
            <a:r>
              <a:rPr lang="en-US" dirty="0"/>
              <a:t> </a:t>
            </a:r>
            <a:r>
              <a:rPr lang="en-US" dirty="0" err="1"/>
              <a:t>gode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eksport</a:t>
            </a:r>
            <a:endParaRPr lang="en-US" dirty="0"/>
          </a:p>
          <a:p>
            <a:r>
              <a:rPr lang="en-US" dirty="0"/>
              <a:t>Stabil </a:t>
            </a:r>
            <a:r>
              <a:rPr lang="en-US" dirty="0" err="1"/>
              <a:t>økonomisk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(</a:t>
            </a:r>
            <a:r>
              <a:rPr lang="en-US" dirty="0" err="1"/>
              <a:t>tillid</a:t>
            </a:r>
            <a:r>
              <a:rPr lang="en-US" dirty="0"/>
              <a:t>)</a:t>
            </a:r>
          </a:p>
          <a:p>
            <a:r>
              <a:rPr lang="en-US" dirty="0" err="1"/>
              <a:t>Veluddannet</a:t>
            </a:r>
            <a:r>
              <a:rPr lang="en-US" dirty="0"/>
              <a:t> </a:t>
            </a:r>
            <a:r>
              <a:rPr lang="en-US" dirty="0" err="1"/>
              <a:t>arbejdsstyrke</a:t>
            </a:r>
            <a:endParaRPr lang="en-US" dirty="0"/>
          </a:p>
          <a:p>
            <a:r>
              <a:rPr lang="en-US" dirty="0"/>
              <a:t>Fleksibelt </a:t>
            </a:r>
            <a:r>
              <a:rPr lang="en-US" dirty="0" err="1"/>
              <a:t>arbejdsmarked</a:t>
            </a:r>
            <a:r>
              <a:rPr lang="en-US" dirty="0"/>
              <a:t> (flexicurity)</a:t>
            </a:r>
          </a:p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grøn</a:t>
            </a:r>
            <a:r>
              <a:rPr lang="en-US" dirty="0"/>
              <a:t> </a:t>
            </a:r>
            <a:r>
              <a:rPr lang="en-US" dirty="0" err="1"/>
              <a:t>omstilling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innovation</a:t>
            </a:r>
          </a:p>
          <a:p>
            <a:r>
              <a:rPr lang="en-US" dirty="0" err="1"/>
              <a:t>Evne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tilpasse</a:t>
            </a:r>
            <a:r>
              <a:rPr lang="en-US" dirty="0"/>
              <a:t> sig </a:t>
            </a:r>
            <a:r>
              <a:rPr lang="en-US" dirty="0" err="1"/>
              <a:t>globalisering</a:t>
            </a: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E8E815-9168-3948-2B6E-9A4D24B50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946" y="1437018"/>
            <a:ext cx="1160818" cy="78366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8DFE82B-9E58-4994-D9B3-52C78683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216" y="1532649"/>
            <a:ext cx="1848198" cy="1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2A01472-FA1A-5736-752D-EB90DE555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512" y="2762581"/>
            <a:ext cx="1951356" cy="96500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B6BDEC2-C3D8-0EAB-A969-00E4CFBDF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2296" y="3245082"/>
            <a:ext cx="1600678" cy="4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5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EC599-C4EA-2E48-5E7E-9D68996E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  <a:endParaRPr lang="en-US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B5073F4-116A-A295-4C6A-85AA4F2097AF}"/>
              </a:ext>
            </a:extLst>
          </p:cNvPr>
          <p:cNvSpPr txBox="1"/>
          <p:nvPr/>
        </p:nvSpPr>
        <p:spPr>
          <a:xfrm>
            <a:off x="2339586" y="2705878"/>
            <a:ext cx="7512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“Er det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fordel</a:t>
            </a:r>
            <a:r>
              <a:rPr lang="en-US" sz="2800" b="1" dirty="0"/>
              <a:t> </a:t>
            </a:r>
            <a:r>
              <a:rPr lang="en-US" sz="2800" b="1" dirty="0" err="1"/>
              <a:t>eller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ulempe</a:t>
            </a:r>
            <a:r>
              <a:rPr lang="en-US" sz="2800" b="1" dirty="0"/>
              <a:t> at </a:t>
            </a:r>
            <a:r>
              <a:rPr lang="en-US" sz="2800" b="1" dirty="0" err="1"/>
              <a:t>være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lille</a:t>
            </a:r>
            <a:r>
              <a:rPr lang="en-US" sz="2800" b="1" dirty="0"/>
              <a:t> </a:t>
            </a:r>
            <a:r>
              <a:rPr lang="en-US" sz="2800" b="1" dirty="0" err="1"/>
              <a:t>åben</a:t>
            </a:r>
            <a:r>
              <a:rPr lang="en-US" sz="2800" b="1" dirty="0"/>
              <a:t> </a:t>
            </a:r>
            <a:r>
              <a:rPr lang="en-US" sz="2800" b="1" dirty="0" err="1"/>
              <a:t>økonomi</a:t>
            </a:r>
            <a:r>
              <a:rPr lang="en-US" sz="2800" b="1" dirty="0"/>
              <a:t> – </a:t>
            </a:r>
            <a:r>
              <a:rPr lang="en-US" sz="2800" b="1" dirty="0" err="1"/>
              <a:t>og</a:t>
            </a:r>
            <a:r>
              <a:rPr lang="en-US" sz="2800" b="1" dirty="0"/>
              <a:t> </a:t>
            </a:r>
            <a:r>
              <a:rPr lang="en-US" sz="2800" b="1" dirty="0" err="1"/>
              <a:t>hvornår</a:t>
            </a:r>
            <a:r>
              <a:rPr lang="en-US" sz="2800" b="1" dirty="0"/>
              <a:t> </a:t>
            </a:r>
            <a:r>
              <a:rPr lang="en-US" sz="2800" b="1" dirty="0" err="1"/>
              <a:t>skifter</a:t>
            </a:r>
            <a:r>
              <a:rPr lang="en-US" sz="2800" b="1" dirty="0"/>
              <a:t> det?”</a:t>
            </a:r>
          </a:p>
        </p:txBody>
      </p:sp>
    </p:spTree>
    <p:extLst>
      <p:ext uri="{BB962C8B-B14F-4D97-AF65-F5344CB8AC3E}">
        <p14:creationId xmlns:p14="http://schemas.microsoft.com/office/powerpoint/2010/main" val="426992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F6590-92E6-5862-1632-B43B05A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betyder told for danske virksomheder?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51C504-E06F-AE55-2125-9DFA30CB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 </a:t>
            </a:r>
            <a:r>
              <a:rPr lang="en-US" b="1" dirty="0" err="1"/>
              <a:t>danske</a:t>
            </a:r>
            <a:r>
              <a:rPr lang="en-US" b="1" dirty="0"/>
              <a:t> </a:t>
            </a:r>
            <a:r>
              <a:rPr lang="en-US" b="1" dirty="0" err="1"/>
              <a:t>virksomheder</a:t>
            </a:r>
            <a:endParaRPr lang="en-US" dirty="0"/>
          </a:p>
          <a:p>
            <a:pPr lvl="1"/>
            <a:r>
              <a:rPr lang="en-US" dirty="0" err="1"/>
              <a:t>sværere</a:t>
            </a:r>
            <a:r>
              <a:rPr lang="en-US" dirty="0"/>
              <a:t> at </a:t>
            </a:r>
            <a:r>
              <a:rPr lang="en-US" dirty="0" err="1"/>
              <a:t>sælge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USA </a:t>
            </a:r>
          </a:p>
          <a:p>
            <a:pPr lvl="1"/>
            <a:r>
              <a:rPr lang="en-US" dirty="0" err="1"/>
              <a:t>lavere</a:t>
            </a:r>
            <a:r>
              <a:rPr lang="en-US" dirty="0"/>
              <a:t> </a:t>
            </a:r>
            <a:r>
              <a:rPr lang="en-US" dirty="0" err="1"/>
              <a:t>konkurrenceevne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usikkerhed</a:t>
            </a:r>
            <a:r>
              <a:rPr lang="en-US" dirty="0"/>
              <a:t> om </a:t>
            </a:r>
            <a:r>
              <a:rPr lang="en-US" dirty="0" err="1"/>
              <a:t>priser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investeringer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9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B83D9-7B88-477B-2E6E-8B57B071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betyder told for dansk økonomi?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D2C8A7-44E6-0908-5DF6-F9F9D92C2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 </a:t>
            </a:r>
            <a:r>
              <a:rPr lang="en-US" b="1" dirty="0" err="1"/>
              <a:t>dansk</a:t>
            </a:r>
            <a:r>
              <a:rPr lang="en-US" b="1" dirty="0"/>
              <a:t> </a:t>
            </a:r>
            <a:r>
              <a:rPr lang="en-US" b="1" dirty="0" err="1"/>
              <a:t>økonomi</a:t>
            </a:r>
            <a:endParaRPr lang="en-US" dirty="0"/>
          </a:p>
          <a:p>
            <a:pPr lvl="1"/>
            <a:r>
              <a:rPr lang="en-US" dirty="0" err="1"/>
              <a:t>risiko</a:t>
            </a:r>
            <a:r>
              <a:rPr lang="en-US" dirty="0"/>
              <a:t> for </a:t>
            </a:r>
            <a:r>
              <a:rPr lang="en-US" dirty="0" err="1"/>
              <a:t>lavere</a:t>
            </a:r>
            <a:r>
              <a:rPr lang="en-US" dirty="0"/>
              <a:t> </a:t>
            </a:r>
            <a:r>
              <a:rPr lang="en-US" dirty="0" err="1"/>
              <a:t>eksport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risiko</a:t>
            </a:r>
            <a:r>
              <a:rPr lang="en-US" dirty="0"/>
              <a:t> for </a:t>
            </a:r>
            <a:r>
              <a:rPr lang="en-US" dirty="0" err="1"/>
              <a:t>lavere</a:t>
            </a:r>
            <a:r>
              <a:rPr lang="en-US" dirty="0"/>
              <a:t> </a:t>
            </a:r>
            <a:r>
              <a:rPr lang="en-US" dirty="0" err="1"/>
              <a:t>vækst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beskæftigelse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følsomhed</a:t>
            </a:r>
            <a:r>
              <a:rPr lang="en-US" dirty="0"/>
              <a:t> over for </a:t>
            </a:r>
            <a:r>
              <a:rPr lang="en-US" dirty="0" err="1"/>
              <a:t>internationale</a:t>
            </a:r>
            <a:r>
              <a:rPr lang="en-US" dirty="0"/>
              <a:t> </a:t>
            </a:r>
            <a:r>
              <a:rPr lang="en-US" dirty="0" err="1"/>
              <a:t>konflikter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D068A-4E23-469B-36C8-2F59B344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betyder told for dansk økonomisk politik?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84B442-C055-B388-EA6D-13CF1B4FA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For økonomisk politik</a:t>
            </a:r>
            <a:endParaRPr lang="da-DK" dirty="0"/>
          </a:p>
          <a:p>
            <a:pPr lvl="1"/>
            <a:r>
              <a:rPr lang="da-DK" dirty="0"/>
              <a:t>Danmark må reagere gennem EU, ikke alene </a:t>
            </a:r>
          </a:p>
          <a:p>
            <a:pPr lvl="1"/>
            <a:r>
              <a:rPr lang="da-DK" dirty="0"/>
              <a:t>viser hvor sårbar en lille åben økonomi er over for stormagters handelspolitik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4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AF88604E-A300-4265-944C-88F882137204}" vid="{D831D678-783C-47A7-BBB6-67B3A7905F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Dania_PPT_hvid</Template>
  <TotalTime>760</TotalTime>
  <Words>743</Words>
  <Application>Microsoft Office PowerPoint</Application>
  <PresentationFormat>Widescreen</PresentationFormat>
  <Paragraphs>106</Paragraphs>
  <Slides>11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Cambria Math</vt:lpstr>
      <vt:lpstr>Office-tema</vt:lpstr>
      <vt:lpstr>Danmarks rolle/position i international økonomi herunder handlemuligheder og konsekvenser ved aktuelle toldsatser</vt:lpstr>
      <vt:lpstr>Danmark som åben økonomi</vt:lpstr>
      <vt:lpstr>Danmark som åben økonomi</vt:lpstr>
      <vt:lpstr>BNP I Danmark og USA</vt:lpstr>
      <vt:lpstr>Hvorfor klarer Danmark sig så godt?</vt:lpstr>
      <vt:lpstr>Spørgsmål</vt:lpstr>
      <vt:lpstr>Hvad betyder told for danske virksomheder?</vt:lpstr>
      <vt:lpstr>Hvad betyder told for dansk økonomi?</vt:lpstr>
      <vt:lpstr>Hvad betyder told for dansk økonomisk politik?</vt:lpstr>
      <vt:lpstr>Hvilke fordele for USA?</vt:lpstr>
      <vt:lpstr>Hvad er der sket med verdensøkonomien?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Henrik Find Fladkjær</dc:creator>
  <cp:lastModifiedBy>Henrik Find Fladkjær</cp:lastModifiedBy>
  <cp:revision>12</cp:revision>
  <dcterms:created xsi:type="dcterms:W3CDTF">2026-03-17T10:52:12Z</dcterms:created>
  <dcterms:modified xsi:type="dcterms:W3CDTF">2026-04-08T10:43:39Z</dcterms:modified>
</cp:coreProperties>
</file>