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57"/>
    <p:restoredTop sz="94633"/>
  </p:normalViewPr>
  <p:slideViewPr>
    <p:cSldViewPr snapToGrid="0">
      <p:cViewPr varScale="1">
        <p:scale>
          <a:sx n="90" d="100"/>
          <a:sy n="90" d="100"/>
        </p:scale>
        <p:origin x="4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4B6B69-5052-4A4C-90A6-14477095864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C91A80-2D66-4C17-A6A1-8FA9A48EB20F}">
      <dgm:prSet/>
      <dgm:spPr/>
      <dgm:t>
        <a:bodyPr/>
        <a:lstStyle/>
        <a:p>
          <a:r>
            <a:rPr lang="da-DK" dirty="0"/>
            <a:t>I skal nu gruppevis (tilfældige grupper) lave en planche, der har til formål at vise, hvad god undervisning – for jer – er i historiefaget (og generelt).</a:t>
          </a:r>
          <a:endParaRPr lang="en-US" dirty="0"/>
        </a:p>
      </dgm:t>
    </dgm:pt>
    <dgm:pt modelId="{72CBF285-7E20-478D-AC7C-BC2C2E6215A4}" type="parTrans" cxnId="{EB7559CF-2F8A-4C0C-8624-F55AB174E647}">
      <dgm:prSet/>
      <dgm:spPr/>
      <dgm:t>
        <a:bodyPr/>
        <a:lstStyle/>
        <a:p>
          <a:endParaRPr lang="en-US"/>
        </a:p>
      </dgm:t>
    </dgm:pt>
    <dgm:pt modelId="{2FF7D91B-03E5-4BE3-A244-E7C8C8E92199}" type="sibTrans" cxnId="{EB7559CF-2F8A-4C0C-8624-F55AB174E647}">
      <dgm:prSet/>
      <dgm:spPr/>
      <dgm:t>
        <a:bodyPr/>
        <a:lstStyle/>
        <a:p>
          <a:endParaRPr lang="en-US"/>
        </a:p>
      </dgm:t>
    </dgm:pt>
    <dgm:pt modelId="{E382AA88-A31B-4016-9ABC-518B1F56054A}">
      <dgm:prSet/>
      <dgm:spPr/>
      <dgm:t>
        <a:bodyPr/>
        <a:lstStyle/>
        <a:p>
          <a:r>
            <a:rPr lang="da-DK"/>
            <a:t>I kan komme med bud på emner/temaer til forløb i faget, fede måder at blive undervist på, ønsker til læreren, ønsker til klassen og alt muligt, der kan være med til at få skabt tre gode år med det obligatoriske historiefag. </a:t>
          </a:r>
          <a:endParaRPr lang="en-US"/>
        </a:p>
      </dgm:t>
    </dgm:pt>
    <dgm:pt modelId="{68B2868F-F155-4D67-BE63-74BB73C79593}" type="parTrans" cxnId="{873C028D-922C-41D9-802E-62840F80553C}">
      <dgm:prSet/>
      <dgm:spPr/>
      <dgm:t>
        <a:bodyPr/>
        <a:lstStyle/>
        <a:p>
          <a:endParaRPr lang="en-US"/>
        </a:p>
      </dgm:t>
    </dgm:pt>
    <dgm:pt modelId="{B6F5AE0E-945A-4F53-A79F-0EFCEFCD9F89}" type="sibTrans" cxnId="{873C028D-922C-41D9-802E-62840F80553C}">
      <dgm:prSet/>
      <dgm:spPr/>
      <dgm:t>
        <a:bodyPr/>
        <a:lstStyle/>
        <a:p>
          <a:endParaRPr lang="en-US"/>
        </a:p>
      </dgm:t>
    </dgm:pt>
    <dgm:pt modelId="{314F1DBB-2300-40D4-B862-F44138474C2A}">
      <dgm:prSet/>
      <dgm:spPr/>
      <dgm:t>
        <a:bodyPr/>
        <a:lstStyle/>
        <a:p>
          <a:r>
            <a:rPr lang="da-DK"/>
            <a:t>I skal præsentere jeres plancher senere i modulet eller i starten af næste modul.</a:t>
          </a:r>
          <a:endParaRPr lang="en-US"/>
        </a:p>
      </dgm:t>
    </dgm:pt>
    <dgm:pt modelId="{195A41ED-386F-46ED-AE3F-1ADA2B342693}" type="parTrans" cxnId="{39C0D634-0F66-48BD-8D0F-C14F52C8CFC5}">
      <dgm:prSet/>
      <dgm:spPr/>
      <dgm:t>
        <a:bodyPr/>
        <a:lstStyle/>
        <a:p>
          <a:endParaRPr lang="en-US"/>
        </a:p>
      </dgm:t>
    </dgm:pt>
    <dgm:pt modelId="{C9F1968E-36A4-49D6-B205-E3EB1C9C3A24}" type="sibTrans" cxnId="{39C0D634-0F66-48BD-8D0F-C14F52C8CFC5}">
      <dgm:prSet/>
      <dgm:spPr/>
      <dgm:t>
        <a:bodyPr/>
        <a:lstStyle/>
        <a:p>
          <a:endParaRPr lang="en-US"/>
        </a:p>
      </dgm:t>
    </dgm:pt>
    <dgm:pt modelId="{ABE6F164-5A49-834E-BBD4-E5A4DBAB4AEE}" type="pres">
      <dgm:prSet presAssocID="{5E4B6B69-5052-4A4C-90A6-14477095864F}" presName="linear" presStyleCnt="0">
        <dgm:presLayoutVars>
          <dgm:animLvl val="lvl"/>
          <dgm:resizeHandles val="exact"/>
        </dgm:presLayoutVars>
      </dgm:prSet>
      <dgm:spPr/>
    </dgm:pt>
    <dgm:pt modelId="{DCB78305-6CD0-1645-971B-3419D67FCF27}" type="pres">
      <dgm:prSet presAssocID="{E1C91A80-2D66-4C17-A6A1-8FA9A48EB20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C637523-3705-3841-821E-70211D077E11}" type="pres">
      <dgm:prSet presAssocID="{2FF7D91B-03E5-4BE3-A244-E7C8C8E92199}" presName="spacer" presStyleCnt="0"/>
      <dgm:spPr/>
    </dgm:pt>
    <dgm:pt modelId="{B300450A-793C-444E-891E-929A73B42A7A}" type="pres">
      <dgm:prSet presAssocID="{E382AA88-A31B-4016-9ABC-518B1F56054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929336E-F894-2C46-82CA-118766FD9F82}" type="pres">
      <dgm:prSet presAssocID="{B6F5AE0E-945A-4F53-A79F-0EFCEFCD9F89}" presName="spacer" presStyleCnt="0"/>
      <dgm:spPr/>
    </dgm:pt>
    <dgm:pt modelId="{E0B2FF83-7D08-4549-9B55-25BDFAEA6A73}" type="pres">
      <dgm:prSet presAssocID="{314F1DBB-2300-40D4-B862-F44138474C2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44F5012-B5E1-4B4B-B448-DF4DC43C123D}" type="presOf" srcId="{E1C91A80-2D66-4C17-A6A1-8FA9A48EB20F}" destId="{DCB78305-6CD0-1645-971B-3419D67FCF27}" srcOrd="0" destOrd="0" presId="urn:microsoft.com/office/officeart/2005/8/layout/vList2"/>
    <dgm:cxn modelId="{39C0D634-0F66-48BD-8D0F-C14F52C8CFC5}" srcId="{5E4B6B69-5052-4A4C-90A6-14477095864F}" destId="{314F1DBB-2300-40D4-B862-F44138474C2A}" srcOrd="2" destOrd="0" parTransId="{195A41ED-386F-46ED-AE3F-1ADA2B342693}" sibTransId="{C9F1968E-36A4-49D6-B205-E3EB1C9C3A24}"/>
    <dgm:cxn modelId="{873C028D-922C-41D9-802E-62840F80553C}" srcId="{5E4B6B69-5052-4A4C-90A6-14477095864F}" destId="{E382AA88-A31B-4016-9ABC-518B1F56054A}" srcOrd="1" destOrd="0" parTransId="{68B2868F-F155-4D67-BE63-74BB73C79593}" sibTransId="{B6F5AE0E-945A-4F53-A79F-0EFCEFCD9F89}"/>
    <dgm:cxn modelId="{21CAD09A-A19D-0247-A4E2-CE1BC9903182}" type="presOf" srcId="{E382AA88-A31B-4016-9ABC-518B1F56054A}" destId="{B300450A-793C-444E-891E-929A73B42A7A}" srcOrd="0" destOrd="0" presId="urn:microsoft.com/office/officeart/2005/8/layout/vList2"/>
    <dgm:cxn modelId="{EB7559CF-2F8A-4C0C-8624-F55AB174E647}" srcId="{5E4B6B69-5052-4A4C-90A6-14477095864F}" destId="{E1C91A80-2D66-4C17-A6A1-8FA9A48EB20F}" srcOrd="0" destOrd="0" parTransId="{72CBF285-7E20-478D-AC7C-BC2C2E6215A4}" sibTransId="{2FF7D91B-03E5-4BE3-A244-E7C8C8E92199}"/>
    <dgm:cxn modelId="{B66023E4-A11A-334D-9F1E-CECD0F11F1B3}" type="presOf" srcId="{314F1DBB-2300-40D4-B862-F44138474C2A}" destId="{E0B2FF83-7D08-4549-9B55-25BDFAEA6A73}" srcOrd="0" destOrd="0" presId="urn:microsoft.com/office/officeart/2005/8/layout/vList2"/>
    <dgm:cxn modelId="{F6A6A6FC-1F6E-B242-ACBE-E6DC4DAC697E}" type="presOf" srcId="{5E4B6B69-5052-4A4C-90A6-14477095864F}" destId="{ABE6F164-5A49-834E-BBD4-E5A4DBAB4AEE}" srcOrd="0" destOrd="0" presId="urn:microsoft.com/office/officeart/2005/8/layout/vList2"/>
    <dgm:cxn modelId="{52401A3F-00AF-3D44-9AC1-CC8F9C646AE4}" type="presParOf" srcId="{ABE6F164-5A49-834E-BBD4-E5A4DBAB4AEE}" destId="{DCB78305-6CD0-1645-971B-3419D67FCF27}" srcOrd="0" destOrd="0" presId="urn:microsoft.com/office/officeart/2005/8/layout/vList2"/>
    <dgm:cxn modelId="{8761CA9C-F25B-7B46-BF0B-0A49A9164974}" type="presParOf" srcId="{ABE6F164-5A49-834E-BBD4-E5A4DBAB4AEE}" destId="{6C637523-3705-3841-821E-70211D077E11}" srcOrd="1" destOrd="0" presId="urn:microsoft.com/office/officeart/2005/8/layout/vList2"/>
    <dgm:cxn modelId="{1973A419-147B-0A46-AE0F-EEE492589D4A}" type="presParOf" srcId="{ABE6F164-5A49-834E-BBD4-E5A4DBAB4AEE}" destId="{B300450A-793C-444E-891E-929A73B42A7A}" srcOrd="2" destOrd="0" presId="urn:microsoft.com/office/officeart/2005/8/layout/vList2"/>
    <dgm:cxn modelId="{AA9B7FE0-5680-B243-8DDC-C9E5ABFB798A}" type="presParOf" srcId="{ABE6F164-5A49-834E-BBD4-E5A4DBAB4AEE}" destId="{3929336E-F894-2C46-82CA-118766FD9F82}" srcOrd="3" destOrd="0" presId="urn:microsoft.com/office/officeart/2005/8/layout/vList2"/>
    <dgm:cxn modelId="{D1C79D78-E799-AF44-B161-2FB4D2A0D7ED}" type="presParOf" srcId="{ABE6F164-5A49-834E-BBD4-E5A4DBAB4AEE}" destId="{E0B2FF83-7D08-4549-9B55-25BDFAEA6A7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78305-6CD0-1645-971B-3419D67FCF27}">
      <dsp:nvSpPr>
        <dsp:cNvPr id="0" name=""/>
        <dsp:cNvSpPr/>
      </dsp:nvSpPr>
      <dsp:spPr>
        <a:xfrm>
          <a:off x="0" y="5895"/>
          <a:ext cx="10515600" cy="13985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/>
            <a:t>I skal nu gruppevis (tilfældige grupper) lave en planche, der har til formål at vise, hvad god undervisning – for jer – er i historiefaget (og generelt).</a:t>
          </a:r>
          <a:endParaRPr lang="en-US" sz="2500" kern="1200" dirty="0"/>
        </a:p>
      </dsp:txBody>
      <dsp:txXfrm>
        <a:off x="68270" y="74165"/>
        <a:ext cx="10379060" cy="1261975"/>
      </dsp:txXfrm>
    </dsp:sp>
    <dsp:sp modelId="{B300450A-793C-444E-891E-929A73B42A7A}">
      <dsp:nvSpPr>
        <dsp:cNvPr id="0" name=""/>
        <dsp:cNvSpPr/>
      </dsp:nvSpPr>
      <dsp:spPr>
        <a:xfrm>
          <a:off x="0" y="1476411"/>
          <a:ext cx="10515600" cy="13985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I kan komme med bud på emner/temaer til forløb i faget, fede måder at blive undervist på, ønsker til læreren, ønsker til klassen og alt muligt, der kan være med til at få skabt tre gode år med det obligatoriske historiefag. </a:t>
          </a:r>
          <a:endParaRPr lang="en-US" sz="2500" kern="1200"/>
        </a:p>
      </dsp:txBody>
      <dsp:txXfrm>
        <a:off x="68270" y="1544681"/>
        <a:ext cx="10379060" cy="1261975"/>
      </dsp:txXfrm>
    </dsp:sp>
    <dsp:sp modelId="{E0B2FF83-7D08-4549-9B55-25BDFAEA6A73}">
      <dsp:nvSpPr>
        <dsp:cNvPr id="0" name=""/>
        <dsp:cNvSpPr/>
      </dsp:nvSpPr>
      <dsp:spPr>
        <a:xfrm>
          <a:off x="0" y="2946926"/>
          <a:ext cx="10515600" cy="13985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I skal præsentere jeres plancher senere i modulet eller i starten af næste modul.</a:t>
          </a:r>
          <a:endParaRPr lang="en-US" sz="2500" kern="1200"/>
        </a:p>
      </dsp:txBody>
      <dsp:txXfrm>
        <a:off x="68270" y="3015196"/>
        <a:ext cx="10379060" cy="12619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AF4A4C-CFB9-B62F-1729-E2C20375FE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C1655D7-D294-6973-82D3-D9A0E6677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A801FF8-66A1-9DFB-5D3F-C4D427D80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19332-DB35-5340-B41C-98E04441B6C4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A366A93-E3D2-6C97-2C71-BB53F5C5B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80D9576-FB96-5C2B-8878-B6145B1A6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F193-7F92-A549-B13D-786FBE12B6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6359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2F0572-CEF1-C46C-9379-DBA50A45E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761CAB9-DA42-33D2-C48D-BECA45C30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E3CD136-59BD-5D84-184C-CCE9FBE01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19332-DB35-5340-B41C-98E04441B6C4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CB9C786-C32E-1E3C-A6AC-531CCA7B3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EE4B9F-1EA0-F8C9-17E3-F1E7C8FFD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F193-7F92-A549-B13D-786FBE12B6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1480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2169D6-AAAB-92E3-903B-CD29DB041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27D0915-890F-0C44-8EBA-69F691299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ADA5761-477A-2D62-0103-C856B0470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19332-DB35-5340-B41C-98E04441B6C4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308EA13-D919-6E6D-B09F-F9C6EE53D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701E643-357D-9A14-3A12-B5B33A688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F193-7F92-A549-B13D-786FBE12B6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7115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0136EA-4847-6C33-CF85-25FFD9916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B37DE2-1E70-00C4-00DA-DA34A4BC48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35DBFEC-7739-A572-F4F7-28774F17F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397F2A6-9F3A-0680-FD17-AE6ACEFA2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19332-DB35-5340-B41C-98E04441B6C4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9100B6D-FA98-AE60-D85D-1816A224F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8B21B29-11E8-8E3F-B30A-143B8EAC0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F193-7F92-A549-B13D-786FBE12B6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6939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67B990-74A0-82EA-2CC3-563F1831E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B2839BA-489E-3886-83BF-EBE17E22B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A35BD4A-AA13-B4F8-BDCA-B5E2F3B814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1EF06CC-F05D-E1E6-6CBA-7EAE49BA3D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B674C8F-D9EF-F376-8899-4B91900EAD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DAB9B81-DFBD-AE2D-9C1C-C7FC1FD0C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19332-DB35-5340-B41C-98E04441B6C4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6F8DDC2-95B5-ABE7-385E-FB42BB5D4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3B0B8F0-1081-718F-FDA7-81195AB10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F193-7F92-A549-B13D-786FBE12B6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8288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371338-9D95-C9C5-8C1A-20D289D38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4BA71A5-0A13-DC53-628C-8BFBF2F07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19332-DB35-5340-B41C-98E04441B6C4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91CDCA7-E879-D15C-1568-3C45C9D5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B2BD9AC-0CBD-5B5C-129D-E85F56AB4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F193-7F92-A549-B13D-786FBE12B6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1114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E2D8FEA-3690-188C-60FA-798886DCC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19332-DB35-5340-B41C-98E04441B6C4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8BD565C-C719-3269-2E4B-BB26C3DAE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8D390DE-773C-4104-DFD3-54A65F0CC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F193-7F92-A549-B13D-786FBE12B6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7474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045C44-DFD2-5DB2-AA30-032776114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12FFDF-CC9F-AD17-7497-B51D4B0E9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415EC71-0899-7C5C-28E5-8B5837085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09853EE-82C3-0F6C-EAE5-B166B9116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19332-DB35-5340-B41C-98E04441B6C4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369C344-2FC9-96FB-0DA9-165DA6C37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835758B-8BA4-7518-3E85-7D59B19E2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F193-7F92-A549-B13D-786FBE12B6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6596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E63A55-627E-ECEB-DCCC-AFCD190E0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320AD6C-8D39-F252-4390-0203661F62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F65A00A-9CB2-3899-F562-6F84674B68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6FBCF8F-FD38-EC1A-E5CC-980F5D186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19332-DB35-5340-B41C-98E04441B6C4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61E5E26-3C95-B3E5-CAAC-ADEC2583B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4666985-6459-E069-AA83-5CB75156A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F193-7F92-A549-B13D-786FBE12B6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0237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99A74F-E737-6074-8580-E0A782CAF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602E4B0-C10E-3527-56C5-CA6C1CB1FA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55D77E0-D91C-E25A-F4C4-29CF9118B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19332-DB35-5340-B41C-98E04441B6C4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D8A6792-7FB8-DC9E-3D0A-2EE7D8366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BFBD543-8859-121C-464C-DCAA36F88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F193-7F92-A549-B13D-786FBE12B6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1401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821659B-B3AA-50FA-604B-A6745803B9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4D2ADB5-C66A-B1CD-85C0-1F8350260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5886631-EA73-091E-5D8B-D33381E01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19332-DB35-5340-B41C-98E04441B6C4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C5069C9-2595-3BE1-5DC8-4DAD1DE21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25A8DB7-64EA-8DA9-CF83-6149DB0A9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F193-7F92-A549-B13D-786FBE12B6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1437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42CC363-C1EF-15B0-4D24-4B92D9156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FA6BEE4-7D2C-B909-2244-AC4A4A1C5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9B9990-F01C-C158-3827-93B90FC90F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19332-DB35-5340-B41C-98E04441B6C4}" type="datetimeFigureOut">
              <a:rPr lang="da-DK" smtClean="0"/>
              <a:t>08.11.2022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10F02E5-8405-C682-9DFE-07A8D93DEF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C1EC86-1E3C-6062-9D3A-39A7A3660B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2F193-7F92-A549-B13D-786FBE12B6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4965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4" descr="Blå farvet bog">
            <a:extLst>
              <a:ext uri="{FF2B5EF4-FFF2-40B4-BE49-F238E27FC236}">
                <a16:creationId xmlns:a16="http://schemas.microsoft.com/office/drawing/2014/main" id="{E099A9CF-3997-D4EB-F9A4-41BB3BC6BE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6045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DC909BA-2CE1-9486-AEDA-651E4CC6CE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a-DK" b="1">
                <a:solidFill>
                  <a:srgbClr val="FFFFFF"/>
                </a:solidFill>
              </a:rPr>
              <a:t>Introduktion til historie A (stx)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5944783-33A2-E111-845E-46559861D6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da-DK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891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A45530-D0AD-FDFC-0FF3-9A6873858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da-DK" b="1" dirty="0"/>
              <a:t>Almendannelse i gymnasiet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64383A-355D-8186-2E18-F6AB7E12E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da-DK" sz="2000" dirty="0"/>
              <a:t>Kernen i den danske gymnasieskoles formålsparagraf er ”almendannelse” og ”studieforberedelse”. </a:t>
            </a:r>
          </a:p>
          <a:p>
            <a:pPr lvl="1"/>
            <a:r>
              <a:rPr lang="da-DK" sz="2000" dirty="0"/>
              <a:t>Hvad betyder disse begreber?</a:t>
            </a:r>
            <a:endParaRPr lang="da-DK" sz="2000" b="1" dirty="0"/>
          </a:p>
          <a:p>
            <a:r>
              <a:rPr lang="da-DK" sz="2000" b="1" dirty="0"/>
              <a:t>Almendannelse</a:t>
            </a:r>
            <a:r>
              <a:rPr lang="da-DK" sz="2000" dirty="0"/>
              <a:t> handler om at udvikle jeres evne til at agere i tilværelsen som myndige (tage ansvar over eget liv), kritiske, demokratiske og beslutningsdygtige individer. </a:t>
            </a:r>
          </a:p>
          <a:p>
            <a:r>
              <a:rPr lang="da-DK" sz="2000" b="1" dirty="0"/>
              <a:t>Studieforberedelse </a:t>
            </a:r>
            <a:r>
              <a:rPr lang="da-DK" sz="2000" dirty="0"/>
              <a:t>handler om at forberede jer til de videregående uddannelser.</a:t>
            </a:r>
            <a:endParaRPr lang="da-DK" sz="2000" b="1" dirty="0"/>
          </a:p>
        </p:txBody>
      </p:sp>
      <p:pic>
        <p:nvPicPr>
          <p:cNvPr id="5" name="Picture 4" descr="Grøn frøplantelse på jorden">
            <a:extLst>
              <a:ext uri="{FF2B5EF4-FFF2-40B4-BE49-F238E27FC236}">
                <a16:creationId xmlns:a16="http://schemas.microsoft.com/office/drawing/2014/main" id="{A4EB53A9-D3BA-BCF2-1C6D-F183B48655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874" r="9217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999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880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BB2153A-6985-545E-7F4E-B7B124B98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a-DK" sz="4000" b="1">
                <a:solidFill>
                  <a:srgbClr val="FFFFFF"/>
                </a:solidFill>
              </a:rPr>
              <a:t>Almendannelse i gymnasiet</a:t>
            </a:r>
            <a:endParaRPr lang="da-DK" sz="4000">
              <a:solidFill>
                <a:srgbClr val="FFFF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F77466-3FED-54F3-9191-53361E809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da-DK" sz="2200" dirty="0"/>
              <a:t>Dannelse er et begreb, der rækker ud over skolen og omhandler, hvordan man begår sig i alle aspekter af tilværelsen.</a:t>
            </a:r>
          </a:p>
          <a:p>
            <a:r>
              <a:rPr lang="da-DK" sz="2200" dirty="0"/>
              <a:t>I skal derfor lære at deltage aktivt i de faglige og sociale fællesskaber for at kunne blive et mere vidende, kompetent, reflekteret og kritisk menneske. </a:t>
            </a:r>
          </a:p>
          <a:p>
            <a:r>
              <a:rPr lang="da-DK" sz="2200" dirty="0"/>
              <a:t>Almendannelse forudsætter bl.a. velkvalificeret faglig viden, ellers bliver i til dem, der tror på Donald J. Trump via snyd blev frarøvet præsidentembedet ved sidste amerikanske valg. </a:t>
            </a:r>
          </a:p>
          <a:p>
            <a:r>
              <a:rPr lang="da-DK" sz="2200" dirty="0"/>
              <a:t>Almendannelse er ikke faglig viden alene, det er også at optræne egenskaber som tolerance, empati, koncentration, kreativitet, ærlighed, samarbejde, stillingtagen og deltagelse i fællesskabet (både det i klassen og ift. alle mulige andre).</a:t>
            </a:r>
          </a:p>
        </p:txBody>
      </p:sp>
    </p:spTree>
    <p:extLst>
      <p:ext uri="{BB962C8B-B14F-4D97-AF65-F5344CB8AC3E}">
        <p14:creationId xmlns:p14="http://schemas.microsoft.com/office/powerpoint/2010/main" val="3499399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5E97A3-772B-F064-7F9D-90020855C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da-DK" b="1" dirty="0"/>
              <a:t>Hvad er historiefagets identitet?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5A974F2-203E-F581-B1F3-0DAA44FA6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/>
          </a:bodyPr>
          <a:lstStyle/>
          <a:p>
            <a:pPr marL="342900" lvl="0" indent="-342900">
              <a:buFont typeface="Symbol" pitchFamily="2" charset="2"/>
              <a:buChar char=""/>
            </a:pPr>
            <a:r>
              <a:rPr lang="da-DK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Fagets fokus er </a:t>
            </a:r>
            <a:r>
              <a:rPr lang="da-DK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fortid</a:t>
            </a:r>
            <a:r>
              <a:rPr lang="da-DK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og </a:t>
            </a:r>
            <a:r>
              <a:rPr lang="da-DK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hvordan fortid fortolkes </a:t>
            </a:r>
            <a:r>
              <a:rPr lang="da-DK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og </a:t>
            </a:r>
            <a:r>
              <a:rPr lang="da-DK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bruges af mennesker </a:t>
            </a:r>
            <a:r>
              <a:rPr lang="da-DK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på tværs af tid og rum. 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da-DK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Faget er centralt ift. netop</a:t>
            </a:r>
            <a:r>
              <a:rPr lang="da-DK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almendannelse og studieforberedelse</a:t>
            </a:r>
            <a:r>
              <a:rPr lang="da-DK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og bidrager med et </a:t>
            </a:r>
            <a:r>
              <a:rPr lang="da-DK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historisk perspektiv på nationale og internationale politiske, økonomiske, sociale og kulturelle problemstillinger </a:t>
            </a:r>
            <a:r>
              <a:rPr lang="da-DK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og giver indsigt i fortidsfortolkningers betydning for både individers og fællesskabers identitetsopfattelser. 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da-DK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 skal lære at forstå betydningen af historie for jeres eget liv og samfundet generelt, at </a:t>
            </a:r>
            <a:r>
              <a:rPr lang="da-DK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menneskers forskellige vilkår, og hvilke strukturer de har levet og lever under, på forskellige tider og forskellige steder, har afgørende betydning for, hvilke liv, der kan leves</a:t>
            </a:r>
            <a:r>
              <a:rPr lang="da-DK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da-DK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Verdens indretning i dag kan kun forstås, hvis der anlægges et historisk perspektiv herpå</a:t>
            </a:r>
            <a:r>
              <a:rPr lang="da-DK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a-DK" sz="2000" dirty="0">
                <a:ea typeface="Calibri" panose="020F0502020204030204" pitchFamily="34" charset="0"/>
                <a:cs typeface="Times New Roman" panose="02020603050405020304" pitchFamily="18" charset="0"/>
              </a:rPr>
              <a:t>Hvis i skal forstå jer selv og verden kommer ikke udenom historiefaget.</a:t>
            </a:r>
            <a:endParaRPr lang="da-DK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1270641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EF853E-125B-909D-C2E1-891A40A84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da-DK" sz="4100" b="1"/>
              <a:t>Hvad er historiefagets formål?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7EFFDCE-8927-5491-B33F-65732334D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 lnSpcReduction="10000"/>
          </a:bodyPr>
          <a:lstStyle/>
          <a:p>
            <a:pPr marL="342900" lvl="0" indent="-342900">
              <a:buFont typeface="Symbol" pitchFamily="2" charset="2"/>
              <a:buChar char=""/>
            </a:pPr>
            <a:r>
              <a:rPr lang="da-DK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 skal opøve kompetencer i at </a:t>
            </a:r>
            <a:r>
              <a:rPr lang="da-DK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stille spørgsmål til fortiden </a:t>
            </a:r>
            <a:r>
              <a:rPr lang="da-DK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 at opnå viden om den komplekse verden vi lever i.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da-DK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 skal reflektere over </a:t>
            </a:r>
            <a:r>
              <a:rPr lang="da-DK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historisk og kulturel forandring</a:t>
            </a:r>
            <a:r>
              <a:rPr lang="da-DK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hvilket skal styrke jeres evne til at forstå jeres egen kultur og mødet med andre kulturer. 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da-DK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Historiefaget er en </a:t>
            </a:r>
            <a:r>
              <a:rPr lang="da-DK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dialog mellem jeres nutidige forestillingsverden og jeres spørgsmål til fortiden</a:t>
            </a:r>
            <a:r>
              <a:rPr lang="da-DK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Jeres forestillingsverden skal udfordres via historiefaget</a:t>
            </a:r>
            <a:r>
              <a:rPr lang="da-DK" sz="16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a-DK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da-DK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Historiefaget hjælper til at udvikle jeres forståelse for, </a:t>
            </a:r>
            <a:r>
              <a:rPr lang="da-DK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hvorfor der er forskel på værdier, normer og kulturer forskellige steder</a:t>
            </a:r>
            <a:r>
              <a:rPr lang="da-DK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 verden.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da-DK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Historiebrug i forskellige former er et centralt formål, da det skal bidrage til jeres forståelse af, at </a:t>
            </a:r>
            <a:r>
              <a:rPr lang="da-DK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historie også handler om magt, identitetsdannelse, sociale fællesskaber </a:t>
            </a:r>
            <a:r>
              <a:rPr lang="da-DK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og meget andet i nutiden. 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da-DK" sz="1600" dirty="0">
                <a:ea typeface="Calibri" panose="020F0502020204030204" pitchFamily="34" charset="0"/>
                <a:cs typeface="Times New Roman" panose="02020603050405020304" pitchFamily="18" charset="0"/>
              </a:rPr>
              <a:t>Vladimir Putin i Rusland bruger fx historien som et politisk magtmiddel og legitimerer fx krigen i Ukraine ud fra en historieopfattelse om, at Ukraine altid har tilhørt Rusland.</a:t>
            </a:r>
            <a:endParaRPr lang="da-DK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Computer genererede lys">
            <a:extLst>
              <a:ext uri="{FF2B5EF4-FFF2-40B4-BE49-F238E27FC236}">
                <a16:creationId xmlns:a16="http://schemas.microsoft.com/office/drawing/2014/main" id="{2702E7BE-B587-1802-79F7-39B016DAC9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16" r="30265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12CE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271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29917F3-0560-4C6F-B265-458B218C4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359E40-036A-4D41-2ECE-15E5B7DB6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662400"/>
            <a:ext cx="10055721" cy="1325563"/>
          </a:xfrm>
        </p:spPr>
        <p:txBody>
          <a:bodyPr anchor="t">
            <a:normAutofit/>
          </a:bodyPr>
          <a:lstStyle/>
          <a:p>
            <a:r>
              <a:rPr lang="da-DK" b="1" dirty="0"/>
              <a:t>Individuel læsning og spørgsmål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A39BAE7-7EB8-4E22-BCBB-F00F514DB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885825" cy="6858000"/>
            <a:chOff x="0" y="0"/>
            <a:chExt cx="885825" cy="6858000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CE476A00-9FF6-4B98-9E5C-7A22D8F59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8F0632CB-5E59-4727-9C88-4537512D5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362A78-865E-457F-16D9-A43B4CF89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10089112" cy="3909599"/>
          </a:xfrm>
        </p:spPr>
        <p:txBody>
          <a:bodyPr>
            <a:normAutofit/>
          </a:bodyPr>
          <a:lstStyle/>
          <a:p>
            <a:r>
              <a:rPr lang="da-DK" sz="2000" dirty="0">
                <a:solidFill>
                  <a:schemeClr val="tx1">
                    <a:alpha val="60000"/>
                  </a:schemeClr>
                </a:solidFill>
              </a:rPr>
              <a:t>Læs s. 7-14 i ”Fra fortid til historie. Historiefagets identitet og metoder” og besvar flg. spørgsmål: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sz="2000" dirty="0">
                <a:solidFill>
                  <a:schemeClr val="tx1">
                    <a:alpha val="60000"/>
                  </a:schemeClr>
                </a:solidFill>
              </a:rPr>
              <a:t>Hvad er hhv. ‘den lille historie’ og ‘den store historie’ og hvordan er de to forbundet?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sz="2000" dirty="0">
                <a:solidFill>
                  <a:schemeClr val="tx1">
                    <a:alpha val="60000"/>
                  </a:schemeClr>
                </a:solidFill>
              </a:rPr>
              <a:t>Hvad er hhv. ‘fortid’ og ‘historie’ og hvordan skelner vi mellem de to?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sz="2000" dirty="0">
                <a:solidFill>
                  <a:schemeClr val="tx1">
                    <a:alpha val="60000"/>
                  </a:schemeClr>
                </a:solidFill>
              </a:rPr>
              <a:t>Hvad er historiebrug? Nævn hertil eksempler på historiebrug (ikke nødvendigvis kun dem, der står i teksten). </a:t>
            </a:r>
          </a:p>
          <a:p>
            <a:pPr marL="914400" lvl="1" indent="-457200">
              <a:buFont typeface="+mj-lt"/>
              <a:buAutoNum type="arabicPeriod"/>
            </a:pPr>
            <a:r>
              <a:rPr lang="da-DK" sz="2000" dirty="0">
                <a:solidFill>
                  <a:schemeClr val="tx1">
                    <a:alpha val="60000"/>
                  </a:schemeClr>
                </a:solidFill>
              </a:rPr>
              <a:t>Hvad er historiebevidsthed? Hvordan kan i kvalificere (dvs. træne/styrke) jeres historiebevidsthed og hvorfor bør i stræbe efter dette?</a:t>
            </a:r>
          </a:p>
          <a:p>
            <a:pPr lvl="1"/>
            <a:endParaRPr lang="da-DK" sz="2000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108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BAF9166-DF8B-4E8F-3CD7-D1D0A8A56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543405" cy="1188720"/>
          </a:xfrm>
        </p:spPr>
        <p:txBody>
          <a:bodyPr>
            <a:normAutofit/>
          </a:bodyPr>
          <a:lstStyle/>
          <a:p>
            <a:r>
              <a:rPr lang="da-DK" b="1">
                <a:solidFill>
                  <a:schemeClr val="tx1">
                    <a:lumMod val="85000"/>
                    <a:lumOff val="15000"/>
                  </a:schemeClr>
                </a:solidFill>
              </a:rPr>
              <a:t>Opsamling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3044C1-0EAF-383A-3137-1AFF39F43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987" y="2431765"/>
            <a:ext cx="8276026" cy="3320031"/>
          </a:xfrm>
        </p:spPr>
        <p:txBody>
          <a:bodyPr anchor="ctr">
            <a:normAutofit/>
          </a:bodyPr>
          <a:lstStyle/>
          <a:p>
            <a:r>
              <a:rPr lang="da-DK" sz="1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Den lille historie: </a:t>
            </a:r>
            <a:r>
              <a:rPr lang="da-DK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det enkelte menneskes liv (aktør)</a:t>
            </a:r>
          </a:p>
          <a:p>
            <a:r>
              <a:rPr lang="da-DK" sz="1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Den store historie: </a:t>
            </a:r>
            <a:r>
              <a:rPr lang="da-DK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store samfundsforandringer (struktur)</a:t>
            </a:r>
          </a:p>
          <a:p>
            <a:pPr lvl="1"/>
            <a:r>
              <a:rPr lang="da-DK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Forbindelse: vi er alle både </a:t>
            </a:r>
            <a:r>
              <a:rPr lang="da-DK" sz="17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historieskabende</a:t>
            </a:r>
            <a:r>
              <a:rPr lang="da-DK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og </a:t>
            </a:r>
            <a:r>
              <a:rPr lang="da-DK" sz="17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historieskabt</a:t>
            </a:r>
          </a:p>
          <a:p>
            <a:r>
              <a:rPr lang="da-DK" sz="1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Fortid: </a:t>
            </a:r>
            <a:r>
              <a:rPr lang="da-DK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Det som engang var. Findes ikke længere.</a:t>
            </a:r>
          </a:p>
          <a:p>
            <a:r>
              <a:rPr lang="da-DK" sz="1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Historie: </a:t>
            </a:r>
            <a:r>
              <a:rPr lang="da-DK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Fortællinger og fremstillinger af den fortidige virkelighed.</a:t>
            </a:r>
          </a:p>
          <a:p>
            <a:pPr lvl="1"/>
            <a:r>
              <a:rPr lang="da-DK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Historie er altså, mod forventning, et nutidsfokuseret fag: vi tolker fortiden ud fra vores nutid &gt; historien er altså foranderlig, men det er fortiden ikke.</a:t>
            </a:r>
          </a:p>
          <a:p>
            <a:r>
              <a:rPr lang="da-DK" sz="1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Historiebrug: </a:t>
            </a:r>
            <a:r>
              <a:rPr lang="da-DK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Personer og gruppers brug af fortællinger og forestillinger om fortid.</a:t>
            </a:r>
          </a:p>
          <a:p>
            <a:r>
              <a:rPr lang="da-DK" sz="1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Historiebevidsthed: </a:t>
            </a:r>
            <a:r>
              <a:rPr lang="da-DK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Fortidsfortolkning &lt;&gt; nutidsforståelse &lt;&gt; fremtidsforventning.</a:t>
            </a:r>
          </a:p>
          <a:p>
            <a:endParaRPr lang="da-DK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da-DK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da-DK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391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C953D5-1192-6AC2-8A18-8D75DC5DA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Den gode undervisning i historie?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529395C2-5CE6-2AFC-AD43-7B008343BC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772426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1770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820</Words>
  <Application>Microsoft Macintosh PowerPoint</Application>
  <PresentationFormat>Widescreen</PresentationFormat>
  <Paragraphs>43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Symbol</vt:lpstr>
      <vt:lpstr>Office-tema</vt:lpstr>
      <vt:lpstr>Introduktion til historie A (stx)</vt:lpstr>
      <vt:lpstr>Almendannelse i gymnasiet</vt:lpstr>
      <vt:lpstr>Almendannelse i gymnasiet</vt:lpstr>
      <vt:lpstr>Hvad er historiefagets identitet?</vt:lpstr>
      <vt:lpstr>Hvad er historiefagets formål?</vt:lpstr>
      <vt:lpstr>Individuel læsning og spørgsmål</vt:lpstr>
      <vt:lpstr>Opsamling</vt:lpstr>
      <vt:lpstr>Den gode undervisning i historie?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 til historiefaget</dc:title>
  <dc:creator>Anne Sofie Nørsøller (AN | SGY)</dc:creator>
  <cp:lastModifiedBy>Anne Sofie Nørsøller (AN | SGY)</cp:lastModifiedBy>
  <cp:revision>10</cp:revision>
  <dcterms:created xsi:type="dcterms:W3CDTF">2022-11-07T12:27:22Z</dcterms:created>
  <dcterms:modified xsi:type="dcterms:W3CDTF">2022-11-08T10:58:06Z</dcterms:modified>
</cp:coreProperties>
</file>