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353" r:id="rId3"/>
    <p:sldId id="355" r:id="rId4"/>
    <p:sldId id="356" r:id="rId5"/>
    <p:sldId id="357" r:id="rId6"/>
    <p:sldId id="358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8640"/>
  </p:normalViewPr>
  <p:slideViewPr>
    <p:cSldViewPr snapToGrid="0">
      <p:cViewPr varScale="1">
        <p:scale>
          <a:sx n="90" d="100"/>
          <a:sy n="90" d="100"/>
        </p:scale>
        <p:origin x="2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E5CBB1-FAA9-C241-AD34-2DF78B3BB5AD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FAC93D0D-459D-D549-B495-0C63A6258567}">
      <dgm:prSet phldrT="[Tekst]"/>
      <dgm:spPr>
        <a:solidFill>
          <a:srgbClr val="7030A0">
            <a:alpha val="50000"/>
          </a:srgbClr>
        </a:solidFill>
      </dgm:spPr>
      <dgm:t>
        <a:bodyPr/>
        <a:lstStyle/>
        <a:p>
          <a:r>
            <a:rPr lang="da-DK" dirty="0">
              <a:latin typeface="Avenir Book" panose="02000503020000020003" pitchFamily="2" charset="0"/>
            </a:rPr>
            <a:t>Sociologi</a:t>
          </a:r>
        </a:p>
      </dgm:t>
    </dgm:pt>
    <dgm:pt modelId="{8B361091-63B8-AB4B-884B-B490D1990710}" type="parTrans" cxnId="{F92A2657-56AC-0442-A9E6-109E28E5EFDB}">
      <dgm:prSet/>
      <dgm:spPr/>
      <dgm:t>
        <a:bodyPr/>
        <a:lstStyle/>
        <a:p>
          <a:endParaRPr lang="da-DK"/>
        </a:p>
      </dgm:t>
    </dgm:pt>
    <dgm:pt modelId="{40B2A04F-7B8F-1A42-8E00-0A2AA577ADDF}" type="sibTrans" cxnId="{F92A2657-56AC-0442-A9E6-109E28E5EFDB}">
      <dgm:prSet/>
      <dgm:spPr/>
      <dgm:t>
        <a:bodyPr/>
        <a:lstStyle/>
        <a:p>
          <a:endParaRPr lang="da-DK"/>
        </a:p>
      </dgm:t>
    </dgm:pt>
    <dgm:pt modelId="{6409BB00-E0B3-C042-8C11-4F9540E983DD}">
      <dgm:prSet phldrT="[Tekst]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da-DK" dirty="0">
              <a:latin typeface="Avenir Book" panose="02000503020000020003" pitchFamily="2" charset="0"/>
            </a:rPr>
            <a:t>Økonomi</a:t>
          </a:r>
        </a:p>
      </dgm:t>
    </dgm:pt>
    <dgm:pt modelId="{B0B8CA84-DB98-F944-BD47-E85F6B1E48F1}" type="parTrans" cxnId="{7855099D-414E-9143-8576-D1FB9753D140}">
      <dgm:prSet/>
      <dgm:spPr/>
      <dgm:t>
        <a:bodyPr/>
        <a:lstStyle/>
        <a:p>
          <a:endParaRPr lang="da-DK"/>
        </a:p>
      </dgm:t>
    </dgm:pt>
    <dgm:pt modelId="{1B4A4035-4428-C244-8D9D-750BAE9300C5}" type="sibTrans" cxnId="{7855099D-414E-9143-8576-D1FB9753D140}">
      <dgm:prSet/>
      <dgm:spPr/>
      <dgm:t>
        <a:bodyPr/>
        <a:lstStyle/>
        <a:p>
          <a:endParaRPr lang="da-DK"/>
        </a:p>
      </dgm:t>
    </dgm:pt>
    <dgm:pt modelId="{EF356345-4681-A44A-BB4D-1F37794A983F}">
      <dgm:prSet phldrT="[Tekst]"/>
      <dgm:spPr>
        <a:solidFill>
          <a:srgbClr val="00B050">
            <a:alpha val="50000"/>
          </a:srgbClr>
        </a:solidFill>
      </dgm:spPr>
      <dgm:t>
        <a:bodyPr/>
        <a:lstStyle/>
        <a:p>
          <a:r>
            <a:rPr lang="da-DK" dirty="0">
              <a:latin typeface="Avenir Book" panose="02000503020000020003" pitchFamily="2" charset="0"/>
            </a:rPr>
            <a:t>Politologi</a:t>
          </a:r>
        </a:p>
      </dgm:t>
    </dgm:pt>
    <dgm:pt modelId="{8B57D01F-5989-A447-98E9-C2F0D8361206}" type="parTrans" cxnId="{F75A15D2-7E34-DF4F-A018-BB0ED8C7B99A}">
      <dgm:prSet/>
      <dgm:spPr/>
      <dgm:t>
        <a:bodyPr/>
        <a:lstStyle/>
        <a:p>
          <a:endParaRPr lang="da-DK"/>
        </a:p>
      </dgm:t>
    </dgm:pt>
    <dgm:pt modelId="{121D0A0D-79AB-0E4B-B29C-E161CC9F5CD5}" type="sibTrans" cxnId="{F75A15D2-7E34-DF4F-A018-BB0ED8C7B99A}">
      <dgm:prSet/>
      <dgm:spPr/>
      <dgm:t>
        <a:bodyPr/>
        <a:lstStyle/>
        <a:p>
          <a:endParaRPr lang="da-DK"/>
        </a:p>
      </dgm:t>
    </dgm:pt>
    <dgm:pt modelId="{ADDDA083-2E58-E043-8F87-2635DCA1BBF9}" type="pres">
      <dgm:prSet presAssocID="{F7E5CBB1-FAA9-C241-AD34-2DF78B3BB5AD}" presName="compositeShape" presStyleCnt="0">
        <dgm:presLayoutVars>
          <dgm:chMax val="7"/>
          <dgm:dir/>
          <dgm:resizeHandles val="exact"/>
        </dgm:presLayoutVars>
      </dgm:prSet>
      <dgm:spPr/>
    </dgm:pt>
    <dgm:pt modelId="{D216E112-18C0-1245-86BC-7B93484D8F6B}" type="pres">
      <dgm:prSet presAssocID="{FAC93D0D-459D-D549-B495-0C63A6258567}" presName="circ1" presStyleLbl="vennNode1" presStyleIdx="0" presStyleCnt="3" custLinFactNeighborX="467" custLinFactNeighborY="7090"/>
      <dgm:spPr/>
    </dgm:pt>
    <dgm:pt modelId="{03D06BE1-DB48-A348-B3C0-125B2655C476}" type="pres">
      <dgm:prSet presAssocID="{FAC93D0D-459D-D549-B495-0C63A625856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329491E-A092-3143-A2CA-2C83B7432DC1}" type="pres">
      <dgm:prSet presAssocID="{6409BB00-E0B3-C042-8C11-4F9540E983DD}" presName="circ2" presStyleLbl="vennNode1" presStyleIdx="1" presStyleCnt="3" custLinFactNeighborX="2801" custLinFactNeighborY="-5410"/>
      <dgm:spPr/>
    </dgm:pt>
    <dgm:pt modelId="{883D3913-E831-9F46-89A4-E663D8C11692}" type="pres">
      <dgm:prSet presAssocID="{6409BB00-E0B3-C042-8C11-4F9540E983D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5BCDA41-0906-9245-8C12-E3BB1B42B698}" type="pres">
      <dgm:prSet presAssocID="{EF356345-4681-A44A-BB4D-1F37794A983F}" presName="circ3" presStyleLbl="vennNode1" presStyleIdx="2" presStyleCnt="3" custLinFactNeighborX="3735" custLinFactNeighborY="-5410"/>
      <dgm:spPr/>
    </dgm:pt>
    <dgm:pt modelId="{DB828437-F929-E74E-8F0F-F8B353DD4F38}" type="pres">
      <dgm:prSet presAssocID="{EF356345-4681-A44A-BB4D-1F37794A983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4CC4831-9F69-664D-9F3C-B7BE8CFD2C99}" type="presOf" srcId="{EF356345-4681-A44A-BB4D-1F37794A983F}" destId="{DB828437-F929-E74E-8F0F-F8B353DD4F38}" srcOrd="1" destOrd="0" presId="urn:microsoft.com/office/officeart/2005/8/layout/venn1"/>
    <dgm:cxn modelId="{D6DFFE37-D072-7B44-B44B-6A2881AAE356}" type="presOf" srcId="{F7E5CBB1-FAA9-C241-AD34-2DF78B3BB5AD}" destId="{ADDDA083-2E58-E043-8F87-2635DCA1BBF9}" srcOrd="0" destOrd="0" presId="urn:microsoft.com/office/officeart/2005/8/layout/venn1"/>
    <dgm:cxn modelId="{8457014C-CC38-494F-AC46-23FC71FA68C7}" type="presOf" srcId="{FAC93D0D-459D-D549-B495-0C63A6258567}" destId="{03D06BE1-DB48-A348-B3C0-125B2655C476}" srcOrd="1" destOrd="0" presId="urn:microsoft.com/office/officeart/2005/8/layout/venn1"/>
    <dgm:cxn modelId="{F92A2657-56AC-0442-A9E6-109E28E5EFDB}" srcId="{F7E5CBB1-FAA9-C241-AD34-2DF78B3BB5AD}" destId="{FAC93D0D-459D-D549-B495-0C63A6258567}" srcOrd="0" destOrd="0" parTransId="{8B361091-63B8-AB4B-884B-B490D1990710}" sibTransId="{40B2A04F-7B8F-1A42-8E00-0A2AA577ADDF}"/>
    <dgm:cxn modelId="{1362B157-AFFA-F14C-8984-C8940FDC6DB5}" type="presOf" srcId="{6409BB00-E0B3-C042-8C11-4F9540E983DD}" destId="{883D3913-E831-9F46-89A4-E663D8C11692}" srcOrd="1" destOrd="0" presId="urn:microsoft.com/office/officeart/2005/8/layout/venn1"/>
    <dgm:cxn modelId="{A8D01A80-AE75-264C-BECF-5602DB20B6CB}" type="presOf" srcId="{FAC93D0D-459D-D549-B495-0C63A6258567}" destId="{D216E112-18C0-1245-86BC-7B93484D8F6B}" srcOrd="0" destOrd="0" presId="urn:microsoft.com/office/officeart/2005/8/layout/venn1"/>
    <dgm:cxn modelId="{89030F8B-0747-3741-B953-58BB72B4D1A0}" type="presOf" srcId="{EF356345-4681-A44A-BB4D-1F37794A983F}" destId="{F5BCDA41-0906-9245-8C12-E3BB1B42B698}" srcOrd="0" destOrd="0" presId="urn:microsoft.com/office/officeart/2005/8/layout/venn1"/>
    <dgm:cxn modelId="{7855099D-414E-9143-8576-D1FB9753D140}" srcId="{F7E5CBB1-FAA9-C241-AD34-2DF78B3BB5AD}" destId="{6409BB00-E0B3-C042-8C11-4F9540E983DD}" srcOrd="1" destOrd="0" parTransId="{B0B8CA84-DB98-F944-BD47-E85F6B1E48F1}" sibTransId="{1B4A4035-4428-C244-8D9D-750BAE9300C5}"/>
    <dgm:cxn modelId="{00897EA7-2F35-6A45-813C-BB11DCA1A0B9}" type="presOf" srcId="{6409BB00-E0B3-C042-8C11-4F9540E983DD}" destId="{4329491E-A092-3143-A2CA-2C83B7432DC1}" srcOrd="0" destOrd="0" presId="urn:microsoft.com/office/officeart/2005/8/layout/venn1"/>
    <dgm:cxn modelId="{F75A15D2-7E34-DF4F-A018-BB0ED8C7B99A}" srcId="{F7E5CBB1-FAA9-C241-AD34-2DF78B3BB5AD}" destId="{EF356345-4681-A44A-BB4D-1F37794A983F}" srcOrd="2" destOrd="0" parTransId="{8B57D01F-5989-A447-98E9-C2F0D8361206}" sibTransId="{121D0A0D-79AB-0E4B-B29C-E161CC9F5CD5}"/>
    <dgm:cxn modelId="{5A26AD72-82A5-B14F-B297-705E712D56EE}" type="presParOf" srcId="{ADDDA083-2E58-E043-8F87-2635DCA1BBF9}" destId="{D216E112-18C0-1245-86BC-7B93484D8F6B}" srcOrd="0" destOrd="0" presId="urn:microsoft.com/office/officeart/2005/8/layout/venn1"/>
    <dgm:cxn modelId="{60A4A5BD-0260-8D47-95E2-A5163D200166}" type="presParOf" srcId="{ADDDA083-2E58-E043-8F87-2635DCA1BBF9}" destId="{03D06BE1-DB48-A348-B3C0-125B2655C476}" srcOrd="1" destOrd="0" presId="urn:microsoft.com/office/officeart/2005/8/layout/venn1"/>
    <dgm:cxn modelId="{6DDAF34B-0E9A-6544-9CD4-A58E2ED17F7B}" type="presParOf" srcId="{ADDDA083-2E58-E043-8F87-2635DCA1BBF9}" destId="{4329491E-A092-3143-A2CA-2C83B7432DC1}" srcOrd="2" destOrd="0" presId="urn:microsoft.com/office/officeart/2005/8/layout/venn1"/>
    <dgm:cxn modelId="{FEA7BFDC-D676-3242-A834-CC093509295F}" type="presParOf" srcId="{ADDDA083-2E58-E043-8F87-2635DCA1BBF9}" destId="{883D3913-E831-9F46-89A4-E663D8C11692}" srcOrd="3" destOrd="0" presId="urn:microsoft.com/office/officeart/2005/8/layout/venn1"/>
    <dgm:cxn modelId="{02BBBD0F-BF6A-AB42-AC58-A97A8C74D039}" type="presParOf" srcId="{ADDDA083-2E58-E043-8F87-2635DCA1BBF9}" destId="{F5BCDA41-0906-9245-8C12-E3BB1B42B698}" srcOrd="4" destOrd="0" presId="urn:microsoft.com/office/officeart/2005/8/layout/venn1"/>
    <dgm:cxn modelId="{69D8105B-BDFB-934C-A8A9-61BC1805B5AE}" type="presParOf" srcId="{ADDDA083-2E58-E043-8F87-2635DCA1BBF9}" destId="{DB828437-F929-E74E-8F0F-F8B353DD4F3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6E112-18C0-1245-86BC-7B93484D8F6B}">
      <dsp:nvSpPr>
        <dsp:cNvPr id="0" name=""/>
        <dsp:cNvSpPr/>
      </dsp:nvSpPr>
      <dsp:spPr>
        <a:xfrm>
          <a:off x="2509680" y="276420"/>
          <a:ext cx="3013299" cy="3013299"/>
        </a:xfrm>
        <a:prstGeom prst="ellipse">
          <a:avLst/>
        </a:prstGeom>
        <a:solidFill>
          <a:srgbClr val="7030A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>
              <a:latin typeface="Avenir Book" panose="02000503020000020003" pitchFamily="2" charset="0"/>
            </a:rPr>
            <a:t>Sociologi</a:t>
          </a:r>
        </a:p>
      </dsp:txBody>
      <dsp:txXfrm>
        <a:off x="2911453" y="803747"/>
        <a:ext cx="2209753" cy="1355984"/>
      </dsp:txXfrm>
    </dsp:sp>
    <dsp:sp modelId="{4329491E-A092-3143-A2CA-2C83B7432DC1}">
      <dsp:nvSpPr>
        <dsp:cNvPr id="0" name=""/>
        <dsp:cNvSpPr/>
      </dsp:nvSpPr>
      <dsp:spPr>
        <a:xfrm>
          <a:off x="3667309" y="1783069"/>
          <a:ext cx="3013299" cy="3013299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>
              <a:latin typeface="Avenir Book" panose="02000503020000020003" pitchFamily="2" charset="0"/>
            </a:rPr>
            <a:t>Økonomi</a:t>
          </a:r>
        </a:p>
      </dsp:txBody>
      <dsp:txXfrm>
        <a:off x="4588877" y="2561505"/>
        <a:ext cx="1807979" cy="1657314"/>
      </dsp:txXfrm>
    </dsp:sp>
    <dsp:sp modelId="{F5BCDA41-0906-9245-8C12-E3BB1B42B698}">
      <dsp:nvSpPr>
        <dsp:cNvPr id="0" name=""/>
        <dsp:cNvSpPr/>
      </dsp:nvSpPr>
      <dsp:spPr>
        <a:xfrm>
          <a:off x="1520856" y="1783069"/>
          <a:ext cx="3013299" cy="3013299"/>
        </a:xfrm>
        <a:prstGeom prst="ellipse">
          <a:avLst/>
        </a:prstGeom>
        <a:solidFill>
          <a:srgbClr val="00B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>
              <a:latin typeface="Avenir Book" panose="02000503020000020003" pitchFamily="2" charset="0"/>
            </a:rPr>
            <a:t>Politologi</a:t>
          </a:r>
        </a:p>
      </dsp:txBody>
      <dsp:txXfrm>
        <a:off x="1804608" y="2561505"/>
        <a:ext cx="1807979" cy="1657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287B7-17F8-1D4E-98D1-8C77E0302A72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FE4C3-42D5-2341-802C-EDCC26BA03E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9582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Fordele ved kvalitativ metode: Du kan få meget uddybende svar, og gå dybere ned i svarene og komme med opfølgende spørgsmål</a:t>
            </a:r>
          </a:p>
          <a:p>
            <a:r>
              <a:rPr lang="da-DK" dirty="0"/>
              <a:t>Fordele ved kvantitativ metode (f.eks. Spørgeskam): Korte svar, der kan sammenlignes med andres svar, nemmere at få flere besvarelser, bedre statistisk sikkerhed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FE4C3-42D5-2341-802C-EDCC26BA03E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5914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Husk: Idealtyper, man passer ikke nødvendigvis 100 % ned i kun </a:t>
            </a:r>
            <a:r>
              <a:rPr lang="da-DK"/>
              <a:t>en familietype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FE4C3-42D5-2341-802C-EDCC26BA03E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812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172D2-E87B-486C-0C63-3436BFE27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BA6381-4A89-A3DB-9F51-5E07CBC23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3BBB64-12D1-CE71-C224-A9A3D95B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B6F765-9731-E791-1C45-0508C076E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5FC1EB-FCC8-F3B7-267F-83B7E44D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764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67DF7-4DA0-673C-285B-249A507E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DD248D-D9D6-CC23-D3E1-D2721CE42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49CE1B-2010-352B-9ED9-23C63669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D1EDE-B938-289A-F8B6-BB67945A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34CDCB-75F8-943D-E6BF-86828780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488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36458D-CEFA-E2BA-4FEA-AF84B872A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7EAC910-AB0E-654B-6825-67ECD19F3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0EEB90-D61B-231A-DD50-3D83230E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570C92-6194-7BE8-5F08-0D1611F4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B95B45-2FE5-E6CD-73A6-2D42ADF6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672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6F080-DA83-9F00-1197-19327CD0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CE4ADA-AB18-EE8C-9E28-E7897FF6B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8FC56B3-5A10-1902-797A-E2BAE557A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B956E3-39B7-F827-0C89-30BDB191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FE77B85-39A7-8460-F142-8B940C3E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556A3A0-A879-2555-1DC4-2B0CD47C8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015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DD92A-6412-8188-D799-68619323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21A3A4-4BE9-BE0F-6BE7-2B99EEAD0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31EFA4-FCFD-949F-DABC-01AD1982D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9CC857E-230E-9996-C03E-6A90D74D32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6FA27D2-B552-0CF4-F8E0-6F86FD458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CD8E0DC-59DB-9EDD-25AF-E0DD08C5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1B6A394-E6AE-A3B2-1ED3-67AE83D93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7A81F0C-1BA7-AD8B-9305-8F8E40A1A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80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59DDC-63CB-6356-1B96-1F7EB47C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519E7C7-6F98-70A8-F03F-8321ACA3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5867097-7D0C-6E03-6B6A-161F9B7A0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5229FAD-33F4-823C-3252-61C2F2A2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8644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B00E99A-2E2F-C42A-61AD-BAE05E82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8C2A3A1-2575-8DA5-7C36-C493F578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AA425C-C8B5-189D-75EE-32FB3BCD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69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0A753C-52DF-1863-434D-C9326545F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4283A7-6E6C-1055-8746-FBE812EB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5D14003-7071-888A-B33B-324D58CA7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DB6630-949C-AFBF-CC14-CBA7E70A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25D5264-5520-B935-6079-44CFA08F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96D250-8119-4976-2C4C-EF5F3C3D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1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15FBF-B4C6-457E-973A-5082DFDF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8757773-7A34-C544-8917-ECC4125D6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236869-EE02-C40F-F45A-F4D4FB4D9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D5DBC3-00A4-DAD5-7F99-35D6A30A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2D69AF-2751-2F80-3438-C1D1514B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733293-ED5B-5E06-6599-43893897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023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9F80E-6B0D-FFEE-8FEB-F963722E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7313AC1-AEFF-0BB4-6152-2CFF86FEE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F68D4A-3B80-A3D8-74E8-6DD755A2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29598D-7A3E-B93E-D29C-5EF1D0F6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7B6F2F-E483-8FF3-79B3-0F4C928B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44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C2837AA-8B06-9C12-C026-E7DEF453B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7CC6064-233A-8156-FD12-62A82D474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2C3896-76AC-B323-47AC-82E15E23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C123D5-7436-5B23-2281-E71F60EFA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BB5E9-72C8-EEA0-35B1-4DBDC24EF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070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456F986-D67E-40DA-8F5B-388AC482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DBB532-F6C9-F311-6999-FAAC0E076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AC2A0C-B9BC-D0DF-9630-75FD88871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D4C35-378B-1B4D-9F91-CCE6D0D647CC}" type="datetimeFigureOut">
              <a:rPr lang="da-DK" smtClean="0"/>
              <a:t>13.12.2022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AE12CD-25ED-6BAC-25EB-4ADD0D94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A297D0-F0F5-668E-C09A-A03C33234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6E60C-F8CF-F246-9F2D-C56CD51353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0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7B96C5-B404-CA91-38D4-9D218E3FC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 fontScale="90000"/>
          </a:bodyPr>
          <a:lstStyle/>
          <a:p>
            <a:pPr algn="l"/>
            <a:r>
              <a:rPr lang="da-DK" sz="3400" b="1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Familien og individet i det senmoderne samfund</a:t>
            </a:r>
            <a:endParaRPr lang="da-DK" sz="3400">
              <a:solidFill>
                <a:schemeClr val="tx2"/>
              </a:solidFill>
              <a:latin typeface="Avenir Book" panose="02000503020000020003" pitchFamily="2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9DCD706-E609-101A-F6F3-128370F1B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da-DK" sz="2000">
                <a:solidFill>
                  <a:schemeClr val="tx2"/>
                </a:solidFill>
                <a:latin typeface="Avenir Book" panose="02000503020000020003" pitchFamily="2" charset="0"/>
              </a:rPr>
              <a:t>Lektion 1</a:t>
            </a:r>
          </a:p>
        </p:txBody>
      </p:sp>
      <p:pic>
        <p:nvPicPr>
          <p:cNvPr id="7" name="Graphic 6" descr="Gruppe">
            <a:extLst>
              <a:ext uri="{FF2B5EF4-FFF2-40B4-BE49-F238E27FC236}">
                <a16:creationId xmlns:a16="http://schemas.microsoft.com/office/drawing/2014/main" id="{3F30187D-138D-DD7E-D831-D28DCDE61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8709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1A3F522-3944-0276-995A-05E2088F8D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492448"/>
              </p:ext>
            </p:extLst>
          </p:nvPr>
        </p:nvGraphicFramePr>
        <p:xfrm>
          <a:off x="2093742" y="1645920"/>
          <a:ext cx="8004516" cy="5022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E9A89FD9-C048-AC88-10BC-3B109520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106" y="189914"/>
            <a:ext cx="10429788" cy="1188720"/>
          </a:xfrm>
        </p:spPr>
        <p:txBody>
          <a:bodyPr>
            <a:normAutofit/>
          </a:bodyPr>
          <a:lstStyle/>
          <a:p>
            <a:r>
              <a:rPr lang="da-DK" dirty="0">
                <a:latin typeface="Avenir Book" panose="02000503020000020003" pitchFamily="2" charset="0"/>
              </a:rPr>
              <a:t>Samfundsvidenskabens hovedområder</a:t>
            </a:r>
          </a:p>
        </p:txBody>
      </p:sp>
    </p:spTree>
    <p:extLst>
      <p:ext uri="{BB962C8B-B14F-4D97-AF65-F5344CB8AC3E}">
        <p14:creationId xmlns:p14="http://schemas.microsoft.com/office/powerpoint/2010/main" val="59682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D97206A-1BDE-A172-DDE0-22CF322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da-DK" sz="3600">
                <a:solidFill>
                  <a:schemeClr val="tx2"/>
                </a:solidFill>
                <a:latin typeface="Avenir Book" panose="02000503020000020003" pitchFamily="2" charset="0"/>
              </a:rPr>
              <a:t>Årets gang i samfundsfag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BFA9F2-F669-F2E7-A6AF-2ECCD54CD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ligger magten?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Politologi</a:t>
            </a:r>
            <a:endParaRPr lang="da-DK" sz="3200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Familien og individet i det senmoderne samfund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Sociologi</a:t>
            </a:r>
            <a:endParaRPr lang="da-DK" sz="3200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3200" b="1" dirty="0">
                <a:solidFill>
                  <a:schemeClr val="tx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Udfordringer for dansk økonomi</a:t>
            </a:r>
          </a:p>
          <a:p>
            <a:pPr lvl="1"/>
            <a:r>
              <a:rPr lang="da-DK" sz="3200" b="1" dirty="0">
                <a:solidFill>
                  <a:schemeClr val="tx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Økonomi</a:t>
            </a:r>
            <a:endParaRPr lang="da-DK" sz="3200" b="1" dirty="0">
              <a:solidFill>
                <a:schemeClr val="tx2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3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C2C2775-D91D-D6CD-5F5C-02DEA2AFB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chemeClr val="tx2"/>
                </a:solidFill>
                <a:latin typeface="Avenir Book" panose="02000503020000020003" pitchFamily="2" charset="0"/>
              </a:rPr>
              <a:t>Forløb 2: Familien og individet i det senmoderne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3356E6-3565-0C77-9EC2-7E63AAA18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t">
            <a:normAutofit lnSpcReduction="10000"/>
          </a:bodyPr>
          <a:lstStyle/>
          <a:p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Vi kommer igennem side 30-88 i grundbogen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Socialisering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Familietyper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Normer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Kulturelle forskelle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Identitet på sociale medier</a:t>
            </a:r>
          </a:p>
          <a:p>
            <a:pPr lvl="1"/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Det traditionelle, moderne og senmoderne samfund</a:t>
            </a:r>
          </a:p>
          <a:p>
            <a:pPr lvl="1"/>
            <a:r>
              <a:rPr lang="da-DK" sz="3200" dirty="0" err="1">
                <a:solidFill>
                  <a:schemeClr val="tx2"/>
                </a:solidFill>
                <a:latin typeface="Avenir Book" panose="02000503020000020003" pitchFamily="2" charset="0"/>
              </a:rPr>
              <a:t>Osv</a:t>
            </a:r>
            <a:r>
              <a:rPr lang="da-DK" sz="3200" dirty="0">
                <a:solidFill>
                  <a:schemeClr val="tx2"/>
                </a:solidFill>
                <a:latin typeface="Avenir Book" panose="02000503020000020003" pitchFamily="2" charset="0"/>
              </a:rPr>
              <a:t>…</a:t>
            </a:r>
          </a:p>
          <a:p>
            <a:endParaRPr lang="da-DK" sz="1800" dirty="0">
              <a:solidFill>
                <a:schemeClr val="tx2"/>
              </a:solidFill>
            </a:endParaRPr>
          </a:p>
          <a:p>
            <a:endParaRPr lang="da-DK" sz="1800" dirty="0">
              <a:solidFill>
                <a:schemeClr val="tx2"/>
              </a:solidFill>
            </a:endParaRPr>
          </a:p>
          <a:p>
            <a:endParaRPr lang="da-DK" sz="1800" dirty="0">
              <a:solidFill>
                <a:schemeClr val="tx2"/>
              </a:solidFill>
            </a:endParaRPr>
          </a:p>
          <a:p>
            <a:endParaRPr lang="da-DK" sz="1800" dirty="0">
              <a:solidFill>
                <a:schemeClr val="tx2"/>
              </a:solidFill>
            </a:endParaRPr>
          </a:p>
          <a:p>
            <a:endParaRPr lang="da-DK" sz="1800" dirty="0">
              <a:solidFill>
                <a:schemeClr val="tx2"/>
              </a:solidFill>
            </a:endParaRPr>
          </a:p>
          <a:p>
            <a:endParaRPr lang="da-DK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5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39F70-6820-FA20-6B0E-06B70E4C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venir Book" panose="02000503020000020003" pitchFamily="2" charset="0"/>
              </a:rPr>
              <a:t>Lidt metode - Interview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1F43CD-04F2-7801-EC47-7BD6F5547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835"/>
            <a:ext cx="10515600" cy="5177118"/>
          </a:xfrm>
        </p:spPr>
        <p:txBody>
          <a:bodyPr>
            <a:normAutofit fontScale="92500" lnSpcReduction="10000"/>
          </a:bodyPr>
          <a:lstStyle/>
          <a:p>
            <a:r>
              <a:rPr lang="da-DK" dirty="0">
                <a:latin typeface="Avenir Book" panose="02000503020000020003" pitchFamily="2" charset="0"/>
              </a:rPr>
              <a:t>Kvalitativ versus kvantitativ metode</a:t>
            </a:r>
          </a:p>
          <a:p>
            <a:r>
              <a:rPr lang="da-DK" dirty="0">
                <a:latin typeface="Avenir Book" panose="02000503020000020003" pitchFamily="2" charset="0"/>
              </a:rPr>
              <a:t>Solointerview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Kun en person interviewes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Fordele: En tryg atmosfære, hvor interviewpersonen kan åbne sig op og svare ærligt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Ulemper: Tidskrævende, hvis mange skal interviewes</a:t>
            </a:r>
          </a:p>
          <a:p>
            <a:r>
              <a:rPr lang="da-DK" dirty="0">
                <a:latin typeface="Avenir Book" panose="02000503020000020003" pitchFamily="2" charset="0"/>
              </a:rPr>
              <a:t>Fokusgruppeinterview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Flere personer interviewes på samme tid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Interviewpersonerne skal gerne snakke og ”interviewe” hinanden gennem samtale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Fordele: Kan på kort tid få mange uddybende svar</a:t>
            </a:r>
          </a:p>
          <a:p>
            <a:pPr lvl="1"/>
            <a:r>
              <a:rPr lang="da-DK" dirty="0">
                <a:latin typeface="Avenir Book" panose="02000503020000020003" pitchFamily="2" charset="0"/>
              </a:rPr>
              <a:t>Ulemper: Hvis ikke gruppens dynamik fungerer, kan nogle blive tilbageholdende, måske helt stille. Det risikeres at blive et interview af flere på en gang, fremfor samtale mellem interviewpersonerne.</a:t>
            </a:r>
          </a:p>
        </p:txBody>
      </p:sp>
    </p:spTree>
    <p:extLst>
      <p:ext uri="{BB962C8B-B14F-4D97-AF65-F5344CB8AC3E}">
        <p14:creationId xmlns:p14="http://schemas.microsoft.com/office/powerpoint/2010/main" val="356673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0AFB4-0518-91B3-1716-D0FA40BE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venir Book" panose="02000503020000020003" pitchFamily="2" charset="0"/>
              </a:rPr>
              <a:t>Familietyper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DD0146-C0D1-ADD9-0D13-98F5D4920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latin typeface="Avenir Book" panose="02000503020000020003" pitchFamily="2" charset="0"/>
              </a:rPr>
              <a:t>Lars </a:t>
            </a:r>
            <a:r>
              <a:rPr lang="da-DK" dirty="0" err="1">
                <a:latin typeface="Avenir Book" panose="02000503020000020003" pitchFamily="2" charset="0"/>
              </a:rPr>
              <a:t>Dencik</a:t>
            </a:r>
            <a:endParaRPr lang="da-DK" dirty="0">
              <a:latin typeface="Avenir Book" panose="02000503020000020003" pitchFamily="2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2281FCD-5C41-E99F-7209-FC9FA98F7F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299"/>
          <a:stretch/>
        </p:blipFill>
        <p:spPr>
          <a:xfrm>
            <a:off x="1226640" y="2581275"/>
            <a:ext cx="9738719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31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242</Words>
  <Application>Microsoft Macintosh PowerPoint</Application>
  <PresentationFormat>Widescreen</PresentationFormat>
  <Paragraphs>44</Paragraphs>
  <Slides>6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Office-tema</vt:lpstr>
      <vt:lpstr>Familien og individet i det senmoderne samfund</vt:lpstr>
      <vt:lpstr>Samfundsvidenskabens hovedområder</vt:lpstr>
      <vt:lpstr>Årets gang i samfundsfag</vt:lpstr>
      <vt:lpstr>Forløb 2: Familien og individet i det senmoderne samfund</vt:lpstr>
      <vt:lpstr>Lidt metode - Interview</vt:lpstr>
      <vt:lpstr>Familietyper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Familien og individet i det senmoderne samfund</dc:title>
  <dc:creator>Signe Nøhr (SN | SGY)</dc:creator>
  <cp:lastModifiedBy>Signe Nøhr (SN | SGY)</cp:lastModifiedBy>
  <cp:revision>2</cp:revision>
  <dcterms:created xsi:type="dcterms:W3CDTF">2022-12-13T19:39:18Z</dcterms:created>
  <dcterms:modified xsi:type="dcterms:W3CDTF">2022-12-13T21:36:27Z</dcterms:modified>
</cp:coreProperties>
</file>