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37"/>
    <p:restoredTop sz="94633"/>
  </p:normalViewPr>
  <p:slideViewPr>
    <p:cSldViewPr snapToGrid="0">
      <p:cViewPr varScale="1">
        <p:scale>
          <a:sx n="90" d="100"/>
          <a:sy n="90" d="100"/>
        </p:scale>
        <p:origin x="5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AF22C-ABBA-42A5-9D96-0F7B83E56D1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0E3889-1221-4A52-ADD4-DA2CC4803D40}">
      <dgm:prSet/>
      <dgm:spPr/>
      <dgm:t>
        <a:bodyPr/>
        <a:lstStyle/>
        <a:p>
          <a:pPr>
            <a:lnSpc>
              <a:spcPct val="100000"/>
            </a:lnSpc>
          </a:pPr>
          <a:r>
            <a:rPr lang="da-DK"/>
            <a:t>Menneskerettighedernes historie</a:t>
          </a:r>
          <a:endParaRPr lang="en-US"/>
        </a:p>
      </dgm:t>
    </dgm:pt>
    <dgm:pt modelId="{3233B978-528A-4F7D-A0E6-CC582B8E342C}" type="parTrans" cxnId="{69E0FF15-9A3C-4041-B4A9-48B50D6E0ACA}">
      <dgm:prSet/>
      <dgm:spPr/>
      <dgm:t>
        <a:bodyPr/>
        <a:lstStyle/>
        <a:p>
          <a:endParaRPr lang="en-US"/>
        </a:p>
      </dgm:t>
    </dgm:pt>
    <dgm:pt modelId="{5A2142A3-5E20-4966-BD9A-FDF3DC026421}" type="sibTrans" cxnId="{69E0FF15-9A3C-4041-B4A9-48B50D6E0ACA}">
      <dgm:prSet/>
      <dgm:spPr/>
      <dgm:t>
        <a:bodyPr/>
        <a:lstStyle/>
        <a:p>
          <a:endParaRPr lang="en-US"/>
        </a:p>
      </dgm:t>
    </dgm:pt>
    <dgm:pt modelId="{3044BE74-4D1C-4F93-8314-852BDE110073}">
      <dgm:prSet/>
      <dgm:spPr/>
      <dgm:t>
        <a:bodyPr/>
        <a:lstStyle/>
        <a:p>
          <a:pPr>
            <a:lnSpc>
              <a:spcPct val="100000"/>
            </a:lnSpc>
          </a:pPr>
          <a:r>
            <a:rPr lang="da-DK"/>
            <a:t>Forløbet går tilbage til enevælde og oplysningstid og undersøger den historiske og ideologiske baggrund for den første (moderne) menneskerettighedserklæring. </a:t>
          </a:r>
          <a:endParaRPr lang="en-US"/>
        </a:p>
      </dgm:t>
    </dgm:pt>
    <dgm:pt modelId="{0F7EEDC4-43BB-4BE3-8A08-380EBA259D6B}" type="parTrans" cxnId="{9F372BB1-E76F-4EC4-8709-875387FDD71A}">
      <dgm:prSet/>
      <dgm:spPr/>
      <dgm:t>
        <a:bodyPr/>
        <a:lstStyle/>
        <a:p>
          <a:endParaRPr lang="en-US"/>
        </a:p>
      </dgm:t>
    </dgm:pt>
    <dgm:pt modelId="{9F5DFA97-2090-4539-B157-A2C1BD472D1E}" type="sibTrans" cxnId="{9F372BB1-E76F-4EC4-8709-875387FDD71A}">
      <dgm:prSet/>
      <dgm:spPr/>
      <dgm:t>
        <a:bodyPr/>
        <a:lstStyle/>
        <a:p>
          <a:endParaRPr lang="en-US"/>
        </a:p>
      </dgm:t>
    </dgm:pt>
    <dgm:pt modelId="{E5E77985-6287-4D78-A683-07B347EF88A6}">
      <dgm:prSet/>
      <dgm:spPr/>
      <dgm:t>
        <a:bodyPr/>
        <a:lstStyle/>
        <a:p>
          <a:pPr>
            <a:lnSpc>
              <a:spcPct val="100000"/>
            </a:lnSpc>
          </a:pPr>
          <a:r>
            <a:rPr lang="da-DK" dirty="0"/>
            <a:t>Dertil skal vi kort se på baggrunden for FN’s verdenserklæring om Menneskerettigheder fra 1948 og den umiddelbare baggrund hertil = holocaust. </a:t>
          </a:r>
          <a:endParaRPr lang="en-US" dirty="0"/>
        </a:p>
      </dgm:t>
    </dgm:pt>
    <dgm:pt modelId="{E8050D66-0881-4466-9A31-4EAB1A02CE17}" type="parTrans" cxnId="{BEA175E0-BC75-421E-8A04-04FF71B3E3B3}">
      <dgm:prSet/>
      <dgm:spPr/>
      <dgm:t>
        <a:bodyPr/>
        <a:lstStyle/>
        <a:p>
          <a:endParaRPr lang="en-US"/>
        </a:p>
      </dgm:t>
    </dgm:pt>
    <dgm:pt modelId="{175BD354-19EA-4DFE-A17B-FB0ED46E159B}" type="sibTrans" cxnId="{BEA175E0-BC75-421E-8A04-04FF71B3E3B3}">
      <dgm:prSet/>
      <dgm:spPr/>
      <dgm:t>
        <a:bodyPr/>
        <a:lstStyle/>
        <a:p>
          <a:endParaRPr lang="en-US"/>
        </a:p>
      </dgm:t>
    </dgm:pt>
    <dgm:pt modelId="{F58C4787-EE5A-4ED4-BCF0-6E40C5D86DD4}">
      <dgm:prSet/>
      <dgm:spPr/>
      <dgm:t>
        <a:bodyPr/>
        <a:lstStyle/>
        <a:p>
          <a:pPr>
            <a:lnSpc>
              <a:spcPct val="100000"/>
            </a:lnSpc>
          </a:pPr>
          <a:r>
            <a:rPr lang="da-DK"/>
            <a:t>Endelig skal i undersøge, hvordan menneskerettigheder har udviklet sig fra 1948 og op til i dag igennem de forskellige menneskerettighedskonventioner og ift. </a:t>
          </a:r>
          <a:r>
            <a:rPr lang="da-DK" dirty="0"/>
            <a:t>den bæredygtighedsdagsorden, som FN’s Verdensmål sætter i dag. </a:t>
          </a:r>
          <a:endParaRPr lang="en-US" dirty="0"/>
        </a:p>
      </dgm:t>
    </dgm:pt>
    <dgm:pt modelId="{29ADE1FA-CCF0-43CA-987D-B275B8CE2789}" type="parTrans" cxnId="{ED03ABC4-230B-46CB-90F7-659A4DA3F720}">
      <dgm:prSet/>
      <dgm:spPr/>
      <dgm:t>
        <a:bodyPr/>
        <a:lstStyle/>
        <a:p>
          <a:endParaRPr lang="en-US"/>
        </a:p>
      </dgm:t>
    </dgm:pt>
    <dgm:pt modelId="{35B963FB-3B83-474C-9960-75229E3C632B}" type="sibTrans" cxnId="{ED03ABC4-230B-46CB-90F7-659A4DA3F720}">
      <dgm:prSet/>
      <dgm:spPr/>
      <dgm:t>
        <a:bodyPr/>
        <a:lstStyle/>
        <a:p>
          <a:endParaRPr lang="en-US"/>
        </a:p>
      </dgm:t>
    </dgm:pt>
    <dgm:pt modelId="{118F1C87-F6E5-4FEB-87A6-8E8C5EC9AD2B}" type="pres">
      <dgm:prSet presAssocID="{A99AF22C-ABBA-42A5-9D96-0F7B83E56D1F}" presName="root" presStyleCnt="0">
        <dgm:presLayoutVars>
          <dgm:dir/>
          <dgm:resizeHandles val="exact"/>
        </dgm:presLayoutVars>
      </dgm:prSet>
      <dgm:spPr/>
    </dgm:pt>
    <dgm:pt modelId="{68341529-0BB7-48CA-AA16-869F29BA035D}" type="pres">
      <dgm:prSet presAssocID="{020E3889-1221-4A52-ADD4-DA2CC4803D40}" presName="compNode" presStyleCnt="0"/>
      <dgm:spPr/>
    </dgm:pt>
    <dgm:pt modelId="{3162638C-60E3-48C9-A1BB-BBEE836A6F5D}" type="pres">
      <dgm:prSet presAssocID="{020E3889-1221-4A52-ADD4-DA2CC4803D40}" presName="bgRect" presStyleLbl="bgShp" presStyleIdx="0" presStyleCnt="4"/>
      <dgm:spPr/>
    </dgm:pt>
    <dgm:pt modelId="{6163D179-1C0B-47A5-91D5-93BFBF6918C8}" type="pres">
      <dgm:prSet presAssocID="{020E3889-1221-4A52-ADD4-DA2CC4803D4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øger"/>
        </a:ext>
      </dgm:extLst>
    </dgm:pt>
    <dgm:pt modelId="{2CE40076-9091-4902-B593-F93A8FD08AE7}" type="pres">
      <dgm:prSet presAssocID="{020E3889-1221-4A52-ADD4-DA2CC4803D40}" presName="spaceRect" presStyleCnt="0"/>
      <dgm:spPr/>
    </dgm:pt>
    <dgm:pt modelId="{933F4842-86F0-47EE-8B1A-373E9BEED652}" type="pres">
      <dgm:prSet presAssocID="{020E3889-1221-4A52-ADD4-DA2CC4803D40}" presName="parTx" presStyleLbl="revTx" presStyleIdx="0" presStyleCnt="4">
        <dgm:presLayoutVars>
          <dgm:chMax val="0"/>
          <dgm:chPref val="0"/>
        </dgm:presLayoutVars>
      </dgm:prSet>
      <dgm:spPr/>
    </dgm:pt>
    <dgm:pt modelId="{FFB96311-7D03-436F-A852-F6265F1C4073}" type="pres">
      <dgm:prSet presAssocID="{5A2142A3-5E20-4966-BD9A-FDF3DC026421}" presName="sibTrans" presStyleCnt="0"/>
      <dgm:spPr/>
    </dgm:pt>
    <dgm:pt modelId="{DEFB5845-A965-447C-87CE-04AF64306D24}" type="pres">
      <dgm:prSet presAssocID="{3044BE74-4D1C-4F93-8314-852BDE110073}" presName="compNode" presStyleCnt="0"/>
      <dgm:spPr/>
    </dgm:pt>
    <dgm:pt modelId="{796D67E1-F5CF-44FF-B62E-0FE5A0D833A3}" type="pres">
      <dgm:prSet presAssocID="{3044BE74-4D1C-4F93-8314-852BDE110073}" presName="bgRect" presStyleLbl="bgShp" presStyleIdx="1" presStyleCnt="4"/>
      <dgm:spPr/>
    </dgm:pt>
    <dgm:pt modelId="{5E26366B-4A05-481C-9D51-A738C2D4BC92}" type="pres">
      <dgm:prSet presAssocID="{3044BE74-4D1C-4F93-8314-852BDE11007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kør"/>
        </a:ext>
      </dgm:extLst>
    </dgm:pt>
    <dgm:pt modelId="{C75B368D-AC65-4433-950B-F5A6B25FEABF}" type="pres">
      <dgm:prSet presAssocID="{3044BE74-4D1C-4F93-8314-852BDE110073}" presName="spaceRect" presStyleCnt="0"/>
      <dgm:spPr/>
    </dgm:pt>
    <dgm:pt modelId="{B2EF80E7-7300-4953-A1C8-AB8D8D9A8C44}" type="pres">
      <dgm:prSet presAssocID="{3044BE74-4D1C-4F93-8314-852BDE110073}" presName="parTx" presStyleLbl="revTx" presStyleIdx="1" presStyleCnt="4">
        <dgm:presLayoutVars>
          <dgm:chMax val="0"/>
          <dgm:chPref val="0"/>
        </dgm:presLayoutVars>
      </dgm:prSet>
      <dgm:spPr/>
    </dgm:pt>
    <dgm:pt modelId="{DF0399F6-B9E8-4566-8E0E-EEC54660A1A6}" type="pres">
      <dgm:prSet presAssocID="{9F5DFA97-2090-4539-B157-A2C1BD472D1E}" presName="sibTrans" presStyleCnt="0"/>
      <dgm:spPr/>
    </dgm:pt>
    <dgm:pt modelId="{4B48CDE4-7734-4656-B4F2-7CC1346CD5F6}" type="pres">
      <dgm:prSet presAssocID="{E5E77985-6287-4D78-A683-07B347EF88A6}" presName="compNode" presStyleCnt="0"/>
      <dgm:spPr/>
    </dgm:pt>
    <dgm:pt modelId="{0EF7739A-0BCB-4089-B035-5370BADBFCFC}" type="pres">
      <dgm:prSet presAssocID="{E5E77985-6287-4D78-A683-07B347EF88A6}" presName="bgRect" presStyleLbl="bgShp" presStyleIdx="2" presStyleCnt="4"/>
      <dgm:spPr/>
    </dgm:pt>
    <dgm:pt modelId="{0CEAA05F-60B5-44C5-A6A5-6CF0EE99F3D0}" type="pres">
      <dgm:prSet presAssocID="{E5E77985-6287-4D78-A683-07B347EF88A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fkrydsning"/>
        </a:ext>
      </dgm:extLst>
    </dgm:pt>
    <dgm:pt modelId="{0C996648-9069-45BD-82FE-9B690BBD7753}" type="pres">
      <dgm:prSet presAssocID="{E5E77985-6287-4D78-A683-07B347EF88A6}" presName="spaceRect" presStyleCnt="0"/>
      <dgm:spPr/>
    </dgm:pt>
    <dgm:pt modelId="{9CA73506-1691-4E8B-AF74-779B546E2838}" type="pres">
      <dgm:prSet presAssocID="{E5E77985-6287-4D78-A683-07B347EF88A6}" presName="parTx" presStyleLbl="revTx" presStyleIdx="2" presStyleCnt="4">
        <dgm:presLayoutVars>
          <dgm:chMax val="0"/>
          <dgm:chPref val="0"/>
        </dgm:presLayoutVars>
      </dgm:prSet>
      <dgm:spPr/>
    </dgm:pt>
    <dgm:pt modelId="{6637ABB7-040D-48B8-9E70-1AACAD37D13A}" type="pres">
      <dgm:prSet presAssocID="{175BD354-19EA-4DFE-A17B-FB0ED46E159B}" presName="sibTrans" presStyleCnt="0"/>
      <dgm:spPr/>
    </dgm:pt>
    <dgm:pt modelId="{4113855F-C88F-446D-8BFC-D6069C1FF6C3}" type="pres">
      <dgm:prSet presAssocID="{F58C4787-EE5A-4ED4-BCF0-6E40C5D86DD4}" presName="compNode" presStyleCnt="0"/>
      <dgm:spPr/>
    </dgm:pt>
    <dgm:pt modelId="{417CBC4A-5FF3-4A76-B706-D691CEEB5206}" type="pres">
      <dgm:prSet presAssocID="{F58C4787-EE5A-4ED4-BCF0-6E40C5D86DD4}" presName="bgRect" presStyleLbl="bgShp" presStyleIdx="3" presStyleCnt="4"/>
      <dgm:spPr/>
    </dgm:pt>
    <dgm:pt modelId="{315CEDD0-5BEC-43DC-A33B-5706DF404067}" type="pres">
      <dgm:prSet presAssocID="{F58C4787-EE5A-4ED4-BCF0-6E40C5D86DD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Anførselstegn"/>
        </a:ext>
      </dgm:extLst>
    </dgm:pt>
    <dgm:pt modelId="{67F3303E-C8AB-4BE5-9BE6-FBDBA3B5E2B4}" type="pres">
      <dgm:prSet presAssocID="{F58C4787-EE5A-4ED4-BCF0-6E40C5D86DD4}" presName="spaceRect" presStyleCnt="0"/>
      <dgm:spPr/>
    </dgm:pt>
    <dgm:pt modelId="{BF76D100-1B0B-4510-B78B-977C62DAE972}" type="pres">
      <dgm:prSet presAssocID="{F58C4787-EE5A-4ED4-BCF0-6E40C5D86DD4}" presName="parTx" presStyleLbl="revTx" presStyleIdx="3" presStyleCnt="4">
        <dgm:presLayoutVars>
          <dgm:chMax val="0"/>
          <dgm:chPref val="0"/>
        </dgm:presLayoutVars>
      </dgm:prSet>
      <dgm:spPr/>
    </dgm:pt>
  </dgm:ptLst>
  <dgm:cxnLst>
    <dgm:cxn modelId="{69E0FF15-9A3C-4041-B4A9-48B50D6E0ACA}" srcId="{A99AF22C-ABBA-42A5-9D96-0F7B83E56D1F}" destId="{020E3889-1221-4A52-ADD4-DA2CC4803D40}" srcOrd="0" destOrd="0" parTransId="{3233B978-528A-4F7D-A0E6-CC582B8E342C}" sibTransId="{5A2142A3-5E20-4966-BD9A-FDF3DC026421}"/>
    <dgm:cxn modelId="{5C5EF937-A5A9-415F-A415-846573778341}" type="presOf" srcId="{E5E77985-6287-4D78-A683-07B347EF88A6}" destId="{9CA73506-1691-4E8B-AF74-779B546E2838}" srcOrd="0" destOrd="0" presId="urn:microsoft.com/office/officeart/2018/2/layout/IconVerticalSolidList"/>
    <dgm:cxn modelId="{34AF8C4D-C861-4FFF-A771-D0C0B6134CAE}" type="presOf" srcId="{020E3889-1221-4A52-ADD4-DA2CC4803D40}" destId="{933F4842-86F0-47EE-8B1A-373E9BEED652}" srcOrd="0" destOrd="0" presId="urn:microsoft.com/office/officeart/2018/2/layout/IconVerticalSolidList"/>
    <dgm:cxn modelId="{975CF55B-1326-449B-8706-DA06B184B3AF}" type="presOf" srcId="{3044BE74-4D1C-4F93-8314-852BDE110073}" destId="{B2EF80E7-7300-4953-A1C8-AB8D8D9A8C44}" srcOrd="0" destOrd="0" presId="urn:microsoft.com/office/officeart/2018/2/layout/IconVerticalSolidList"/>
    <dgm:cxn modelId="{9F372BB1-E76F-4EC4-8709-875387FDD71A}" srcId="{A99AF22C-ABBA-42A5-9D96-0F7B83E56D1F}" destId="{3044BE74-4D1C-4F93-8314-852BDE110073}" srcOrd="1" destOrd="0" parTransId="{0F7EEDC4-43BB-4BE3-8A08-380EBA259D6B}" sibTransId="{9F5DFA97-2090-4539-B157-A2C1BD472D1E}"/>
    <dgm:cxn modelId="{ED03ABC4-230B-46CB-90F7-659A4DA3F720}" srcId="{A99AF22C-ABBA-42A5-9D96-0F7B83E56D1F}" destId="{F58C4787-EE5A-4ED4-BCF0-6E40C5D86DD4}" srcOrd="3" destOrd="0" parTransId="{29ADE1FA-CCF0-43CA-987D-B275B8CE2789}" sibTransId="{35B963FB-3B83-474C-9960-75229E3C632B}"/>
    <dgm:cxn modelId="{BEA175E0-BC75-421E-8A04-04FF71B3E3B3}" srcId="{A99AF22C-ABBA-42A5-9D96-0F7B83E56D1F}" destId="{E5E77985-6287-4D78-A683-07B347EF88A6}" srcOrd="2" destOrd="0" parTransId="{E8050D66-0881-4466-9A31-4EAB1A02CE17}" sibTransId="{175BD354-19EA-4DFE-A17B-FB0ED46E159B}"/>
    <dgm:cxn modelId="{26EDACE6-C70B-4F1E-B14D-03FB1FF03446}" type="presOf" srcId="{F58C4787-EE5A-4ED4-BCF0-6E40C5D86DD4}" destId="{BF76D100-1B0B-4510-B78B-977C62DAE972}" srcOrd="0" destOrd="0" presId="urn:microsoft.com/office/officeart/2018/2/layout/IconVerticalSolidList"/>
    <dgm:cxn modelId="{B97CCBF7-2E0E-4DC3-86FF-DC9290FDC6C9}" type="presOf" srcId="{A99AF22C-ABBA-42A5-9D96-0F7B83E56D1F}" destId="{118F1C87-F6E5-4FEB-87A6-8E8C5EC9AD2B}" srcOrd="0" destOrd="0" presId="urn:microsoft.com/office/officeart/2018/2/layout/IconVerticalSolidList"/>
    <dgm:cxn modelId="{F0172C83-4980-4480-8B8F-BBA305A237EB}" type="presParOf" srcId="{118F1C87-F6E5-4FEB-87A6-8E8C5EC9AD2B}" destId="{68341529-0BB7-48CA-AA16-869F29BA035D}" srcOrd="0" destOrd="0" presId="urn:microsoft.com/office/officeart/2018/2/layout/IconVerticalSolidList"/>
    <dgm:cxn modelId="{DD5BD3FA-C5BE-48A3-9B52-E1CAB9BC0F19}" type="presParOf" srcId="{68341529-0BB7-48CA-AA16-869F29BA035D}" destId="{3162638C-60E3-48C9-A1BB-BBEE836A6F5D}" srcOrd="0" destOrd="0" presId="urn:microsoft.com/office/officeart/2018/2/layout/IconVerticalSolidList"/>
    <dgm:cxn modelId="{E09F880B-0FAE-42AD-9A42-AB11AF320085}" type="presParOf" srcId="{68341529-0BB7-48CA-AA16-869F29BA035D}" destId="{6163D179-1C0B-47A5-91D5-93BFBF6918C8}" srcOrd="1" destOrd="0" presId="urn:microsoft.com/office/officeart/2018/2/layout/IconVerticalSolidList"/>
    <dgm:cxn modelId="{A2E36617-B2E1-415D-A434-A26A200CB727}" type="presParOf" srcId="{68341529-0BB7-48CA-AA16-869F29BA035D}" destId="{2CE40076-9091-4902-B593-F93A8FD08AE7}" srcOrd="2" destOrd="0" presId="urn:microsoft.com/office/officeart/2018/2/layout/IconVerticalSolidList"/>
    <dgm:cxn modelId="{75C9B2D1-FD14-48A8-A31C-1F1EDCB9DB48}" type="presParOf" srcId="{68341529-0BB7-48CA-AA16-869F29BA035D}" destId="{933F4842-86F0-47EE-8B1A-373E9BEED652}" srcOrd="3" destOrd="0" presId="urn:microsoft.com/office/officeart/2018/2/layout/IconVerticalSolidList"/>
    <dgm:cxn modelId="{F44EE03A-0744-4446-8BE5-0DA17AB8A263}" type="presParOf" srcId="{118F1C87-F6E5-4FEB-87A6-8E8C5EC9AD2B}" destId="{FFB96311-7D03-436F-A852-F6265F1C4073}" srcOrd="1" destOrd="0" presId="urn:microsoft.com/office/officeart/2018/2/layout/IconVerticalSolidList"/>
    <dgm:cxn modelId="{2BC19BFB-7AC4-4267-8E45-1454FC27D4B2}" type="presParOf" srcId="{118F1C87-F6E5-4FEB-87A6-8E8C5EC9AD2B}" destId="{DEFB5845-A965-447C-87CE-04AF64306D24}" srcOrd="2" destOrd="0" presId="urn:microsoft.com/office/officeart/2018/2/layout/IconVerticalSolidList"/>
    <dgm:cxn modelId="{AFD323E3-8841-4176-9191-39596C722BC7}" type="presParOf" srcId="{DEFB5845-A965-447C-87CE-04AF64306D24}" destId="{796D67E1-F5CF-44FF-B62E-0FE5A0D833A3}" srcOrd="0" destOrd="0" presId="urn:microsoft.com/office/officeart/2018/2/layout/IconVerticalSolidList"/>
    <dgm:cxn modelId="{9BD643AD-B49D-4651-AF45-86BF586DE72F}" type="presParOf" srcId="{DEFB5845-A965-447C-87CE-04AF64306D24}" destId="{5E26366B-4A05-481C-9D51-A738C2D4BC92}" srcOrd="1" destOrd="0" presId="urn:microsoft.com/office/officeart/2018/2/layout/IconVerticalSolidList"/>
    <dgm:cxn modelId="{998AC594-C1CC-4CDB-900F-67F6D5B11679}" type="presParOf" srcId="{DEFB5845-A965-447C-87CE-04AF64306D24}" destId="{C75B368D-AC65-4433-950B-F5A6B25FEABF}" srcOrd="2" destOrd="0" presId="urn:microsoft.com/office/officeart/2018/2/layout/IconVerticalSolidList"/>
    <dgm:cxn modelId="{44B617D9-47FD-4826-8D32-3CCA18E40E4D}" type="presParOf" srcId="{DEFB5845-A965-447C-87CE-04AF64306D24}" destId="{B2EF80E7-7300-4953-A1C8-AB8D8D9A8C44}" srcOrd="3" destOrd="0" presId="urn:microsoft.com/office/officeart/2018/2/layout/IconVerticalSolidList"/>
    <dgm:cxn modelId="{9A326B7D-6DD9-4C8A-B8D9-4DB16295251E}" type="presParOf" srcId="{118F1C87-F6E5-4FEB-87A6-8E8C5EC9AD2B}" destId="{DF0399F6-B9E8-4566-8E0E-EEC54660A1A6}" srcOrd="3" destOrd="0" presId="urn:microsoft.com/office/officeart/2018/2/layout/IconVerticalSolidList"/>
    <dgm:cxn modelId="{2A6FFB84-D4AD-44EE-87C5-2B51F3ED3ED1}" type="presParOf" srcId="{118F1C87-F6E5-4FEB-87A6-8E8C5EC9AD2B}" destId="{4B48CDE4-7734-4656-B4F2-7CC1346CD5F6}" srcOrd="4" destOrd="0" presId="urn:microsoft.com/office/officeart/2018/2/layout/IconVerticalSolidList"/>
    <dgm:cxn modelId="{B4E8F950-DE4B-4C82-A35B-D7ACF4D60438}" type="presParOf" srcId="{4B48CDE4-7734-4656-B4F2-7CC1346CD5F6}" destId="{0EF7739A-0BCB-4089-B035-5370BADBFCFC}" srcOrd="0" destOrd="0" presId="urn:microsoft.com/office/officeart/2018/2/layout/IconVerticalSolidList"/>
    <dgm:cxn modelId="{15748443-C915-4A8C-B184-4A1AE2AAFEA0}" type="presParOf" srcId="{4B48CDE4-7734-4656-B4F2-7CC1346CD5F6}" destId="{0CEAA05F-60B5-44C5-A6A5-6CF0EE99F3D0}" srcOrd="1" destOrd="0" presId="urn:microsoft.com/office/officeart/2018/2/layout/IconVerticalSolidList"/>
    <dgm:cxn modelId="{81EAA5D5-BCEB-4FDD-84F2-07F72A244B03}" type="presParOf" srcId="{4B48CDE4-7734-4656-B4F2-7CC1346CD5F6}" destId="{0C996648-9069-45BD-82FE-9B690BBD7753}" srcOrd="2" destOrd="0" presId="urn:microsoft.com/office/officeart/2018/2/layout/IconVerticalSolidList"/>
    <dgm:cxn modelId="{1E559940-628E-45F8-AC44-6E7FD5F1A6C8}" type="presParOf" srcId="{4B48CDE4-7734-4656-B4F2-7CC1346CD5F6}" destId="{9CA73506-1691-4E8B-AF74-779B546E2838}" srcOrd="3" destOrd="0" presId="urn:microsoft.com/office/officeart/2018/2/layout/IconVerticalSolidList"/>
    <dgm:cxn modelId="{1CE423FD-B20D-4F11-966F-F250B87A7197}" type="presParOf" srcId="{118F1C87-F6E5-4FEB-87A6-8E8C5EC9AD2B}" destId="{6637ABB7-040D-48B8-9E70-1AACAD37D13A}" srcOrd="5" destOrd="0" presId="urn:microsoft.com/office/officeart/2018/2/layout/IconVerticalSolidList"/>
    <dgm:cxn modelId="{53D21BFB-4225-499F-9281-17AC663043C3}" type="presParOf" srcId="{118F1C87-F6E5-4FEB-87A6-8E8C5EC9AD2B}" destId="{4113855F-C88F-446D-8BFC-D6069C1FF6C3}" srcOrd="6" destOrd="0" presId="urn:microsoft.com/office/officeart/2018/2/layout/IconVerticalSolidList"/>
    <dgm:cxn modelId="{4716FF55-8F4C-4CAE-A267-FF107D1F2D26}" type="presParOf" srcId="{4113855F-C88F-446D-8BFC-D6069C1FF6C3}" destId="{417CBC4A-5FF3-4A76-B706-D691CEEB5206}" srcOrd="0" destOrd="0" presId="urn:microsoft.com/office/officeart/2018/2/layout/IconVerticalSolidList"/>
    <dgm:cxn modelId="{2E4D9172-527B-4C3B-B88A-E1379125E96D}" type="presParOf" srcId="{4113855F-C88F-446D-8BFC-D6069C1FF6C3}" destId="{315CEDD0-5BEC-43DC-A33B-5706DF404067}" srcOrd="1" destOrd="0" presId="urn:microsoft.com/office/officeart/2018/2/layout/IconVerticalSolidList"/>
    <dgm:cxn modelId="{459A71E3-41C0-408B-A8F5-F4826560A073}" type="presParOf" srcId="{4113855F-C88F-446D-8BFC-D6069C1FF6C3}" destId="{67F3303E-C8AB-4BE5-9BE6-FBDBA3B5E2B4}" srcOrd="2" destOrd="0" presId="urn:microsoft.com/office/officeart/2018/2/layout/IconVerticalSolidList"/>
    <dgm:cxn modelId="{2D46E7A4-2E1B-4DFD-BAB2-66E390B1A892}" type="presParOf" srcId="{4113855F-C88F-446D-8BFC-D6069C1FF6C3}" destId="{BF76D100-1B0B-4510-B78B-977C62DAE97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701313-83DF-4CBA-9C62-D8B729108AF1}"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DC6E60E7-440C-4A01-9AA5-0FE67767AEFE}">
      <dgm:prSet/>
      <dgm:spPr/>
      <dgm:t>
        <a:bodyPr/>
        <a:lstStyle/>
        <a:p>
          <a:r>
            <a:rPr lang="da-DK"/>
            <a:t>Moderne videnskabelige empiriske (erfaringsbaserede) metoder blev taget i brug, fx via målinger og forsøg.</a:t>
          </a:r>
          <a:endParaRPr lang="en-US"/>
        </a:p>
      </dgm:t>
    </dgm:pt>
    <dgm:pt modelId="{9EC66405-0F9B-4626-B5D7-75F1A1254BF7}" type="parTrans" cxnId="{E62EA1AA-0E5E-4FC9-ADCD-2365307FF053}">
      <dgm:prSet/>
      <dgm:spPr/>
      <dgm:t>
        <a:bodyPr/>
        <a:lstStyle/>
        <a:p>
          <a:endParaRPr lang="en-US"/>
        </a:p>
      </dgm:t>
    </dgm:pt>
    <dgm:pt modelId="{331B16B0-C22A-46A2-9D59-14FC14089301}" type="sibTrans" cxnId="{E62EA1AA-0E5E-4FC9-ADCD-2365307FF053}">
      <dgm:prSet/>
      <dgm:spPr/>
      <dgm:t>
        <a:bodyPr/>
        <a:lstStyle/>
        <a:p>
          <a:endParaRPr lang="en-US"/>
        </a:p>
      </dgm:t>
    </dgm:pt>
    <dgm:pt modelId="{1D8EB30A-5686-401F-89FF-39936426213B}">
      <dgm:prSet/>
      <dgm:spPr/>
      <dgm:t>
        <a:bodyPr/>
        <a:lstStyle/>
        <a:p>
          <a:r>
            <a:rPr lang="da-DK"/>
            <a:t>Man udviklede videnskabelige teorier, som det indsamlede materiale (empirien) skulle underbygge. </a:t>
          </a:r>
          <a:endParaRPr lang="en-US"/>
        </a:p>
      </dgm:t>
    </dgm:pt>
    <dgm:pt modelId="{04111860-589E-481B-9150-4249389ED7ED}" type="parTrans" cxnId="{D5FE3A54-3B2B-498C-B83F-68673F977088}">
      <dgm:prSet/>
      <dgm:spPr/>
      <dgm:t>
        <a:bodyPr/>
        <a:lstStyle/>
        <a:p>
          <a:endParaRPr lang="en-US"/>
        </a:p>
      </dgm:t>
    </dgm:pt>
    <dgm:pt modelId="{B405476C-D5CF-4CE2-AC72-52FD0C7E793A}" type="sibTrans" cxnId="{D5FE3A54-3B2B-498C-B83F-68673F977088}">
      <dgm:prSet/>
      <dgm:spPr/>
      <dgm:t>
        <a:bodyPr/>
        <a:lstStyle/>
        <a:p>
          <a:endParaRPr lang="en-US"/>
        </a:p>
      </dgm:t>
    </dgm:pt>
    <dgm:pt modelId="{2A772F8F-36B6-443D-A3ED-AA317B9FBBFA}">
      <dgm:prSet/>
      <dgm:spPr/>
      <dgm:t>
        <a:bodyPr/>
        <a:lstStyle/>
        <a:p>
          <a:r>
            <a:rPr lang="da-DK"/>
            <a:t>En konsekvens af denne udvikling var, at samfundsforhold, der ikke kunne begrundet rationelt (med fornuften), burde ændres. </a:t>
          </a:r>
          <a:endParaRPr lang="en-US"/>
        </a:p>
      </dgm:t>
    </dgm:pt>
    <dgm:pt modelId="{14761A68-B05C-466E-97A1-DD6F47307075}" type="parTrans" cxnId="{BBCAF02F-813E-40C2-AB84-8DD0909BE4D3}">
      <dgm:prSet/>
      <dgm:spPr/>
      <dgm:t>
        <a:bodyPr/>
        <a:lstStyle/>
        <a:p>
          <a:endParaRPr lang="en-US"/>
        </a:p>
      </dgm:t>
    </dgm:pt>
    <dgm:pt modelId="{96C8B6F3-3F4E-423D-B89F-EB0FC6B420B3}" type="sibTrans" cxnId="{BBCAF02F-813E-40C2-AB84-8DD0909BE4D3}">
      <dgm:prSet/>
      <dgm:spPr/>
      <dgm:t>
        <a:bodyPr/>
        <a:lstStyle/>
        <a:p>
          <a:endParaRPr lang="en-US"/>
        </a:p>
      </dgm:t>
    </dgm:pt>
    <dgm:pt modelId="{3267689C-9D57-4562-8813-8ADDEE64508A}">
      <dgm:prSet/>
      <dgm:spPr/>
      <dgm:t>
        <a:bodyPr/>
        <a:lstStyle/>
        <a:p>
          <a:r>
            <a:rPr lang="da-DK"/>
            <a:t>Det blev fx sværere at argumentere for social og politisk ulighed, hvis mennesker af natur ikke er særlig forskellige. </a:t>
          </a:r>
          <a:endParaRPr lang="en-US"/>
        </a:p>
      </dgm:t>
    </dgm:pt>
    <dgm:pt modelId="{923F1D3C-C60F-4EAA-AEF0-77BACB155A46}" type="parTrans" cxnId="{C7C9C500-F37F-4546-AD79-17BFD84B48F0}">
      <dgm:prSet/>
      <dgm:spPr/>
      <dgm:t>
        <a:bodyPr/>
        <a:lstStyle/>
        <a:p>
          <a:endParaRPr lang="en-US"/>
        </a:p>
      </dgm:t>
    </dgm:pt>
    <dgm:pt modelId="{26D4E157-3A45-46FD-8226-166D10A0EAC8}" type="sibTrans" cxnId="{C7C9C500-F37F-4546-AD79-17BFD84B48F0}">
      <dgm:prSet/>
      <dgm:spPr/>
      <dgm:t>
        <a:bodyPr/>
        <a:lstStyle/>
        <a:p>
          <a:endParaRPr lang="en-US"/>
        </a:p>
      </dgm:t>
    </dgm:pt>
    <dgm:pt modelId="{EF932AB4-CB4F-7E48-A131-CDC9260592E2}" type="pres">
      <dgm:prSet presAssocID="{40701313-83DF-4CBA-9C62-D8B729108AF1}" presName="vert0" presStyleCnt="0">
        <dgm:presLayoutVars>
          <dgm:dir/>
          <dgm:animOne val="branch"/>
          <dgm:animLvl val="lvl"/>
        </dgm:presLayoutVars>
      </dgm:prSet>
      <dgm:spPr/>
    </dgm:pt>
    <dgm:pt modelId="{01A26951-A53F-9F42-A2D2-61609035E5BC}" type="pres">
      <dgm:prSet presAssocID="{DC6E60E7-440C-4A01-9AA5-0FE67767AEFE}" presName="thickLine" presStyleLbl="alignNode1" presStyleIdx="0" presStyleCnt="4"/>
      <dgm:spPr/>
    </dgm:pt>
    <dgm:pt modelId="{10464CF4-7809-234D-ADB4-752B48374FDE}" type="pres">
      <dgm:prSet presAssocID="{DC6E60E7-440C-4A01-9AA5-0FE67767AEFE}" presName="horz1" presStyleCnt="0"/>
      <dgm:spPr/>
    </dgm:pt>
    <dgm:pt modelId="{CF22F814-D0FF-7941-9BAD-DF8919ED7A6D}" type="pres">
      <dgm:prSet presAssocID="{DC6E60E7-440C-4A01-9AA5-0FE67767AEFE}" presName="tx1" presStyleLbl="revTx" presStyleIdx="0" presStyleCnt="4"/>
      <dgm:spPr/>
    </dgm:pt>
    <dgm:pt modelId="{00553C88-F22E-AE45-A0F2-FD174C7767BA}" type="pres">
      <dgm:prSet presAssocID="{DC6E60E7-440C-4A01-9AA5-0FE67767AEFE}" presName="vert1" presStyleCnt="0"/>
      <dgm:spPr/>
    </dgm:pt>
    <dgm:pt modelId="{5846FAE9-5B83-CC40-B798-FC32E31EAC84}" type="pres">
      <dgm:prSet presAssocID="{1D8EB30A-5686-401F-89FF-39936426213B}" presName="thickLine" presStyleLbl="alignNode1" presStyleIdx="1" presStyleCnt="4"/>
      <dgm:spPr/>
    </dgm:pt>
    <dgm:pt modelId="{26363605-0D32-A841-B7C4-A18D572FB94F}" type="pres">
      <dgm:prSet presAssocID="{1D8EB30A-5686-401F-89FF-39936426213B}" presName="horz1" presStyleCnt="0"/>
      <dgm:spPr/>
    </dgm:pt>
    <dgm:pt modelId="{65D111F5-0EF8-394B-A889-038314CA45C7}" type="pres">
      <dgm:prSet presAssocID="{1D8EB30A-5686-401F-89FF-39936426213B}" presName="tx1" presStyleLbl="revTx" presStyleIdx="1" presStyleCnt="4"/>
      <dgm:spPr/>
    </dgm:pt>
    <dgm:pt modelId="{3269FD38-FA98-7F4B-BDF2-21752BC09568}" type="pres">
      <dgm:prSet presAssocID="{1D8EB30A-5686-401F-89FF-39936426213B}" presName="vert1" presStyleCnt="0"/>
      <dgm:spPr/>
    </dgm:pt>
    <dgm:pt modelId="{D2E4DE8E-0FD5-B94D-A734-07E698513728}" type="pres">
      <dgm:prSet presAssocID="{2A772F8F-36B6-443D-A3ED-AA317B9FBBFA}" presName="thickLine" presStyleLbl="alignNode1" presStyleIdx="2" presStyleCnt="4"/>
      <dgm:spPr/>
    </dgm:pt>
    <dgm:pt modelId="{A2D58891-F7A6-AB49-A21E-8A45E4652E4E}" type="pres">
      <dgm:prSet presAssocID="{2A772F8F-36B6-443D-A3ED-AA317B9FBBFA}" presName="horz1" presStyleCnt="0"/>
      <dgm:spPr/>
    </dgm:pt>
    <dgm:pt modelId="{885B51FE-F03A-954B-BA4B-9BB0F312182D}" type="pres">
      <dgm:prSet presAssocID="{2A772F8F-36B6-443D-A3ED-AA317B9FBBFA}" presName="tx1" presStyleLbl="revTx" presStyleIdx="2" presStyleCnt="4"/>
      <dgm:spPr/>
    </dgm:pt>
    <dgm:pt modelId="{D60F3FFD-AE25-1144-BC18-20A4027AD627}" type="pres">
      <dgm:prSet presAssocID="{2A772F8F-36B6-443D-A3ED-AA317B9FBBFA}" presName="vert1" presStyleCnt="0"/>
      <dgm:spPr/>
    </dgm:pt>
    <dgm:pt modelId="{F459735E-4763-C84C-907C-7453D6EADA02}" type="pres">
      <dgm:prSet presAssocID="{3267689C-9D57-4562-8813-8ADDEE64508A}" presName="thickLine" presStyleLbl="alignNode1" presStyleIdx="3" presStyleCnt="4"/>
      <dgm:spPr/>
    </dgm:pt>
    <dgm:pt modelId="{F3FA4C80-2772-CD41-B28A-25E342306D9E}" type="pres">
      <dgm:prSet presAssocID="{3267689C-9D57-4562-8813-8ADDEE64508A}" presName="horz1" presStyleCnt="0"/>
      <dgm:spPr/>
    </dgm:pt>
    <dgm:pt modelId="{A86D1BDA-A676-6440-84FF-4E86120F736B}" type="pres">
      <dgm:prSet presAssocID="{3267689C-9D57-4562-8813-8ADDEE64508A}" presName="tx1" presStyleLbl="revTx" presStyleIdx="3" presStyleCnt="4"/>
      <dgm:spPr/>
    </dgm:pt>
    <dgm:pt modelId="{C5C267F3-14F8-4B45-84FC-1A74E02FFBC8}" type="pres">
      <dgm:prSet presAssocID="{3267689C-9D57-4562-8813-8ADDEE64508A}" presName="vert1" presStyleCnt="0"/>
      <dgm:spPr/>
    </dgm:pt>
  </dgm:ptLst>
  <dgm:cxnLst>
    <dgm:cxn modelId="{C7C9C500-F37F-4546-AD79-17BFD84B48F0}" srcId="{40701313-83DF-4CBA-9C62-D8B729108AF1}" destId="{3267689C-9D57-4562-8813-8ADDEE64508A}" srcOrd="3" destOrd="0" parTransId="{923F1D3C-C60F-4EAA-AEF0-77BACB155A46}" sibTransId="{26D4E157-3A45-46FD-8226-166D10A0EAC8}"/>
    <dgm:cxn modelId="{41F5501B-F260-7747-8E34-76D3EC3F8321}" type="presOf" srcId="{2A772F8F-36B6-443D-A3ED-AA317B9FBBFA}" destId="{885B51FE-F03A-954B-BA4B-9BB0F312182D}" srcOrd="0" destOrd="0" presId="urn:microsoft.com/office/officeart/2008/layout/LinedList"/>
    <dgm:cxn modelId="{BBCAF02F-813E-40C2-AB84-8DD0909BE4D3}" srcId="{40701313-83DF-4CBA-9C62-D8B729108AF1}" destId="{2A772F8F-36B6-443D-A3ED-AA317B9FBBFA}" srcOrd="2" destOrd="0" parTransId="{14761A68-B05C-466E-97A1-DD6F47307075}" sibTransId="{96C8B6F3-3F4E-423D-B89F-EB0FC6B420B3}"/>
    <dgm:cxn modelId="{1D99C73B-D6FA-904C-8ED8-C7D564D7F7C6}" type="presOf" srcId="{DC6E60E7-440C-4A01-9AA5-0FE67767AEFE}" destId="{CF22F814-D0FF-7941-9BAD-DF8919ED7A6D}" srcOrd="0" destOrd="0" presId="urn:microsoft.com/office/officeart/2008/layout/LinedList"/>
    <dgm:cxn modelId="{D5FE3A54-3B2B-498C-B83F-68673F977088}" srcId="{40701313-83DF-4CBA-9C62-D8B729108AF1}" destId="{1D8EB30A-5686-401F-89FF-39936426213B}" srcOrd="1" destOrd="0" parTransId="{04111860-589E-481B-9150-4249389ED7ED}" sibTransId="{B405476C-D5CF-4CE2-AC72-52FD0C7E793A}"/>
    <dgm:cxn modelId="{869BDE5A-5D19-C843-8AC1-DD6C127161A5}" type="presOf" srcId="{40701313-83DF-4CBA-9C62-D8B729108AF1}" destId="{EF932AB4-CB4F-7E48-A131-CDC9260592E2}" srcOrd="0" destOrd="0" presId="urn:microsoft.com/office/officeart/2008/layout/LinedList"/>
    <dgm:cxn modelId="{E62EA1AA-0E5E-4FC9-ADCD-2365307FF053}" srcId="{40701313-83DF-4CBA-9C62-D8B729108AF1}" destId="{DC6E60E7-440C-4A01-9AA5-0FE67767AEFE}" srcOrd="0" destOrd="0" parTransId="{9EC66405-0F9B-4626-B5D7-75F1A1254BF7}" sibTransId="{331B16B0-C22A-46A2-9D59-14FC14089301}"/>
    <dgm:cxn modelId="{B94A33D1-4DDA-1D4B-912E-9A9ADB655B5A}" type="presOf" srcId="{1D8EB30A-5686-401F-89FF-39936426213B}" destId="{65D111F5-0EF8-394B-A889-038314CA45C7}" srcOrd="0" destOrd="0" presId="urn:microsoft.com/office/officeart/2008/layout/LinedList"/>
    <dgm:cxn modelId="{36CCB1FB-71CE-2241-8B2C-B244C512D63D}" type="presOf" srcId="{3267689C-9D57-4562-8813-8ADDEE64508A}" destId="{A86D1BDA-A676-6440-84FF-4E86120F736B}" srcOrd="0" destOrd="0" presId="urn:microsoft.com/office/officeart/2008/layout/LinedList"/>
    <dgm:cxn modelId="{E0DF278A-E359-7546-8B2D-FBE8F00FEC58}" type="presParOf" srcId="{EF932AB4-CB4F-7E48-A131-CDC9260592E2}" destId="{01A26951-A53F-9F42-A2D2-61609035E5BC}" srcOrd="0" destOrd="0" presId="urn:microsoft.com/office/officeart/2008/layout/LinedList"/>
    <dgm:cxn modelId="{84DFCC38-62D6-524E-826D-4341C45F7ABF}" type="presParOf" srcId="{EF932AB4-CB4F-7E48-A131-CDC9260592E2}" destId="{10464CF4-7809-234D-ADB4-752B48374FDE}" srcOrd="1" destOrd="0" presId="urn:microsoft.com/office/officeart/2008/layout/LinedList"/>
    <dgm:cxn modelId="{E758A727-4515-D446-9367-CB6C51B89D64}" type="presParOf" srcId="{10464CF4-7809-234D-ADB4-752B48374FDE}" destId="{CF22F814-D0FF-7941-9BAD-DF8919ED7A6D}" srcOrd="0" destOrd="0" presId="urn:microsoft.com/office/officeart/2008/layout/LinedList"/>
    <dgm:cxn modelId="{742C62AA-F30C-0B45-A0C7-1B0A85A40C15}" type="presParOf" srcId="{10464CF4-7809-234D-ADB4-752B48374FDE}" destId="{00553C88-F22E-AE45-A0F2-FD174C7767BA}" srcOrd="1" destOrd="0" presId="urn:microsoft.com/office/officeart/2008/layout/LinedList"/>
    <dgm:cxn modelId="{128689CE-2D8C-D547-BA81-2F09346ABD66}" type="presParOf" srcId="{EF932AB4-CB4F-7E48-A131-CDC9260592E2}" destId="{5846FAE9-5B83-CC40-B798-FC32E31EAC84}" srcOrd="2" destOrd="0" presId="urn:microsoft.com/office/officeart/2008/layout/LinedList"/>
    <dgm:cxn modelId="{4E707C64-EEE0-D84F-A407-990E36E6975D}" type="presParOf" srcId="{EF932AB4-CB4F-7E48-A131-CDC9260592E2}" destId="{26363605-0D32-A841-B7C4-A18D572FB94F}" srcOrd="3" destOrd="0" presId="urn:microsoft.com/office/officeart/2008/layout/LinedList"/>
    <dgm:cxn modelId="{C4CDD9F3-2CFD-2F48-9B61-DC162C0007DD}" type="presParOf" srcId="{26363605-0D32-A841-B7C4-A18D572FB94F}" destId="{65D111F5-0EF8-394B-A889-038314CA45C7}" srcOrd="0" destOrd="0" presId="urn:microsoft.com/office/officeart/2008/layout/LinedList"/>
    <dgm:cxn modelId="{19A8B55D-4491-B24B-BC25-DD464B0FF953}" type="presParOf" srcId="{26363605-0D32-A841-B7C4-A18D572FB94F}" destId="{3269FD38-FA98-7F4B-BDF2-21752BC09568}" srcOrd="1" destOrd="0" presId="urn:microsoft.com/office/officeart/2008/layout/LinedList"/>
    <dgm:cxn modelId="{713A0C9B-2B54-9B44-85C8-F67BAA0B2B28}" type="presParOf" srcId="{EF932AB4-CB4F-7E48-A131-CDC9260592E2}" destId="{D2E4DE8E-0FD5-B94D-A734-07E698513728}" srcOrd="4" destOrd="0" presId="urn:microsoft.com/office/officeart/2008/layout/LinedList"/>
    <dgm:cxn modelId="{C69F9A7D-6BD9-7047-9F9F-71CDE6FBB64D}" type="presParOf" srcId="{EF932AB4-CB4F-7E48-A131-CDC9260592E2}" destId="{A2D58891-F7A6-AB49-A21E-8A45E4652E4E}" srcOrd="5" destOrd="0" presId="urn:microsoft.com/office/officeart/2008/layout/LinedList"/>
    <dgm:cxn modelId="{30F88E25-F65E-F34C-9889-63584C172ED3}" type="presParOf" srcId="{A2D58891-F7A6-AB49-A21E-8A45E4652E4E}" destId="{885B51FE-F03A-954B-BA4B-9BB0F312182D}" srcOrd="0" destOrd="0" presId="urn:microsoft.com/office/officeart/2008/layout/LinedList"/>
    <dgm:cxn modelId="{81B25231-85B5-ED40-8623-97D83189B0F6}" type="presParOf" srcId="{A2D58891-F7A6-AB49-A21E-8A45E4652E4E}" destId="{D60F3FFD-AE25-1144-BC18-20A4027AD627}" srcOrd="1" destOrd="0" presId="urn:microsoft.com/office/officeart/2008/layout/LinedList"/>
    <dgm:cxn modelId="{B0F7EF47-6257-BA4C-ABC8-E44197AEEED5}" type="presParOf" srcId="{EF932AB4-CB4F-7E48-A131-CDC9260592E2}" destId="{F459735E-4763-C84C-907C-7453D6EADA02}" srcOrd="6" destOrd="0" presId="urn:microsoft.com/office/officeart/2008/layout/LinedList"/>
    <dgm:cxn modelId="{CB9EA524-11CC-EF46-A1E3-F5F0E66ADB15}" type="presParOf" srcId="{EF932AB4-CB4F-7E48-A131-CDC9260592E2}" destId="{F3FA4C80-2772-CD41-B28A-25E342306D9E}" srcOrd="7" destOrd="0" presId="urn:microsoft.com/office/officeart/2008/layout/LinedList"/>
    <dgm:cxn modelId="{72DE0E4A-3F70-9B4E-AC85-E66FF55C1E0D}" type="presParOf" srcId="{F3FA4C80-2772-CD41-B28A-25E342306D9E}" destId="{A86D1BDA-A676-6440-84FF-4E86120F736B}" srcOrd="0" destOrd="0" presId="urn:microsoft.com/office/officeart/2008/layout/LinedList"/>
    <dgm:cxn modelId="{72BEF63C-EDD8-1B45-B96D-E954BA008958}" type="presParOf" srcId="{F3FA4C80-2772-CD41-B28A-25E342306D9E}" destId="{C5C267F3-14F8-4B45-84FC-1A74E02FFB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2638C-60E3-48C9-A1BB-BBEE836A6F5D}">
      <dsp:nvSpPr>
        <dsp:cNvPr id="0" name=""/>
        <dsp:cNvSpPr/>
      </dsp:nvSpPr>
      <dsp:spPr>
        <a:xfrm>
          <a:off x="0" y="1742"/>
          <a:ext cx="10515600" cy="8833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3D179-1C0B-47A5-91D5-93BFBF6918C8}">
      <dsp:nvSpPr>
        <dsp:cNvPr id="0" name=""/>
        <dsp:cNvSpPr/>
      </dsp:nvSpPr>
      <dsp:spPr>
        <a:xfrm>
          <a:off x="267217" y="200499"/>
          <a:ext cx="485850" cy="4858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3F4842-86F0-47EE-8B1A-373E9BEED652}">
      <dsp:nvSpPr>
        <dsp:cNvPr id="0" name=""/>
        <dsp:cNvSpPr/>
      </dsp:nvSpPr>
      <dsp:spPr>
        <a:xfrm>
          <a:off x="1020286" y="1742"/>
          <a:ext cx="9495313" cy="883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489" tIns="93489" rIns="93489" bIns="93489" numCol="1" spcCol="1270" anchor="ctr" anchorCtr="0">
          <a:noAutofit/>
        </a:bodyPr>
        <a:lstStyle/>
        <a:p>
          <a:pPr marL="0" lvl="0" indent="0" algn="l" defTabSz="666750">
            <a:lnSpc>
              <a:spcPct val="100000"/>
            </a:lnSpc>
            <a:spcBef>
              <a:spcPct val="0"/>
            </a:spcBef>
            <a:spcAft>
              <a:spcPct val="35000"/>
            </a:spcAft>
            <a:buNone/>
          </a:pPr>
          <a:r>
            <a:rPr lang="da-DK" sz="1500" kern="1200"/>
            <a:t>Menneskerettighedernes historie</a:t>
          </a:r>
          <a:endParaRPr lang="en-US" sz="1500" kern="1200"/>
        </a:p>
      </dsp:txBody>
      <dsp:txXfrm>
        <a:off x="1020286" y="1742"/>
        <a:ext cx="9495313" cy="883364"/>
      </dsp:txXfrm>
    </dsp:sp>
    <dsp:sp modelId="{796D67E1-F5CF-44FF-B62E-0FE5A0D833A3}">
      <dsp:nvSpPr>
        <dsp:cNvPr id="0" name=""/>
        <dsp:cNvSpPr/>
      </dsp:nvSpPr>
      <dsp:spPr>
        <a:xfrm>
          <a:off x="0" y="1105948"/>
          <a:ext cx="10515600" cy="8833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26366B-4A05-481C-9D51-A738C2D4BC92}">
      <dsp:nvSpPr>
        <dsp:cNvPr id="0" name=""/>
        <dsp:cNvSpPr/>
      </dsp:nvSpPr>
      <dsp:spPr>
        <a:xfrm>
          <a:off x="267217" y="1304705"/>
          <a:ext cx="485850" cy="4858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EF80E7-7300-4953-A1C8-AB8D8D9A8C44}">
      <dsp:nvSpPr>
        <dsp:cNvPr id="0" name=""/>
        <dsp:cNvSpPr/>
      </dsp:nvSpPr>
      <dsp:spPr>
        <a:xfrm>
          <a:off x="1020286" y="1105948"/>
          <a:ext cx="9495313" cy="883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489" tIns="93489" rIns="93489" bIns="93489" numCol="1" spcCol="1270" anchor="ctr" anchorCtr="0">
          <a:noAutofit/>
        </a:bodyPr>
        <a:lstStyle/>
        <a:p>
          <a:pPr marL="0" lvl="0" indent="0" algn="l" defTabSz="666750">
            <a:lnSpc>
              <a:spcPct val="100000"/>
            </a:lnSpc>
            <a:spcBef>
              <a:spcPct val="0"/>
            </a:spcBef>
            <a:spcAft>
              <a:spcPct val="35000"/>
            </a:spcAft>
            <a:buNone/>
          </a:pPr>
          <a:r>
            <a:rPr lang="da-DK" sz="1500" kern="1200"/>
            <a:t>Forløbet går tilbage til enevælde og oplysningstid og undersøger den historiske og ideologiske baggrund for den første (moderne) menneskerettighedserklæring. </a:t>
          </a:r>
          <a:endParaRPr lang="en-US" sz="1500" kern="1200"/>
        </a:p>
      </dsp:txBody>
      <dsp:txXfrm>
        <a:off x="1020286" y="1105948"/>
        <a:ext cx="9495313" cy="883364"/>
      </dsp:txXfrm>
    </dsp:sp>
    <dsp:sp modelId="{0EF7739A-0BCB-4089-B035-5370BADBFCFC}">
      <dsp:nvSpPr>
        <dsp:cNvPr id="0" name=""/>
        <dsp:cNvSpPr/>
      </dsp:nvSpPr>
      <dsp:spPr>
        <a:xfrm>
          <a:off x="0" y="2210154"/>
          <a:ext cx="10515600" cy="8833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EAA05F-60B5-44C5-A6A5-6CF0EE99F3D0}">
      <dsp:nvSpPr>
        <dsp:cNvPr id="0" name=""/>
        <dsp:cNvSpPr/>
      </dsp:nvSpPr>
      <dsp:spPr>
        <a:xfrm>
          <a:off x="267217" y="2408911"/>
          <a:ext cx="485850" cy="4858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A73506-1691-4E8B-AF74-779B546E2838}">
      <dsp:nvSpPr>
        <dsp:cNvPr id="0" name=""/>
        <dsp:cNvSpPr/>
      </dsp:nvSpPr>
      <dsp:spPr>
        <a:xfrm>
          <a:off x="1020286" y="2210154"/>
          <a:ext cx="9495313" cy="883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489" tIns="93489" rIns="93489" bIns="93489" numCol="1" spcCol="1270" anchor="ctr" anchorCtr="0">
          <a:noAutofit/>
        </a:bodyPr>
        <a:lstStyle/>
        <a:p>
          <a:pPr marL="0" lvl="0" indent="0" algn="l" defTabSz="666750">
            <a:lnSpc>
              <a:spcPct val="100000"/>
            </a:lnSpc>
            <a:spcBef>
              <a:spcPct val="0"/>
            </a:spcBef>
            <a:spcAft>
              <a:spcPct val="35000"/>
            </a:spcAft>
            <a:buNone/>
          </a:pPr>
          <a:r>
            <a:rPr lang="da-DK" sz="1500" kern="1200" dirty="0"/>
            <a:t>Dertil skal vi kort se på baggrunden for FN’s verdenserklæring om Menneskerettigheder fra 1948 og den umiddelbare baggrund hertil = holocaust. </a:t>
          </a:r>
          <a:endParaRPr lang="en-US" sz="1500" kern="1200" dirty="0"/>
        </a:p>
      </dsp:txBody>
      <dsp:txXfrm>
        <a:off x="1020286" y="2210154"/>
        <a:ext cx="9495313" cy="883364"/>
      </dsp:txXfrm>
    </dsp:sp>
    <dsp:sp modelId="{417CBC4A-5FF3-4A76-B706-D691CEEB5206}">
      <dsp:nvSpPr>
        <dsp:cNvPr id="0" name=""/>
        <dsp:cNvSpPr/>
      </dsp:nvSpPr>
      <dsp:spPr>
        <a:xfrm>
          <a:off x="0" y="3314360"/>
          <a:ext cx="10515600" cy="8833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5CEDD0-5BEC-43DC-A33B-5706DF404067}">
      <dsp:nvSpPr>
        <dsp:cNvPr id="0" name=""/>
        <dsp:cNvSpPr/>
      </dsp:nvSpPr>
      <dsp:spPr>
        <a:xfrm>
          <a:off x="267217" y="3513117"/>
          <a:ext cx="485850" cy="4858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76D100-1B0B-4510-B78B-977C62DAE972}">
      <dsp:nvSpPr>
        <dsp:cNvPr id="0" name=""/>
        <dsp:cNvSpPr/>
      </dsp:nvSpPr>
      <dsp:spPr>
        <a:xfrm>
          <a:off x="1020286" y="3314360"/>
          <a:ext cx="9495313" cy="883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489" tIns="93489" rIns="93489" bIns="93489" numCol="1" spcCol="1270" anchor="ctr" anchorCtr="0">
          <a:noAutofit/>
        </a:bodyPr>
        <a:lstStyle/>
        <a:p>
          <a:pPr marL="0" lvl="0" indent="0" algn="l" defTabSz="666750">
            <a:lnSpc>
              <a:spcPct val="100000"/>
            </a:lnSpc>
            <a:spcBef>
              <a:spcPct val="0"/>
            </a:spcBef>
            <a:spcAft>
              <a:spcPct val="35000"/>
            </a:spcAft>
            <a:buNone/>
          </a:pPr>
          <a:r>
            <a:rPr lang="da-DK" sz="1500" kern="1200"/>
            <a:t>Endelig skal i undersøge, hvordan menneskerettigheder har udviklet sig fra 1948 og op til i dag igennem de forskellige menneskerettighedskonventioner og ift. </a:t>
          </a:r>
          <a:r>
            <a:rPr lang="da-DK" sz="1500" kern="1200" dirty="0"/>
            <a:t>den bæredygtighedsdagsorden, som FN’s Verdensmål sætter i dag. </a:t>
          </a:r>
          <a:endParaRPr lang="en-US" sz="1500" kern="1200" dirty="0"/>
        </a:p>
      </dsp:txBody>
      <dsp:txXfrm>
        <a:off x="1020286" y="3314360"/>
        <a:ext cx="9495313" cy="883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26951-A53F-9F42-A2D2-61609035E5BC}">
      <dsp:nvSpPr>
        <dsp:cNvPr id="0" name=""/>
        <dsp:cNvSpPr/>
      </dsp:nvSpPr>
      <dsp:spPr>
        <a:xfrm>
          <a:off x="0" y="0"/>
          <a:ext cx="745807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22F814-D0FF-7941-9BAD-DF8919ED7A6D}">
      <dsp:nvSpPr>
        <dsp:cNvPr id="0" name=""/>
        <dsp:cNvSpPr/>
      </dsp:nvSpPr>
      <dsp:spPr>
        <a:xfrm>
          <a:off x="0" y="0"/>
          <a:ext cx="7458074" cy="139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a-DK" sz="2800" kern="1200"/>
            <a:t>Moderne videnskabelige empiriske (erfaringsbaserede) metoder blev taget i brug, fx via målinger og forsøg.</a:t>
          </a:r>
          <a:endParaRPr lang="en-US" sz="2800" kern="1200"/>
        </a:p>
      </dsp:txBody>
      <dsp:txXfrm>
        <a:off x="0" y="0"/>
        <a:ext cx="7458074" cy="1391840"/>
      </dsp:txXfrm>
    </dsp:sp>
    <dsp:sp modelId="{5846FAE9-5B83-CC40-B798-FC32E31EAC84}">
      <dsp:nvSpPr>
        <dsp:cNvPr id="0" name=""/>
        <dsp:cNvSpPr/>
      </dsp:nvSpPr>
      <dsp:spPr>
        <a:xfrm>
          <a:off x="0" y="1391840"/>
          <a:ext cx="745807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111F5-0EF8-394B-A889-038314CA45C7}">
      <dsp:nvSpPr>
        <dsp:cNvPr id="0" name=""/>
        <dsp:cNvSpPr/>
      </dsp:nvSpPr>
      <dsp:spPr>
        <a:xfrm>
          <a:off x="0" y="1391840"/>
          <a:ext cx="7458074" cy="139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a-DK" sz="2800" kern="1200"/>
            <a:t>Man udviklede videnskabelige teorier, som det indsamlede materiale (empirien) skulle underbygge. </a:t>
          </a:r>
          <a:endParaRPr lang="en-US" sz="2800" kern="1200"/>
        </a:p>
      </dsp:txBody>
      <dsp:txXfrm>
        <a:off x="0" y="1391840"/>
        <a:ext cx="7458074" cy="1391840"/>
      </dsp:txXfrm>
    </dsp:sp>
    <dsp:sp modelId="{D2E4DE8E-0FD5-B94D-A734-07E698513728}">
      <dsp:nvSpPr>
        <dsp:cNvPr id="0" name=""/>
        <dsp:cNvSpPr/>
      </dsp:nvSpPr>
      <dsp:spPr>
        <a:xfrm>
          <a:off x="0" y="2783681"/>
          <a:ext cx="745807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5B51FE-F03A-954B-BA4B-9BB0F312182D}">
      <dsp:nvSpPr>
        <dsp:cNvPr id="0" name=""/>
        <dsp:cNvSpPr/>
      </dsp:nvSpPr>
      <dsp:spPr>
        <a:xfrm>
          <a:off x="0" y="2783681"/>
          <a:ext cx="7458074" cy="139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a-DK" sz="2800" kern="1200"/>
            <a:t>En konsekvens af denne udvikling var, at samfundsforhold, der ikke kunne begrundet rationelt (med fornuften), burde ændres. </a:t>
          </a:r>
          <a:endParaRPr lang="en-US" sz="2800" kern="1200"/>
        </a:p>
      </dsp:txBody>
      <dsp:txXfrm>
        <a:off x="0" y="2783681"/>
        <a:ext cx="7458074" cy="1391840"/>
      </dsp:txXfrm>
    </dsp:sp>
    <dsp:sp modelId="{F459735E-4763-C84C-907C-7453D6EADA02}">
      <dsp:nvSpPr>
        <dsp:cNvPr id="0" name=""/>
        <dsp:cNvSpPr/>
      </dsp:nvSpPr>
      <dsp:spPr>
        <a:xfrm>
          <a:off x="0" y="4175522"/>
          <a:ext cx="745807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D1BDA-A676-6440-84FF-4E86120F736B}">
      <dsp:nvSpPr>
        <dsp:cNvPr id="0" name=""/>
        <dsp:cNvSpPr/>
      </dsp:nvSpPr>
      <dsp:spPr>
        <a:xfrm>
          <a:off x="0" y="4175522"/>
          <a:ext cx="7458074" cy="139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a-DK" sz="2800" kern="1200"/>
            <a:t>Det blev fx sværere at argumentere for social og politisk ulighed, hvis mennesker af natur ikke er særlig forskellige. </a:t>
          </a:r>
          <a:endParaRPr lang="en-US" sz="2800" kern="1200"/>
        </a:p>
      </dsp:txBody>
      <dsp:txXfrm>
        <a:off x="0" y="4175522"/>
        <a:ext cx="7458074" cy="13918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1600578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459330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3843223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367193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1192200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2932973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3449944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2170821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2471647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1831915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1/3/23</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‹nr.›</a:t>
            </a:fld>
            <a:endParaRPr lang="en-US"/>
          </a:p>
        </p:txBody>
      </p:sp>
    </p:spTree>
    <p:extLst>
      <p:ext uri="{BB962C8B-B14F-4D97-AF65-F5344CB8AC3E}">
        <p14:creationId xmlns:p14="http://schemas.microsoft.com/office/powerpoint/2010/main" val="914586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1/3/23</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‹nr.›</a:t>
            </a:fld>
            <a:endParaRPr lang="en-US"/>
          </a:p>
        </p:txBody>
      </p:sp>
    </p:spTree>
    <p:extLst>
      <p:ext uri="{BB962C8B-B14F-4D97-AF65-F5344CB8AC3E}">
        <p14:creationId xmlns:p14="http://schemas.microsoft.com/office/powerpoint/2010/main" val="19281365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0334BF-0422-4A9A-BE46-AEB8C348B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98F2823-0279-49D8-928D-754B22253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2E45E95-311C-41C7-A882-6E43F0806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7299D5D-ECC5-41EB-B830-C3A35FB35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7516"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8C91735-5EFE-44D1-8CC6-FDF0D11B6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D33F926C-2613-475D-AEE4-CD7D87D3B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DD63230-1ABF-CF0C-1FA6-B9E69563EF5A}"/>
              </a:ext>
            </a:extLst>
          </p:cNvPr>
          <p:cNvSpPr>
            <a:spLocks noGrp="1"/>
          </p:cNvSpPr>
          <p:nvPr>
            <p:ph type="ctrTitle"/>
          </p:nvPr>
        </p:nvSpPr>
        <p:spPr>
          <a:xfrm>
            <a:off x="838200" y="1122363"/>
            <a:ext cx="6105525" cy="2387600"/>
          </a:xfrm>
        </p:spPr>
        <p:txBody>
          <a:bodyPr>
            <a:normAutofit/>
          </a:bodyPr>
          <a:lstStyle/>
          <a:p>
            <a:pPr algn="l"/>
            <a:r>
              <a:rPr lang="da-DK" sz="4200">
                <a:solidFill>
                  <a:srgbClr val="FFFFFF"/>
                </a:solidFill>
              </a:rPr>
              <a:t>Menneskerettighedernes historie</a:t>
            </a:r>
          </a:p>
        </p:txBody>
      </p:sp>
      <p:sp>
        <p:nvSpPr>
          <p:cNvPr id="3" name="Undertitel 2">
            <a:extLst>
              <a:ext uri="{FF2B5EF4-FFF2-40B4-BE49-F238E27FC236}">
                <a16:creationId xmlns:a16="http://schemas.microsoft.com/office/drawing/2014/main" id="{6EA02B4E-10BF-338F-992D-51919E2F694B}"/>
              </a:ext>
            </a:extLst>
          </p:cNvPr>
          <p:cNvSpPr>
            <a:spLocks noGrp="1"/>
          </p:cNvSpPr>
          <p:nvPr>
            <p:ph type="subTitle" idx="1"/>
          </p:nvPr>
        </p:nvSpPr>
        <p:spPr>
          <a:xfrm>
            <a:off x="838200" y="3602038"/>
            <a:ext cx="6105525" cy="1655762"/>
          </a:xfrm>
        </p:spPr>
        <p:txBody>
          <a:bodyPr>
            <a:normAutofit/>
          </a:bodyPr>
          <a:lstStyle/>
          <a:p>
            <a:pPr algn="l"/>
            <a:r>
              <a:rPr lang="da-DK" sz="2200" i="1">
                <a:solidFill>
                  <a:srgbClr val="FFFFFF"/>
                </a:solidFill>
              </a:rPr>
              <a:t>- opsamling</a:t>
            </a:r>
          </a:p>
        </p:txBody>
      </p:sp>
      <p:sp>
        <p:nvSpPr>
          <p:cNvPr id="21" name="Rectangle 20">
            <a:extLst>
              <a:ext uri="{FF2B5EF4-FFF2-40B4-BE49-F238E27FC236}">
                <a16:creationId xmlns:a16="http://schemas.microsoft.com/office/drawing/2014/main" id="{1FD32A06-E9FE-4F5A-88A6-84905A72C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5675" y="0"/>
            <a:ext cx="4883277" cy="6858000"/>
          </a:xfrm>
          <a:prstGeom prst="rect">
            <a:avLst/>
          </a:prstGeom>
          <a:gradFill flip="none" rotWithShape="1">
            <a:gsLst>
              <a:gs pos="0">
                <a:schemeClr val="accent2"/>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ogstaver i hylder">
            <a:extLst>
              <a:ext uri="{FF2B5EF4-FFF2-40B4-BE49-F238E27FC236}">
                <a16:creationId xmlns:a16="http://schemas.microsoft.com/office/drawing/2014/main" id="{1C73D6B2-F6ED-80F4-7921-9ACE54A35F41}"/>
              </a:ext>
            </a:extLst>
          </p:cNvPr>
          <p:cNvPicPr>
            <a:picLocks noChangeAspect="1"/>
          </p:cNvPicPr>
          <p:nvPr/>
        </p:nvPicPr>
        <p:blipFill rotWithShape="1">
          <a:blip r:embed="rId2">
            <a:alphaModFix amt="60000"/>
          </a:blip>
          <a:srcRect l="21568" r="31080"/>
          <a:stretch/>
        </p:blipFill>
        <p:spPr>
          <a:xfrm>
            <a:off x="7305675" y="-3319"/>
            <a:ext cx="4883278" cy="6858000"/>
          </a:xfrm>
          <a:prstGeom prst="rect">
            <a:avLst/>
          </a:prstGeom>
        </p:spPr>
      </p:pic>
    </p:spTree>
    <p:extLst>
      <p:ext uri="{BB962C8B-B14F-4D97-AF65-F5344CB8AC3E}">
        <p14:creationId xmlns:p14="http://schemas.microsoft.com/office/powerpoint/2010/main" val="387711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D8167C-07C3-7054-34B1-FB65AACBFEA3}"/>
              </a:ext>
            </a:extLst>
          </p:cNvPr>
          <p:cNvSpPr>
            <a:spLocks noGrp="1"/>
          </p:cNvSpPr>
          <p:nvPr>
            <p:ph type="title"/>
          </p:nvPr>
        </p:nvSpPr>
        <p:spPr/>
        <p:txBody>
          <a:bodyPr/>
          <a:lstStyle/>
          <a:p>
            <a:r>
              <a:rPr lang="da-DK" dirty="0"/>
              <a:t>Forløbet kort fortalt</a:t>
            </a:r>
          </a:p>
        </p:txBody>
      </p:sp>
      <p:graphicFrame>
        <p:nvGraphicFramePr>
          <p:cNvPr id="5" name="Pladsholder til indhold 2">
            <a:extLst>
              <a:ext uri="{FF2B5EF4-FFF2-40B4-BE49-F238E27FC236}">
                <a16:creationId xmlns:a16="http://schemas.microsoft.com/office/drawing/2014/main" id="{FAC7FEA3-B063-BDC2-EBA1-829E3CA7D8F9}"/>
              </a:ext>
            </a:extLst>
          </p:cNvPr>
          <p:cNvGraphicFramePr>
            <a:graphicFrameLocks noGrp="1"/>
          </p:cNvGraphicFramePr>
          <p:nvPr>
            <p:ph idx="1"/>
            <p:extLst>
              <p:ext uri="{D42A27DB-BD31-4B8C-83A1-F6EECF244321}">
                <p14:modId xmlns:p14="http://schemas.microsoft.com/office/powerpoint/2010/main" val="541298707"/>
              </p:ext>
            </p:extLst>
          </p:nvPr>
        </p:nvGraphicFramePr>
        <p:xfrm>
          <a:off x="838200" y="1828800"/>
          <a:ext cx="10515600" cy="4199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759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255060-709A-BFD1-AB33-5CE62E4A4054}"/>
              </a:ext>
            </a:extLst>
          </p:cNvPr>
          <p:cNvSpPr>
            <a:spLocks noGrp="1"/>
          </p:cNvSpPr>
          <p:nvPr>
            <p:ph type="title"/>
          </p:nvPr>
        </p:nvSpPr>
        <p:spPr/>
        <p:txBody>
          <a:bodyPr>
            <a:normAutofit/>
          </a:bodyPr>
          <a:lstStyle/>
          <a:p>
            <a:r>
              <a:rPr lang="da-DK"/>
              <a:t>1M: Hvad er menneskerettigheder?</a:t>
            </a:r>
            <a:endParaRPr lang="da-DK" dirty="0"/>
          </a:p>
        </p:txBody>
      </p:sp>
      <p:sp>
        <p:nvSpPr>
          <p:cNvPr id="3" name="Pladsholder til indhold 2">
            <a:extLst>
              <a:ext uri="{FF2B5EF4-FFF2-40B4-BE49-F238E27FC236}">
                <a16:creationId xmlns:a16="http://schemas.microsoft.com/office/drawing/2014/main" id="{197833A7-F8FE-C6A6-CC3E-F97E47F32372}"/>
              </a:ext>
            </a:extLst>
          </p:cNvPr>
          <p:cNvSpPr>
            <a:spLocks noGrp="1"/>
          </p:cNvSpPr>
          <p:nvPr>
            <p:ph idx="1"/>
          </p:nvPr>
        </p:nvSpPr>
        <p:spPr/>
        <p:txBody>
          <a:bodyPr/>
          <a:lstStyle/>
          <a:p>
            <a:r>
              <a:rPr lang="da-DK" dirty="0"/>
              <a:t>Formål: Definition af menneskerettigheder og indblik i FN’s Verdenserklæring om Menneskerettigheder (1948)</a:t>
            </a:r>
          </a:p>
          <a:p>
            <a:pPr lvl="1"/>
            <a:r>
              <a:rPr lang="da-DK" dirty="0"/>
              <a:t>Definere begrebet ‘menneskerettigheder’ ud fra ordkendskabskort</a:t>
            </a:r>
          </a:p>
          <a:p>
            <a:pPr lvl="1"/>
            <a:r>
              <a:rPr lang="da-DK" dirty="0"/>
              <a:t>Definition: ‘Individets beskyttelse mod statens overgreb’</a:t>
            </a:r>
          </a:p>
          <a:p>
            <a:r>
              <a:rPr lang="da-DK" dirty="0"/>
              <a:t>Grundlæggende kendskab til FN’s Verdenserklæring om Menneskerettigheder ud fra skattejagt m. </a:t>
            </a:r>
            <a:r>
              <a:rPr lang="da-DK" dirty="0" err="1"/>
              <a:t>spm</a:t>
            </a:r>
            <a:r>
              <a:rPr lang="da-DK" dirty="0"/>
              <a:t>.: svar på disse spørgsmål har i fået til jeres noter (2M </a:t>
            </a:r>
            <a:r>
              <a:rPr lang="da-DK" dirty="0" err="1"/>
              <a:t>noteark</a:t>
            </a:r>
            <a:r>
              <a:rPr lang="da-DK" dirty="0"/>
              <a:t>) </a:t>
            </a:r>
          </a:p>
        </p:txBody>
      </p:sp>
    </p:spTree>
    <p:extLst>
      <p:ext uri="{BB962C8B-B14F-4D97-AF65-F5344CB8AC3E}">
        <p14:creationId xmlns:p14="http://schemas.microsoft.com/office/powerpoint/2010/main" val="4026730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0E2BA5-A5B9-5EC9-4035-7288A80F3516}"/>
              </a:ext>
            </a:extLst>
          </p:cNvPr>
          <p:cNvSpPr>
            <a:spLocks noGrp="1"/>
          </p:cNvSpPr>
          <p:nvPr>
            <p:ph type="title"/>
          </p:nvPr>
        </p:nvSpPr>
        <p:spPr/>
        <p:txBody>
          <a:bodyPr/>
          <a:lstStyle/>
          <a:p>
            <a:r>
              <a:rPr lang="da-DK" dirty="0"/>
              <a:t>2M: FN og menneskerettighederne</a:t>
            </a:r>
          </a:p>
        </p:txBody>
      </p:sp>
      <p:sp>
        <p:nvSpPr>
          <p:cNvPr id="3" name="Pladsholder til indhold 2">
            <a:extLst>
              <a:ext uri="{FF2B5EF4-FFF2-40B4-BE49-F238E27FC236}">
                <a16:creationId xmlns:a16="http://schemas.microsoft.com/office/drawing/2014/main" id="{86ADF04E-FEC2-CA51-59A8-9C16F5CB6F7F}"/>
              </a:ext>
            </a:extLst>
          </p:cNvPr>
          <p:cNvSpPr>
            <a:spLocks noGrp="1"/>
          </p:cNvSpPr>
          <p:nvPr>
            <p:ph idx="1"/>
          </p:nvPr>
        </p:nvSpPr>
        <p:spPr/>
        <p:txBody>
          <a:bodyPr/>
          <a:lstStyle/>
          <a:p>
            <a:r>
              <a:rPr lang="da-DK" dirty="0"/>
              <a:t>Formål: indblik i oprettelsen af FN og tankerne bag</a:t>
            </a:r>
          </a:p>
          <a:p>
            <a:r>
              <a:rPr lang="da-DK" dirty="0"/>
              <a:t>Vi undersøgte verdenserklæringen og talte om flg.:</a:t>
            </a:r>
          </a:p>
          <a:p>
            <a:pPr lvl="1"/>
            <a:r>
              <a:rPr lang="da-DK" dirty="0"/>
              <a:t>Den er universel, dvs. den gælder for </a:t>
            </a:r>
            <a:r>
              <a:rPr lang="da-DK" i="1" dirty="0"/>
              <a:t>alle</a:t>
            </a:r>
            <a:r>
              <a:rPr lang="da-DK" dirty="0"/>
              <a:t> mennesker</a:t>
            </a:r>
          </a:p>
          <a:p>
            <a:pPr lvl="1"/>
            <a:r>
              <a:rPr lang="da-DK" dirty="0"/>
              <a:t>Hvordan sikres, fremmes, anerkendes og overholdes rettighederne?</a:t>
            </a:r>
          </a:p>
          <a:p>
            <a:pPr lvl="1"/>
            <a:r>
              <a:rPr lang="da-DK" dirty="0"/>
              <a:t>Under 2M kan i se Verdenserklæringen med hhv. gule og grønne markeringer, der viser, hvor erklæringen understreger, at der er tale om universelle rettigheder og hvordan man iflg. erklæringen skal sikre, fremme, anerkende og overholde rettighederne.</a:t>
            </a:r>
          </a:p>
          <a:p>
            <a:pPr lvl="1"/>
            <a:endParaRPr lang="da-DK" dirty="0"/>
          </a:p>
        </p:txBody>
      </p:sp>
    </p:spTree>
    <p:extLst>
      <p:ext uri="{BB962C8B-B14F-4D97-AF65-F5344CB8AC3E}">
        <p14:creationId xmlns:p14="http://schemas.microsoft.com/office/powerpoint/2010/main" val="396624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63456-7001-4414-9A38-491A394C1EB5}"/>
              </a:ext>
            </a:extLst>
          </p:cNvPr>
          <p:cNvSpPr>
            <a:spLocks noGrp="1"/>
          </p:cNvSpPr>
          <p:nvPr>
            <p:ph type="title"/>
          </p:nvPr>
        </p:nvSpPr>
        <p:spPr/>
        <p:txBody>
          <a:bodyPr/>
          <a:lstStyle/>
          <a:p>
            <a:r>
              <a:rPr lang="da-DK" dirty="0"/>
              <a:t>2M: FN og menneskerettighederne</a:t>
            </a:r>
          </a:p>
        </p:txBody>
      </p:sp>
      <p:sp>
        <p:nvSpPr>
          <p:cNvPr id="3" name="Pladsholder til indhold 2">
            <a:extLst>
              <a:ext uri="{FF2B5EF4-FFF2-40B4-BE49-F238E27FC236}">
                <a16:creationId xmlns:a16="http://schemas.microsoft.com/office/drawing/2014/main" id="{144A19E8-1810-E322-8D43-79CBF93C0B88}"/>
              </a:ext>
            </a:extLst>
          </p:cNvPr>
          <p:cNvSpPr>
            <a:spLocks noGrp="1"/>
          </p:cNvSpPr>
          <p:nvPr>
            <p:ph idx="1"/>
          </p:nvPr>
        </p:nvSpPr>
        <p:spPr/>
        <p:txBody>
          <a:bodyPr/>
          <a:lstStyle/>
          <a:p>
            <a:r>
              <a:rPr lang="da-DK" dirty="0"/>
              <a:t>Dertil hørte i podcast, hvorefter i lavede ‘Quiz &amp; byt’ i form af </a:t>
            </a:r>
            <a:r>
              <a:rPr lang="da-DK" dirty="0" err="1"/>
              <a:t>spm</a:t>
            </a:r>
            <a:r>
              <a:rPr lang="da-DK" dirty="0"/>
              <a:t>. og svar, der fungerede som opsamling på podcasten.</a:t>
            </a:r>
          </a:p>
          <a:p>
            <a:r>
              <a:rPr lang="da-DK" dirty="0"/>
              <a:t>Under 2M har i fået udleveret disse </a:t>
            </a:r>
            <a:r>
              <a:rPr lang="da-DK" dirty="0" err="1"/>
              <a:t>spm</a:t>
            </a:r>
            <a:r>
              <a:rPr lang="da-DK" dirty="0"/>
              <a:t>. og svar. </a:t>
            </a:r>
          </a:p>
          <a:p>
            <a:endParaRPr lang="da-DK" dirty="0"/>
          </a:p>
        </p:txBody>
      </p:sp>
    </p:spTree>
    <p:extLst>
      <p:ext uri="{BB962C8B-B14F-4D97-AF65-F5344CB8AC3E}">
        <p14:creationId xmlns:p14="http://schemas.microsoft.com/office/powerpoint/2010/main" val="2426120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133D83-1B80-2D43-52C1-A34675FB0D6B}"/>
              </a:ext>
            </a:extLst>
          </p:cNvPr>
          <p:cNvSpPr>
            <a:spLocks noGrp="1"/>
          </p:cNvSpPr>
          <p:nvPr>
            <p:ph type="title"/>
          </p:nvPr>
        </p:nvSpPr>
        <p:spPr/>
        <p:txBody>
          <a:bodyPr/>
          <a:lstStyle/>
          <a:p>
            <a:r>
              <a:rPr lang="da-DK" dirty="0"/>
              <a:t>3M: Enevælde og oplysningstid</a:t>
            </a:r>
          </a:p>
        </p:txBody>
      </p:sp>
      <p:sp>
        <p:nvSpPr>
          <p:cNvPr id="3" name="Pladsholder til indhold 2">
            <a:extLst>
              <a:ext uri="{FF2B5EF4-FFF2-40B4-BE49-F238E27FC236}">
                <a16:creationId xmlns:a16="http://schemas.microsoft.com/office/drawing/2014/main" id="{7D4B6877-8C3F-F13E-B05F-35C6CE970421}"/>
              </a:ext>
            </a:extLst>
          </p:cNvPr>
          <p:cNvSpPr>
            <a:spLocks noGrp="1"/>
          </p:cNvSpPr>
          <p:nvPr>
            <p:ph idx="1"/>
          </p:nvPr>
        </p:nvSpPr>
        <p:spPr/>
        <p:txBody>
          <a:bodyPr>
            <a:normAutofit/>
          </a:bodyPr>
          <a:lstStyle/>
          <a:p>
            <a:r>
              <a:rPr lang="da-DK" dirty="0"/>
              <a:t>Formål: Indblik i enevældens og oplysningstidens verden</a:t>
            </a:r>
          </a:p>
          <a:p>
            <a:r>
              <a:rPr lang="da-DK" dirty="0"/>
              <a:t>Vi så afsnit 7 af DR’s serie ”Historien om Danmark”, </a:t>
            </a:r>
            <a:r>
              <a:rPr lang="da-DK"/>
              <a:t>der giver </a:t>
            </a:r>
            <a:r>
              <a:rPr lang="da-DK" dirty="0"/>
              <a:t>et fagligt veldokumenteret indblik i Danmarks vej mod en moderne verden fra Statskuppet i 1660 (enevældens indførelse) over oplysningstidens idealer og senere konsekvenser for ændringer på landet og ift. slavers rettigheder. </a:t>
            </a:r>
          </a:p>
        </p:txBody>
      </p:sp>
    </p:spTree>
    <p:extLst>
      <p:ext uri="{BB962C8B-B14F-4D97-AF65-F5344CB8AC3E}">
        <p14:creationId xmlns:p14="http://schemas.microsoft.com/office/powerpoint/2010/main" val="3288059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61F94-889E-9792-E389-0CEFFE421E4D}"/>
              </a:ext>
            </a:extLst>
          </p:cNvPr>
          <p:cNvSpPr>
            <a:spLocks noGrp="1"/>
          </p:cNvSpPr>
          <p:nvPr>
            <p:ph type="title"/>
          </p:nvPr>
        </p:nvSpPr>
        <p:spPr/>
        <p:txBody>
          <a:bodyPr/>
          <a:lstStyle/>
          <a:p>
            <a:r>
              <a:rPr lang="da-DK" dirty="0"/>
              <a:t>3M: Enevælde (pointer)</a:t>
            </a:r>
          </a:p>
        </p:txBody>
      </p:sp>
      <p:sp>
        <p:nvSpPr>
          <p:cNvPr id="3" name="Pladsholder til indhold 2">
            <a:extLst>
              <a:ext uri="{FF2B5EF4-FFF2-40B4-BE49-F238E27FC236}">
                <a16:creationId xmlns:a16="http://schemas.microsoft.com/office/drawing/2014/main" id="{C884D1E3-0315-FD48-A8D4-99D3A050C9E2}"/>
              </a:ext>
            </a:extLst>
          </p:cNvPr>
          <p:cNvSpPr>
            <a:spLocks noGrp="1"/>
          </p:cNvSpPr>
          <p:nvPr>
            <p:ph idx="1"/>
          </p:nvPr>
        </p:nvSpPr>
        <p:spPr/>
        <p:txBody>
          <a:bodyPr>
            <a:normAutofit fontScale="77500" lnSpcReduction="20000"/>
          </a:bodyPr>
          <a:lstStyle/>
          <a:p>
            <a:r>
              <a:rPr lang="da-DK" dirty="0"/>
              <a:t>Statsmagten styrkes i 1500- og 1600-tallet: Enevældens indtog i Europa (bl.a. på bekostning af den gamle adel, der mistede magt og privilegier)</a:t>
            </a:r>
          </a:p>
          <a:p>
            <a:r>
              <a:rPr lang="da-DK" dirty="0"/>
              <a:t>Hvorfor? </a:t>
            </a:r>
          </a:p>
          <a:p>
            <a:pPr lvl="1"/>
            <a:r>
              <a:rPr lang="da-DK" dirty="0"/>
              <a:t>Gamle ustabile feudale styreformer og lokale magtstrukturer i forfald</a:t>
            </a:r>
          </a:p>
          <a:p>
            <a:pPr lvl="1"/>
            <a:r>
              <a:rPr lang="da-DK" dirty="0"/>
              <a:t>Enevælde = en mere stabil styreform end de hidtidige</a:t>
            </a:r>
          </a:p>
          <a:p>
            <a:r>
              <a:rPr lang="da-DK" dirty="0"/>
              <a:t>Voksende embedsapparat (”bureaukrati” = kontor/styre):</a:t>
            </a:r>
          </a:p>
          <a:p>
            <a:pPr lvl="1"/>
            <a:r>
              <a:rPr lang="da-DK" dirty="0"/>
              <a:t>Central magtstruktur (med kongen i spidsen)</a:t>
            </a:r>
          </a:p>
          <a:p>
            <a:pPr lvl="1"/>
            <a:r>
              <a:rPr lang="da-DK" dirty="0"/>
              <a:t>National lovgivning</a:t>
            </a:r>
          </a:p>
          <a:p>
            <a:pPr lvl="1"/>
            <a:r>
              <a:rPr lang="da-DK" dirty="0"/>
              <a:t>Nationalt juridisk system</a:t>
            </a:r>
          </a:p>
          <a:p>
            <a:pPr lvl="1"/>
            <a:r>
              <a:rPr lang="da-DK" dirty="0"/>
              <a:t>Stort militær under direkte kontrol af centralmagten</a:t>
            </a:r>
          </a:p>
          <a:p>
            <a:pPr lvl="1"/>
            <a:r>
              <a:rPr lang="da-DK" dirty="0"/>
              <a:t>National skatteinddrivning   </a:t>
            </a:r>
          </a:p>
          <a:p>
            <a:endParaRPr lang="da-DK" dirty="0"/>
          </a:p>
        </p:txBody>
      </p:sp>
    </p:spTree>
    <p:extLst>
      <p:ext uri="{BB962C8B-B14F-4D97-AF65-F5344CB8AC3E}">
        <p14:creationId xmlns:p14="http://schemas.microsoft.com/office/powerpoint/2010/main" val="3071315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8BF32-5045-F8AC-C8D5-2A33C4BA26C4}"/>
              </a:ext>
            </a:extLst>
          </p:cNvPr>
          <p:cNvSpPr>
            <a:spLocks noGrp="1"/>
          </p:cNvSpPr>
          <p:nvPr>
            <p:ph type="title"/>
          </p:nvPr>
        </p:nvSpPr>
        <p:spPr/>
        <p:txBody>
          <a:bodyPr/>
          <a:lstStyle/>
          <a:p>
            <a:r>
              <a:rPr lang="da-DK" dirty="0"/>
              <a:t>3M: Enevælde (pointer)</a:t>
            </a:r>
          </a:p>
        </p:txBody>
      </p:sp>
      <p:pic>
        <p:nvPicPr>
          <p:cNvPr id="4" name="Pladsholder til indhold 4">
            <a:extLst>
              <a:ext uri="{FF2B5EF4-FFF2-40B4-BE49-F238E27FC236}">
                <a16:creationId xmlns:a16="http://schemas.microsoft.com/office/drawing/2014/main" id="{AC05E441-5A5F-AE90-7143-CB4E93B6123A}"/>
              </a:ext>
            </a:extLst>
          </p:cNvPr>
          <p:cNvPicPr>
            <a:picLocks noGrp="1" noChangeAspect="1"/>
          </p:cNvPicPr>
          <p:nvPr>
            <p:ph idx="1"/>
          </p:nvPr>
        </p:nvPicPr>
        <p:blipFill>
          <a:blip r:embed="rId2"/>
          <a:stretch>
            <a:fillRect/>
          </a:stretch>
        </p:blipFill>
        <p:spPr>
          <a:xfrm>
            <a:off x="1351721" y="1749288"/>
            <a:ext cx="8905461" cy="4427676"/>
          </a:xfrm>
        </p:spPr>
      </p:pic>
    </p:spTree>
    <p:extLst>
      <p:ext uri="{BB962C8B-B14F-4D97-AF65-F5344CB8AC3E}">
        <p14:creationId xmlns:p14="http://schemas.microsoft.com/office/powerpoint/2010/main" val="3625434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ame 9">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5A5649-5AEF-1FB2-9402-F9934A63561C}"/>
              </a:ext>
            </a:extLst>
          </p:cNvPr>
          <p:cNvSpPr>
            <a:spLocks noGrp="1"/>
          </p:cNvSpPr>
          <p:nvPr>
            <p:ph type="title"/>
          </p:nvPr>
        </p:nvSpPr>
        <p:spPr>
          <a:xfrm>
            <a:off x="838200" y="857250"/>
            <a:ext cx="5257800" cy="5143499"/>
          </a:xfrm>
        </p:spPr>
        <p:txBody>
          <a:bodyPr anchor="ctr">
            <a:normAutofit/>
          </a:bodyPr>
          <a:lstStyle/>
          <a:p>
            <a:r>
              <a:rPr lang="da-DK" sz="4400">
                <a:gradFill flip="none" rotWithShape="1">
                  <a:gsLst>
                    <a:gs pos="0">
                      <a:schemeClr val="accent5">
                        <a:alpha val="70000"/>
                      </a:schemeClr>
                    </a:gs>
                    <a:gs pos="100000">
                      <a:schemeClr val="accent1">
                        <a:alpha val="70000"/>
                      </a:schemeClr>
                    </a:gs>
                  </a:gsLst>
                  <a:lin ang="0" scaled="1"/>
                  <a:tileRect/>
                </a:gradFill>
              </a:rPr>
              <a:t>3M: Oplysningstiden (pointer)</a:t>
            </a:r>
          </a:p>
        </p:txBody>
      </p:sp>
      <p:sp>
        <p:nvSpPr>
          <p:cNvPr id="3" name="Pladsholder til indhold 2">
            <a:extLst>
              <a:ext uri="{FF2B5EF4-FFF2-40B4-BE49-F238E27FC236}">
                <a16:creationId xmlns:a16="http://schemas.microsoft.com/office/drawing/2014/main" id="{0100D3FA-A4E4-D870-BFB8-F3987886DEB7}"/>
              </a:ext>
            </a:extLst>
          </p:cNvPr>
          <p:cNvSpPr>
            <a:spLocks noGrp="1"/>
          </p:cNvSpPr>
          <p:nvPr>
            <p:ph idx="1"/>
          </p:nvPr>
        </p:nvSpPr>
        <p:spPr>
          <a:xfrm>
            <a:off x="6334124" y="857251"/>
            <a:ext cx="5019675" cy="5143500"/>
          </a:xfrm>
        </p:spPr>
        <p:txBody>
          <a:bodyPr anchor="ctr">
            <a:normAutofit/>
          </a:bodyPr>
          <a:lstStyle/>
          <a:p>
            <a:r>
              <a:rPr lang="da-DK" sz="1800">
                <a:solidFill>
                  <a:schemeClr val="tx2">
                    <a:alpha val="60000"/>
                  </a:schemeClr>
                </a:solidFill>
              </a:rPr>
              <a:t>Fra ca. 1700-tallet taler man om ”Oplysningstiden”. </a:t>
            </a:r>
          </a:p>
          <a:p>
            <a:r>
              <a:rPr lang="da-DK" sz="1800">
                <a:solidFill>
                  <a:schemeClr val="tx2">
                    <a:alpha val="60000"/>
                  </a:schemeClr>
                </a:solidFill>
              </a:rPr>
              <a:t>Ny viden og deraf nye måder at anskue verden på medførte, at der blev rejst kritik af det gamle vidensgrundlag, der byggede på tradition og autoritet. </a:t>
            </a:r>
          </a:p>
          <a:p>
            <a:r>
              <a:rPr lang="da-DK" sz="1800">
                <a:solidFill>
                  <a:schemeClr val="tx2">
                    <a:alpha val="60000"/>
                  </a:schemeClr>
                </a:solidFill>
              </a:rPr>
              <a:t>Der blev sat spørgsmålstegn ved kirken og statsmagtens udsagn (enevælden blev udfordret), der blev krævet videnskabelig argumentation og frihed til at udtrykke sine meninger. </a:t>
            </a:r>
          </a:p>
        </p:txBody>
      </p:sp>
    </p:spTree>
    <p:extLst>
      <p:ext uri="{BB962C8B-B14F-4D97-AF65-F5344CB8AC3E}">
        <p14:creationId xmlns:p14="http://schemas.microsoft.com/office/powerpoint/2010/main" val="164623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55B67F3-6A09-AB6F-FCD5-10E636E99750}"/>
              </a:ext>
            </a:extLst>
          </p:cNvPr>
          <p:cNvSpPr>
            <a:spLocks noGrp="1"/>
          </p:cNvSpPr>
          <p:nvPr>
            <p:ph type="title"/>
          </p:nvPr>
        </p:nvSpPr>
        <p:spPr>
          <a:xfrm>
            <a:off x="838201" y="609600"/>
            <a:ext cx="2952750" cy="5567363"/>
          </a:xfrm>
        </p:spPr>
        <p:txBody>
          <a:bodyPr anchor="ctr">
            <a:normAutofit/>
          </a:bodyPr>
          <a:lstStyle/>
          <a:p>
            <a:r>
              <a:rPr lang="da-DK" sz="3100">
                <a:gradFill flip="none" rotWithShape="1">
                  <a:gsLst>
                    <a:gs pos="0">
                      <a:schemeClr val="accent5">
                        <a:alpha val="70000"/>
                      </a:schemeClr>
                    </a:gs>
                    <a:gs pos="100000">
                      <a:schemeClr val="accent1">
                        <a:alpha val="70000"/>
                      </a:schemeClr>
                    </a:gs>
                  </a:gsLst>
                  <a:lin ang="0" scaled="1"/>
                  <a:tileRect/>
                </a:gradFill>
              </a:rPr>
              <a:t>3M: Oplysningstiden (pointer)</a:t>
            </a:r>
          </a:p>
        </p:txBody>
      </p:sp>
      <p:graphicFrame>
        <p:nvGraphicFramePr>
          <p:cNvPr id="5" name="Pladsholder til indhold 2">
            <a:extLst>
              <a:ext uri="{FF2B5EF4-FFF2-40B4-BE49-F238E27FC236}">
                <a16:creationId xmlns:a16="http://schemas.microsoft.com/office/drawing/2014/main" id="{150EC196-2700-1339-3FD8-1431E797475A}"/>
              </a:ext>
            </a:extLst>
          </p:cNvPr>
          <p:cNvGraphicFramePr>
            <a:graphicFrameLocks noGrp="1"/>
          </p:cNvGraphicFramePr>
          <p:nvPr>
            <p:ph idx="1"/>
            <p:extLst>
              <p:ext uri="{D42A27DB-BD31-4B8C-83A1-F6EECF244321}">
                <p14:modId xmlns:p14="http://schemas.microsoft.com/office/powerpoint/2010/main" val="2429125115"/>
              </p:ext>
            </p:extLst>
          </p:nvPr>
        </p:nvGraphicFramePr>
        <p:xfrm>
          <a:off x="4124326" y="609600"/>
          <a:ext cx="7458074" cy="556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2909384"/>
      </p:ext>
    </p:extLst>
  </p:cSld>
  <p:clrMapOvr>
    <a:masterClrMapping/>
  </p:clrMapOvr>
</p:sld>
</file>

<file path=ppt/theme/theme1.xml><?xml version="1.0" encoding="utf-8"?>
<a:theme xmlns:a="http://schemas.openxmlformats.org/drawingml/2006/main" name="LuminousVTI">
  <a:themeElements>
    <a:clrScheme name="AnalogousFromLightSeedRightStep">
      <a:dk1>
        <a:srgbClr val="000000"/>
      </a:dk1>
      <a:lt1>
        <a:srgbClr val="FFFFFF"/>
      </a:lt1>
      <a:dk2>
        <a:srgbClr val="413324"/>
      </a:dk2>
      <a:lt2>
        <a:srgbClr val="E2E8E7"/>
      </a:lt2>
      <a:accent1>
        <a:srgbClr val="C6969F"/>
      </a:accent1>
      <a:accent2>
        <a:srgbClr val="BA8C7F"/>
      </a:accent2>
      <a:accent3>
        <a:srgbClr val="B4A17F"/>
      </a:accent3>
      <a:accent4>
        <a:srgbClr val="A4A772"/>
      </a:accent4>
      <a:accent5>
        <a:srgbClr val="96AA81"/>
      </a:accent5>
      <a:accent6>
        <a:srgbClr val="7DAF77"/>
      </a:accent6>
      <a:hlink>
        <a:srgbClr val="568E84"/>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docProps/app.xml><?xml version="1.0" encoding="utf-8"?>
<Properties xmlns="http://schemas.openxmlformats.org/officeDocument/2006/extended-properties" xmlns:vt="http://schemas.openxmlformats.org/officeDocument/2006/docPropsVTypes">
  <TotalTime>41</TotalTime>
  <Words>595</Words>
  <Application>Microsoft Macintosh PowerPoint</Application>
  <PresentationFormat>Widescreen</PresentationFormat>
  <Paragraphs>45</Paragraphs>
  <Slides>10</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Arial</vt:lpstr>
      <vt:lpstr>Avenir Next LT Pro</vt:lpstr>
      <vt:lpstr>Sabon Next LT</vt:lpstr>
      <vt:lpstr>Wingdings</vt:lpstr>
      <vt:lpstr>LuminousVTI</vt:lpstr>
      <vt:lpstr>Menneskerettighedernes historie</vt:lpstr>
      <vt:lpstr>Forløbet kort fortalt</vt:lpstr>
      <vt:lpstr>1M: Hvad er menneskerettigheder?</vt:lpstr>
      <vt:lpstr>2M: FN og menneskerettighederne</vt:lpstr>
      <vt:lpstr>2M: FN og menneskerettighederne</vt:lpstr>
      <vt:lpstr>3M: Enevælde og oplysningstid</vt:lpstr>
      <vt:lpstr>3M: Enevælde (pointer)</vt:lpstr>
      <vt:lpstr>3M: Enevælde (pointer)</vt:lpstr>
      <vt:lpstr>3M: Oplysningstiden (pointer)</vt:lpstr>
      <vt:lpstr>3M: Oplysningstiden (pointer)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Menneskerettighedernes historie</dc:title>
  <dc:creator>Anne Sofie Nørsøller (AN | SGY)</dc:creator>
  <cp:lastModifiedBy>Anne Sofie Nørsøller (AN | SGY)</cp:lastModifiedBy>
  <cp:revision>5</cp:revision>
  <dcterms:created xsi:type="dcterms:W3CDTF">2022-12-30T13:30:37Z</dcterms:created>
  <dcterms:modified xsi:type="dcterms:W3CDTF">2023-01-03T08:14:21Z</dcterms:modified>
</cp:coreProperties>
</file>