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12"/>
    <p:restoredTop sz="95680"/>
  </p:normalViewPr>
  <p:slideViewPr>
    <p:cSldViewPr snapToGrid="0">
      <p:cViewPr varScale="1">
        <p:scale>
          <a:sx n="66" d="100"/>
          <a:sy n="66" d="100"/>
        </p:scale>
        <p:origin x="224" y="10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E5CBB1-FAA9-C241-AD34-2DF78B3BB5AD}" type="doc">
      <dgm:prSet loTypeId="urn:microsoft.com/office/officeart/2005/8/layout/venn1" loCatId="" qsTypeId="urn:microsoft.com/office/officeart/2005/8/quickstyle/simple1" qsCatId="simple" csTypeId="urn:microsoft.com/office/officeart/2005/8/colors/accent1_2" csCatId="accent1" phldr="1"/>
      <dgm:spPr/>
    </dgm:pt>
    <dgm:pt modelId="{FAC93D0D-459D-D549-B495-0C63A6258567}">
      <dgm:prSet phldrT="[Tekst]"/>
      <dgm:spPr>
        <a:solidFill>
          <a:srgbClr val="7030A0">
            <a:alpha val="50000"/>
          </a:srgbClr>
        </a:solidFill>
      </dgm:spPr>
      <dgm:t>
        <a:bodyPr/>
        <a:lstStyle/>
        <a:p>
          <a:r>
            <a:rPr lang="da-DK" dirty="0">
              <a:latin typeface="+mj-lt"/>
            </a:rPr>
            <a:t>Sociologi</a:t>
          </a:r>
        </a:p>
      </dgm:t>
    </dgm:pt>
    <dgm:pt modelId="{8B361091-63B8-AB4B-884B-B490D1990710}" type="parTrans" cxnId="{F92A2657-56AC-0442-A9E6-109E28E5EFDB}">
      <dgm:prSet/>
      <dgm:spPr/>
      <dgm:t>
        <a:bodyPr/>
        <a:lstStyle/>
        <a:p>
          <a:endParaRPr lang="da-DK"/>
        </a:p>
      </dgm:t>
    </dgm:pt>
    <dgm:pt modelId="{40B2A04F-7B8F-1A42-8E00-0A2AA577ADDF}" type="sibTrans" cxnId="{F92A2657-56AC-0442-A9E6-109E28E5EFDB}">
      <dgm:prSet/>
      <dgm:spPr/>
      <dgm:t>
        <a:bodyPr/>
        <a:lstStyle/>
        <a:p>
          <a:endParaRPr lang="da-DK"/>
        </a:p>
      </dgm:t>
    </dgm:pt>
    <dgm:pt modelId="{6409BB00-E0B3-C042-8C11-4F9540E983DD}">
      <dgm:prSet phldrT="[Tekst]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da-DK" dirty="0">
              <a:latin typeface="+mj-lt"/>
            </a:rPr>
            <a:t>Økonomi</a:t>
          </a:r>
        </a:p>
      </dgm:t>
    </dgm:pt>
    <dgm:pt modelId="{B0B8CA84-DB98-F944-BD47-E85F6B1E48F1}" type="parTrans" cxnId="{7855099D-414E-9143-8576-D1FB9753D140}">
      <dgm:prSet/>
      <dgm:spPr/>
      <dgm:t>
        <a:bodyPr/>
        <a:lstStyle/>
        <a:p>
          <a:endParaRPr lang="da-DK"/>
        </a:p>
      </dgm:t>
    </dgm:pt>
    <dgm:pt modelId="{1B4A4035-4428-C244-8D9D-750BAE9300C5}" type="sibTrans" cxnId="{7855099D-414E-9143-8576-D1FB9753D140}">
      <dgm:prSet/>
      <dgm:spPr/>
      <dgm:t>
        <a:bodyPr/>
        <a:lstStyle/>
        <a:p>
          <a:endParaRPr lang="da-DK"/>
        </a:p>
      </dgm:t>
    </dgm:pt>
    <dgm:pt modelId="{EF356345-4681-A44A-BB4D-1F37794A983F}">
      <dgm:prSet phldrT="[Tekst]"/>
      <dgm:spPr>
        <a:solidFill>
          <a:srgbClr val="00B050">
            <a:alpha val="50000"/>
          </a:srgbClr>
        </a:solidFill>
      </dgm:spPr>
      <dgm:t>
        <a:bodyPr/>
        <a:lstStyle/>
        <a:p>
          <a:r>
            <a:rPr lang="da-DK" dirty="0">
              <a:latin typeface="+mj-lt"/>
            </a:rPr>
            <a:t>Politologi</a:t>
          </a:r>
        </a:p>
      </dgm:t>
    </dgm:pt>
    <dgm:pt modelId="{8B57D01F-5989-A447-98E9-C2F0D8361206}" type="parTrans" cxnId="{F75A15D2-7E34-DF4F-A018-BB0ED8C7B99A}">
      <dgm:prSet/>
      <dgm:spPr/>
      <dgm:t>
        <a:bodyPr/>
        <a:lstStyle/>
        <a:p>
          <a:endParaRPr lang="da-DK"/>
        </a:p>
      </dgm:t>
    </dgm:pt>
    <dgm:pt modelId="{121D0A0D-79AB-0E4B-B29C-E161CC9F5CD5}" type="sibTrans" cxnId="{F75A15D2-7E34-DF4F-A018-BB0ED8C7B99A}">
      <dgm:prSet/>
      <dgm:spPr/>
      <dgm:t>
        <a:bodyPr/>
        <a:lstStyle/>
        <a:p>
          <a:endParaRPr lang="da-DK"/>
        </a:p>
      </dgm:t>
    </dgm:pt>
    <dgm:pt modelId="{ADDDA083-2E58-E043-8F87-2635DCA1BBF9}" type="pres">
      <dgm:prSet presAssocID="{F7E5CBB1-FAA9-C241-AD34-2DF78B3BB5AD}" presName="compositeShape" presStyleCnt="0">
        <dgm:presLayoutVars>
          <dgm:chMax val="7"/>
          <dgm:dir/>
          <dgm:resizeHandles val="exact"/>
        </dgm:presLayoutVars>
      </dgm:prSet>
      <dgm:spPr/>
    </dgm:pt>
    <dgm:pt modelId="{D216E112-18C0-1245-86BC-7B93484D8F6B}" type="pres">
      <dgm:prSet presAssocID="{FAC93D0D-459D-D549-B495-0C63A6258567}" presName="circ1" presStyleLbl="vennNode1" presStyleIdx="0" presStyleCnt="3" custLinFactNeighborX="467" custLinFactNeighborY="7090"/>
      <dgm:spPr/>
    </dgm:pt>
    <dgm:pt modelId="{03D06BE1-DB48-A348-B3C0-125B2655C476}" type="pres">
      <dgm:prSet presAssocID="{FAC93D0D-459D-D549-B495-0C63A625856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329491E-A092-3143-A2CA-2C83B7432DC1}" type="pres">
      <dgm:prSet presAssocID="{6409BB00-E0B3-C042-8C11-4F9540E983DD}" presName="circ2" presStyleLbl="vennNode1" presStyleIdx="1" presStyleCnt="3" custLinFactNeighborX="2801" custLinFactNeighborY="-5410"/>
      <dgm:spPr/>
    </dgm:pt>
    <dgm:pt modelId="{883D3913-E831-9F46-89A4-E663D8C11692}" type="pres">
      <dgm:prSet presAssocID="{6409BB00-E0B3-C042-8C11-4F9540E983D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5BCDA41-0906-9245-8C12-E3BB1B42B698}" type="pres">
      <dgm:prSet presAssocID="{EF356345-4681-A44A-BB4D-1F37794A983F}" presName="circ3" presStyleLbl="vennNode1" presStyleIdx="2" presStyleCnt="3" custLinFactNeighborX="3735" custLinFactNeighborY="-5410"/>
      <dgm:spPr/>
    </dgm:pt>
    <dgm:pt modelId="{DB828437-F929-E74E-8F0F-F8B353DD4F38}" type="pres">
      <dgm:prSet presAssocID="{EF356345-4681-A44A-BB4D-1F37794A983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A4CC4831-9F69-664D-9F3C-B7BE8CFD2C99}" type="presOf" srcId="{EF356345-4681-A44A-BB4D-1F37794A983F}" destId="{DB828437-F929-E74E-8F0F-F8B353DD4F38}" srcOrd="1" destOrd="0" presId="urn:microsoft.com/office/officeart/2005/8/layout/venn1"/>
    <dgm:cxn modelId="{D6DFFE37-D072-7B44-B44B-6A2881AAE356}" type="presOf" srcId="{F7E5CBB1-FAA9-C241-AD34-2DF78B3BB5AD}" destId="{ADDDA083-2E58-E043-8F87-2635DCA1BBF9}" srcOrd="0" destOrd="0" presId="urn:microsoft.com/office/officeart/2005/8/layout/venn1"/>
    <dgm:cxn modelId="{8457014C-CC38-494F-AC46-23FC71FA68C7}" type="presOf" srcId="{FAC93D0D-459D-D549-B495-0C63A6258567}" destId="{03D06BE1-DB48-A348-B3C0-125B2655C476}" srcOrd="1" destOrd="0" presId="urn:microsoft.com/office/officeart/2005/8/layout/venn1"/>
    <dgm:cxn modelId="{F92A2657-56AC-0442-A9E6-109E28E5EFDB}" srcId="{F7E5CBB1-FAA9-C241-AD34-2DF78B3BB5AD}" destId="{FAC93D0D-459D-D549-B495-0C63A6258567}" srcOrd="0" destOrd="0" parTransId="{8B361091-63B8-AB4B-884B-B490D1990710}" sibTransId="{40B2A04F-7B8F-1A42-8E00-0A2AA577ADDF}"/>
    <dgm:cxn modelId="{1362B157-AFFA-F14C-8984-C8940FDC6DB5}" type="presOf" srcId="{6409BB00-E0B3-C042-8C11-4F9540E983DD}" destId="{883D3913-E831-9F46-89A4-E663D8C11692}" srcOrd="1" destOrd="0" presId="urn:microsoft.com/office/officeart/2005/8/layout/venn1"/>
    <dgm:cxn modelId="{A8D01A80-AE75-264C-BECF-5602DB20B6CB}" type="presOf" srcId="{FAC93D0D-459D-D549-B495-0C63A6258567}" destId="{D216E112-18C0-1245-86BC-7B93484D8F6B}" srcOrd="0" destOrd="0" presId="urn:microsoft.com/office/officeart/2005/8/layout/venn1"/>
    <dgm:cxn modelId="{89030F8B-0747-3741-B953-58BB72B4D1A0}" type="presOf" srcId="{EF356345-4681-A44A-BB4D-1F37794A983F}" destId="{F5BCDA41-0906-9245-8C12-E3BB1B42B698}" srcOrd="0" destOrd="0" presId="urn:microsoft.com/office/officeart/2005/8/layout/venn1"/>
    <dgm:cxn modelId="{7855099D-414E-9143-8576-D1FB9753D140}" srcId="{F7E5CBB1-FAA9-C241-AD34-2DF78B3BB5AD}" destId="{6409BB00-E0B3-C042-8C11-4F9540E983DD}" srcOrd="1" destOrd="0" parTransId="{B0B8CA84-DB98-F944-BD47-E85F6B1E48F1}" sibTransId="{1B4A4035-4428-C244-8D9D-750BAE9300C5}"/>
    <dgm:cxn modelId="{00897EA7-2F35-6A45-813C-BB11DCA1A0B9}" type="presOf" srcId="{6409BB00-E0B3-C042-8C11-4F9540E983DD}" destId="{4329491E-A092-3143-A2CA-2C83B7432DC1}" srcOrd="0" destOrd="0" presId="urn:microsoft.com/office/officeart/2005/8/layout/venn1"/>
    <dgm:cxn modelId="{F75A15D2-7E34-DF4F-A018-BB0ED8C7B99A}" srcId="{F7E5CBB1-FAA9-C241-AD34-2DF78B3BB5AD}" destId="{EF356345-4681-A44A-BB4D-1F37794A983F}" srcOrd="2" destOrd="0" parTransId="{8B57D01F-5989-A447-98E9-C2F0D8361206}" sibTransId="{121D0A0D-79AB-0E4B-B29C-E161CC9F5CD5}"/>
    <dgm:cxn modelId="{5A26AD72-82A5-B14F-B297-705E712D56EE}" type="presParOf" srcId="{ADDDA083-2E58-E043-8F87-2635DCA1BBF9}" destId="{D216E112-18C0-1245-86BC-7B93484D8F6B}" srcOrd="0" destOrd="0" presId="urn:microsoft.com/office/officeart/2005/8/layout/venn1"/>
    <dgm:cxn modelId="{60A4A5BD-0260-8D47-95E2-A5163D200166}" type="presParOf" srcId="{ADDDA083-2E58-E043-8F87-2635DCA1BBF9}" destId="{03D06BE1-DB48-A348-B3C0-125B2655C476}" srcOrd="1" destOrd="0" presId="urn:microsoft.com/office/officeart/2005/8/layout/venn1"/>
    <dgm:cxn modelId="{6DDAF34B-0E9A-6544-9CD4-A58E2ED17F7B}" type="presParOf" srcId="{ADDDA083-2E58-E043-8F87-2635DCA1BBF9}" destId="{4329491E-A092-3143-A2CA-2C83B7432DC1}" srcOrd="2" destOrd="0" presId="urn:microsoft.com/office/officeart/2005/8/layout/venn1"/>
    <dgm:cxn modelId="{FEA7BFDC-D676-3242-A834-CC093509295F}" type="presParOf" srcId="{ADDDA083-2E58-E043-8F87-2635DCA1BBF9}" destId="{883D3913-E831-9F46-89A4-E663D8C11692}" srcOrd="3" destOrd="0" presId="urn:microsoft.com/office/officeart/2005/8/layout/venn1"/>
    <dgm:cxn modelId="{02BBBD0F-BF6A-AB42-AC58-A97A8C74D039}" type="presParOf" srcId="{ADDDA083-2E58-E043-8F87-2635DCA1BBF9}" destId="{F5BCDA41-0906-9245-8C12-E3BB1B42B698}" srcOrd="4" destOrd="0" presId="urn:microsoft.com/office/officeart/2005/8/layout/venn1"/>
    <dgm:cxn modelId="{69D8105B-BDFB-934C-A8A9-61BC1805B5AE}" type="presParOf" srcId="{ADDDA083-2E58-E043-8F87-2635DCA1BBF9}" destId="{DB828437-F929-E74E-8F0F-F8B353DD4F38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16E112-18C0-1245-86BC-7B93484D8F6B}">
      <dsp:nvSpPr>
        <dsp:cNvPr id="0" name=""/>
        <dsp:cNvSpPr/>
      </dsp:nvSpPr>
      <dsp:spPr>
        <a:xfrm>
          <a:off x="4218050" y="301971"/>
          <a:ext cx="3291840" cy="3291840"/>
        </a:xfrm>
        <a:prstGeom prst="ellipse">
          <a:avLst/>
        </a:prstGeom>
        <a:solidFill>
          <a:srgbClr val="7030A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700" kern="1200" dirty="0">
              <a:latin typeface="+mj-lt"/>
            </a:rPr>
            <a:t>Sociologi</a:t>
          </a:r>
        </a:p>
      </dsp:txBody>
      <dsp:txXfrm>
        <a:off x="4656962" y="878043"/>
        <a:ext cx="2414016" cy="1481328"/>
      </dsp:txXfrm>
    </dsp:sp>
    <dsp:sp modelId="{4329491E-A092-3143-A2CA-2C83B7432DC1}">
      <dsp:nvSpPr>
        <dsp:cNvPr id="0" name=""/>
        <dsp:cNvSpPr/>
      </dsp:nvSpPr>
      <dsp:spPr>
        <a:xfrm>
          <a:off x="5482687" y="1947891"/>
          <a:ext cx="3291840" cy="3291840"/>
        </a:xfrm>
        <a:prstGeom prst="ellipse">
          <a:avLst/>
        </a:prstGeom>
        <a:solidFill>
          <a:srgbClr val="00B0F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700" kern="1200" dirty="0">
              <a:latin typeface="+mj-lt"/>
            </a:rPr>
            <a:t>Økonomi</a:t>
          </a:r>
        </a:p>
      </dsp:txBody>
      <dsp:txXfrm>
        <a:off x="6489441" y="2798283"/>
        <a:ext cx="1975104" cy="1810512"/>
      </dsp:txXfrm>
    </dsp:sp>
    <dsp:sp modelId="{F5BCDA41-0906-9245-8C12-E3BB1B42B698}">
      <dsp:nvSpPr>
        <dsp:cNvPr id="0" name=""/>
        <dsp:cNvSpPr/>
      </dsp:nvSpPr>
      <dsp:spPr>
        <a:xfrm>
          <a:off x="3137822" y="1947891"/>
          <a:ext cx="3291840" cy="3291840"/>
        </a:xfrm>
        <a:prstGeom prst="ellipse">
          <a:avLst/>
        </a:prstGeom>
        <a:solidFill>
          <a:srgbClr val="00B05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700" kern="1200" dirty="0">
              <a:latin typeface="+mj-lt"/>
            </a:rPr>
            <a:t>Politologi</a:t>
          </a:r>
        </a:p>
      </dsp:txBody>
      <dsp:txXfrm>
        <a:off x="3447803" y="2798283"/>
        <a:ext cx="1975104" cy="18105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5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13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63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723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431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432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63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694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61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966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15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2/1/23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1536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72" r:id="rId6"/>
    <p:sldLayoutId id="2147483667" r:id="rId7"/>
    <p:sldLayoutId id="2147483668" r:id="rId8"/>
    <p:sldLayoutId id="2147483669" r:id="rId9"/>
    <p:sldLayoutId id="2147483671" r:id="rId10"/>
    <p:sldLayoutId id="21474836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B9AAF1-401F-CAD1-2BEA-DF26F2A08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1524000"/>
            <a:ext cx="4572000" cy="2286000"/>
          </a:xfrm>
        </p:spPr>
        <p:txBody>
          <a:bodyPr>
            <a:normAutofit/>
          </a:bodyPr>
          <a:lstStyle/>
          <a:p>
            <a:pPr algn="l"/>
            <a:r>
              <a:rPr lang="da-DK" sz="4400" dirty="0"/>
              <a:t>Økonomi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8C100E8-54B2-C01A-4213-EA8A8F5051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571999"/>
            <a:ext cx="4572000" cy="1524000"/>
          </a:xfrm>
        </p:spPr>
        <p:txBody>
          <a:bodyPr>
            <a:normAutofit/>
          </a:bodyPr>
          <a:lstStyle/>
          <a:p>
            <a:pPr algn="l"/>
            <a:r>
              <a:rPr lang="da-DK" dirty="0"/>
              <a:t>Udfordringer i dansk økonomi</a:t>
            </a:r>
          </a:p>
        </p:txBody>
      </p:sp>
      <p:pic>
        <p:nvPicPr>
          <p:cNvPr id="4" name="Picture 3" descr="Stock exchange numbers">
            <a:extLst>
              <a:ext uri="{FF2B5EF4-FFF2-40B4-BE49-F238E27FC236}">
                <a16:creationId xmlns:a16="http://schemas.microsoft.com/office/drawing/2014/main" id="{DEBABDEC-8A0C-CE9C-1AC3-EB01FD0CD7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71" r="16689" b="-2"/>
          <a:stretch/>
        </p:blipFill>
        <p:spPr>
          <a:xfrm>
            <a:off x="-8" y="762006"/>
            <a:ext cx="5948805" cy="6095979"/>
          </a:xfrm>
          <a:custGeom>
            <a:avLst/>
            <a:gdLst/>
            <a:ahLst/>
            <a:cxnLst/>
            <a:rect l="l" t="t" r="r" b="b"/>
            <a:pathLst>
              <a:path w="5948805" h="6095979">
                <a:moveTo>
                  <a:pt x="1573832" y="765"/>
                </a:moveTo>
                <a:cubicBezTo>
                  <a:pt x="1940190" y="-10734"/>
                  <a:pt x="2329345" y="109280"/>
                  <a:pt x="2734663" y="238687"/>
                </a:cubicBezTo>
                <a:cubicBezTo>
                  <a:pt x="4118244" y="680647"/>
                  <a:pt x="5296697" y="1302752"/>
                  <a:pt x="5668316" y="3639516"/>
                </a:cubicBezTo>
                <a:cubicBezTo>
                  <a:pt x="5788298" y="4393559"/>
                  <a:pt x="5890546" y="5142244"/>
                  <a:pt x="5937022" y="5865869"/>
                </a:cubicBezTo>
                <a:lnTo>
                  <a:pt x="5948805" y="6095979"/>
                </a:lnTo>
                <a:lnTo>
                  <a:pt x="0" y="6095979"/>
                </a:lnTo>
                <a:lnTo>
                  <a:pt x="0" y="1621672"/>
                </a:lnTo>
                <a:lnTo>
                  <a:pt x="36310" y="1518814"/>
                </a:lnTo>
                <a:cubicBezTo>
                  <a:pt x="109805" y="1321982"/>
                  <a:pt x="192755" y="1133640"/>
                  <a:pt x="287891" y="956872"/>
                </a:cubicBezTo>
                <a:cubicBezTo>
                  <a:pt x="669453" y="247734"/>
                  <a:pt x="1102800" y="15549"/>
                  <a:pt x="1573832" y="765"/>
                </a:cubicBez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47DB6CD-8E9E-4643-B3B6-01BD80429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23838" y="538152"/>
            <a:ext cx="6095989" cy="654368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967419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44E0DB-FC39-C32B-B9D4-76742E83E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85107"/>
            <a:ext cx="10668000" cy="1524000"/>
          </a:xfrm>
        </p:spPr>
        <p:txBody>
          <a:bodyPr/>
          <a:lstStyle/>
          <a:p>
            <a:r>
              <a:rPr lang="da-DK" dirty="0"/>
              <a:t>Samfundsvidenskabens hovedområder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F094234A-9120-AAB8-6F10-43A0E3138E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8396904"/>
              </p:ext>
            </p:extLst>
          </p:nvPr>
        </p:nvGraphicFramePr>
        <p:xfrm>
          <a:off x="261257" y="1140031"/>
          <a:ext cx="11697195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0299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9DDF37-72BD-2760-3279-B1FD9617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400" dirty="0">
                <a:solidFill>
                  <a:schemeClr val="tx2"/>
                </a:solidFill>
              </a:rPr>
              <a:t>Årets gang i samfundsfag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093E54-90AD-5859-E97C-8BD06693E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sz="3200" b="1" dirty="0">
                <a:solidFill>
                  <a:schemeClr val="tx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Hvor ligger magten?</a:t>
            </a:r>
          </a:p>
          <a:p>
            <a:pPr lvl="1"/>
            <a:r>
              <a:rPr lang="da-DK" sz="3200" b="1" dirty="0">
                <a:solidFill>
                  <a:schemeClr val="tx2"/>
                </a:solidFill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Politologi</a:t>
            </a:r>
            <a:endParaRPr lang="da-DK" sz="3200" dirty="0">
              <a:solidFill>
                <a:schemeClr val="tx2"/>
              </a:solidFill>
              <a:effectLst/>
              <a:latin typeface="Avenir Book" panose="02000503020000020003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3200" b="1" dirty="0">
                <a:solidFill>
                  <a:schemeClr val="tx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Familien og individet i det senmoderne samfund</a:t>
            </a:r>
          </a:p>
          <a:p>
            <a:pPr lvl="1"/>
            <a:r>
              <a:rPr lang="da-DK" sz="3200" b="1" dirty="0">
                <a:solidFill>
                  <a:schemeClr val="tx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Sociologi</a:t>
            </a:r>
            <a:endParaRPr lang="da-DK" sz="3200" dirty="0">
              <a:solidFill>
                <a:schemeClr val="tx2"/>
              </a:solidFill>
              <a:effectLst/>
              <a:latin typeface="Avenir Book" panose="02000503020000020003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3200" b="1" dirty="0">
                <a:solidFill>
                  <a:schemeClr val="tx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Udfordringer for dansk økonomi</a:t>
            </a:r>
          </a:p>
          <a:p>
            <a:pPr lvl="1"/>
            <a:r>
              <a:rPr lang="da-DK" sz="3200" b="1" dirty="0">
                <a:solidFill>
                  <a:schemeClr val="tx2"/>
                </a:solidFill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Økonomi</a:t>
            </a:r>
            <a:endParaRPr lang="da-DK" sz="3200" b="1" dirty="0">
              <a:solidFill>
                <a:schemeClr val="tx2"/>
              </a:solidFill>
              <a:effectLst/>
              <a:latin typeface="Avenir Book" panose="02000503020000020003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17694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7AAE99-BDD1-38D8-2955-E1A39C998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39485"/>
            <a:ext cx="10668000" cy="1524000"/>
          </a:xfrm>
        </p:spPr>
        <p:txBody>
          <a:bodyPr/>
          <a:lstStyle/>
          <a:p>
            <a:r>
              <a:rPr lang="da-DK" dirty="0"/>
              <a:t>Forløb 3: Udfordringer i dansk økonomi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D444C33-C585-E980-FDFE-CE48237D3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365662"/>
            <a:ext cx="10668000" cy="4928260"/>
          </a:xfrm>
        </p:spPr>
        <p:txBody>
          <a:bodyPr>
            <a:normAutofit fontScale="77500" lnSpcReduction="20000"/>
          </a:bodyPr>
          <a:lstStyle/>
          <a:p>
            <a:r>
              <a:rPr lang="da-DK" sz="3200" dirty="0">
                <a:solidFill>
                  <a:schemeClr val="tx2"/>
                </a:solidFill>
                <a:latin typeface="Avenir Book" panose="02000503020000020003" pitchFamily="2" charset="0"/>
              </a:rPr>
              <a:t>Vi kommer igennem side 177-220 i grundbogen</a:t>
            </a:r>
          </a:p>
          <a:p>
            <a:pPr lvl="1"/>
            <a:r>
              <a:rPr lang="da-DK" sz="3200" dirty="0">
                <a:solidFill>
                  <a:schemeClr val="tx2"/>
                </a:solidFill>
                <a:latin typeface="Avenir Book" panose="02000503020000020003" pitchFamily="2" charset="0"/>
              </a:rPr>
              <a:t>Velfærdstrekanten – stat, marked og civilsamfund</a:t>
            </a:r>
          </a:p>
          <a:p>
            <a:pPr lvl="1"/>
            <a:r>
              <a:rPr lang="da-DK" sz="3200" dirty="0">
                <a:solidFill>
                  <a:schemeClr val="tx2"/>
                </a:solidFill>
                <a:latin typeface="Avenir Book" panose="02000503020000020003" pitchFamily="2" charset="0"/>
              </a:rPr>
              <a:t>Udbud og efterspørgsel</a:t>
            </a:r>
          </a:p>
          <a:p>
            <a:pPr lvl="1"/>
            <a:r>
              <a:rPr lang="da-DK" sz="3200" dirty="0">
                <a:solidFill>
                  <a:schemeClr val="tx2"/>
                </a:solidFill>
                <a:latin typeface="Avenir Book" panose="02000503020000020003" pitchFamily="2" charset="0"/>
              </a:rPr>
              <a:t>Markedsøkonomi, planøkonomi og blandingsøkonomi</a:t>
            </a:r>
          </a:p>
          <a:p>
            <a:pPr lvl="1"/>
            <a:r>
              <a:rPr lang="da-DK" sz="3200" dirty="0">
                <a:solidFill>
                  <a:schemeClr val="tx2"/>
                </a:solidFill>
                <a:latin typeface="Avenir Book" panose="02000503020000020003" pitchFamily="2" charset="0"/>
              </a:rPr>
              <a:t>Økonomisk vækst, inflation og BNP</a:t>
            </a:r>
          </a:p>
          <a:p>
            <a:pPr lvl="1"/>
            <a:r>
              <a:rPr lang="da-DK" sz="3200" dirty="0">
                <a:solidFill>
                  <a:schemeClr val="tx2"/>
                </a:solidFill>
                <a:latin typeface="Avenir Book" panose="02000503020000020003" pitchFamily="2" charset="0"/>
              </a:rPr>
              <a:t>Betalingsbalance</a:t>
            </a:r>
          </a:p>
          <a:p>
            <a:pPr lvl="1"/>
            <a:r>
              <a:rPr lang="da-DK" sz="3200" dirty="0">
                <a:solidFill>
                  <a:schemeClr val="tx2"/>
                </a:solidFill>
                <a:latin typeface="Avenir Book" panose="02000503020000020003" pitchFamily="2" charset="0"/>
              </a:rPr>
              <a:t>Konjunktursvingninger</a:t>
            </a:r>
          </a:p>
          <a:p>
            <a:pPr lvl="1"/>
            <a:r>
              <a:rPr lang="da-DK" sz="3200" dirty="0">
                <a:solidFill>
                  <a:schemeClr val="tx2"/>
                </a:solidFill>
                <a:latin typeface="Avenir Book" panose="02000503020000020003" pitchFamily="2" charset="0"/>
              </a:rPr>
              <a:t>Finanspolitik, pengepolitik og strukturpolitik</a:t>
            </a:r>
          </a:p>
          <a:p>
            <a:pPr lvl="1"/>
            <a:r>
              <a:rPr lang="da-DK" sz="3200" dirty="0">
                <a:solidFill>
                  <a:schemeClr val="tx2"/>
                </a:solidFill>
                <a:latin typeface="Avenir Book" panose="02000503020000020003" pitchFamily="2" charset="0"/>
              </a:rPr>
              <a:t>Velfærdsmodeller</a:t>
            </a:r>
          </a:p>
          <a:p>
            <a:pPr lvl="1"/>
            <a:r>
              <a:rPr lang="da-DK" sz="3200" dirty="0" err="1">
                <a:solidFill>
                  <a:schemeClr val="tx2"/>
                </a:solidFill>
                <a:latin typeface="Avenir Book" panose="02000503020000020003" pitchFamily="2" charset="0"/>
              </a:rPr>
              <a:t>Osv</a:t>
            </a:r>
            <a:r>
              <a:rPr lang="da-DK" sz="3200" dirty="0">
                <a:solidFill>
                  <a:schemeClr val="tx2"/>
                </a:solidFill>
                <a:latin typeface="Avenir Book" panose="02000503020000020003" pitchFamily="2" charset="0"/>
              </a:rPr>
              <a:t>…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6947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265D98-34F5-00BB-7D16-82D0A7148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sider: 177-184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3CF9C47-CE49-8C1D-649C-AF2E218D4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Markedet: Udbud og efterspørgsel</a:t>
            </a:r>
          </a:p>
          <a:p>
            <a:r>
              <a:rPr lang="da-DK" dirty="0"/>
              <a:t>Velfærdstrekanten: Stat, civilsamfund og marked</a:t>
            </a:r>
          </a:p>
          <a:p>
            <a:r>
              <a:rPr lang="da-DK" dirty="0"/>
              <a:t>Markedsøkonomi, planøkonomi og blandingsøkonomi</a:t>
            </a:r>
          </a:p>
        </p:txBody>
      </p:sp>
    </p:spTree>
    <p:extLst>
      <p:ext uri="{BB962C8B-B14F-4D97-AF65-F5344CB8AC3E}">
        <p14:creationId xmlns:p14="http://schemas.microsoft.com/office/powerpoint/2010/main" val="3492858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9F2C24F-C916-504D-45DE-90D7F5E01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Marked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6EAAAB9-E8BD-42F5-FA0F-BBF3128A82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Udbud	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CAE2AA8-9AA3-9E72-88A7-BD3547E0B40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Den mængde varer, som sendes ud på markedet</a:t>
            </a:r>
          </a:p>
          <a:p>
            <a:r>
              <a:rPr lang="da-DK" dirty="0"/>
              <a:t>Reglen: Jo større udbud, jo lavere pris</a:t>
            </a:r>
          </a:p>
          <a:p>
            <a:pPr lvl="1"/>
            <a:r>
              <a:rPr lang="da-DK" dirty="0"/>
              <a:t>Jo lavere udbud, jo højere pris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F61561F1-19AF-6ABA-7518-4ECD087FCE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Efterspørgsel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1FB4A70A-3E20-63C6-C22A-F5F4FD00F35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a-DK" dirty="0"/>
              <a:t>Hvilke varer efterspørger forbrugeren</a:t>
            </a:r>
          </a:p>
          <a:p>
            <a:r>
              <a:rPr lang="da-DK" dirty="0"/>
              <a:t>Hvor meget efterspørger forbrugerne en vare</a:t>
            </a:r>
          </a:p>
        </p:txBody>
      </p:sp>
    </p:spTree>
    <p:extLst>
      <p:ext uri="{BB962C8B-B14F-4D97-AF65-F5344CB8AC3E}">
        <p14:creationId xmlns:p14="http://schemas.microsoft.com/office/powerpoint/2010/main" val="107981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8CBD8D-01AF-E173-1893-DB6A7E454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Udbud = Efterspørgsel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36C67F4-09C5-C150-751B-5E25ADA858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Markedet: Hvad er forbrugeren villig til at betale for en vare (efterspørgsel), og hvad er virksomhederne villig til at sælge varen for (udbud)</a:t>
            </a:r>
          </a:p>
        </p:txBody>
      </p:sp>
    </p:spTree>
    <p:extLst>
      <p:ext uri="{BB962C8B-B14F-4D97-AF65-F5344CB8AC3E}">
        <p14:creationId xmlns:p14="http://schemas.microsoft.com/office/powerpoint/2010/main" val="229930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BE0AC9-7B46-A4EB-38D2-79B14C8DE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Et eksempel på efterspørgsel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841B6E3-4A62-7D69-E4C4-43A7EF08FB4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Efterspørgsel på kanelsnegle i kantinen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Pris1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600" dirty="0"/>
              <a:t>Efterspørgsel1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Pris 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600" dirty="0"/>
              <a:t>Efterspørgsel2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Lav pris = stor efterspørgsel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Høj pris = lav efterspørgsel</a:t>
            </a:r>
          </a:p>
        </p:txBody>
      </p:sp>
      <p:pic>
        <p:nvPicPr>
          <p:cNvPr id="5" name="Billede 2">
            <a:extLst>
              <a:ext uri="{FF2B5EF4-FFF2-40B4-BE49-F238E27FC236}">
                <a16:creationId xmlns:a16="http://schemas.microsoft.com/office/drawing/2014/main" id="{2A50C8AA-0D41-6104-F65A-392E7C26492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608" y="698888"/>
            <a:ext cx="6875838" cy="546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6FBFE76B-5784-FEEE-EDC8-FD56061BA922}"/>
              </a:ext>
            </a:extLst>
          </p:cNvPr>
          <p:cNvSpPr txBox="1"/>
          <p:nvPr/>
        </p:nvSpPr>
        <p:spPr>
          <a:xfrm>
            <a:off x="4964621" y="2710932"/>
            <a:ext cx="450342" cy="3751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9BBE85D9-0B93-9756-A060-238D806C8131}"/>
              </a:ext>
            </a:extLst>
          </p:cNvPr>
          <p:cNvSpPr txBox="1"/>
          <p:nvPr/>
        </p:nvSpPr>
        <p:spPr>
          <a:xfrm>
            <a:off x="4953763" y="4059854"/>
            <a:ext cx="450342" cy="3751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1E4692BA-9730-F1BA-AC14-46B3704C3036}"/>
              </a:ext>
            </a:extLst>
          </p:cNvPr>
          <p:cNvSpPr txBox="1"/>
          <p:nvPr/>
        </p:nvSpPr>
        <p:spPr>
          <a:xfrm>
            <a:off x="6564821" y="5633261"/>
            <a:ext cx="507491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E2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3DBDCF2A-CB14-E626-A9B2-9317D0183BC4}"/>
              </a:ext>
            </a:extLst>
          </p:cNvPr>
          <p:cNvSpPr txBox="1"/>
          <p:nvPr/>
        </p:nvSpPr>
        <p:spPr>
          <a:xfrm>
            <a:off x="7931658" y="5633261"/>
            <a:ext cx="507491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E1</a:t>
            </a:r>
          </a:p>
        </p:txBody>
      </p:sp>
    </p:spTree>
    <p:extLst>
      <p:ext uri="{BB962C8B-B14F-4D97-AF65-F5344CB8AC3E}">
        <p14:creationId xmlns:p14="http://schemas.microsoft.com/office/powerpoint/2010/main" val="1544990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3ADA47-E1DB-7B2B-2452-5C980074D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19073"/>
            <a:ext cx="3810000" cy="1524002"/>
          </a:xfrm>
        </p:spPr>
        <p:txBody>
          <a:bodyPr/>
          <a:lstStyle/>
          <a:p>
            <a:r>
              <a:rPr lang="da-DK" dirty="0"/>
              <a:t>Et eksempel på udbud – fortsat om kanelsnegle 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432BAA7-02DA-E875-8029-FE2DED1390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1628776"/>
            <a:ext cx="3810000" cy="478631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Fra markedets side, på kort sigt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Høj pris = Stort udbud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Lav pris = Lille udbud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Mængde på x-aksen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Pris på y-aksen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/>
              <a:t>Ligevægtpris</a:t>
            </a:r>
            <a:r>
              <a:rPr lang="da-DK" dirty="0"/>
              <a:t>: Der hvor udbuddet af kanelsnegle passer med efterspørgslen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Hvis kurven forskydes mod højre: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Mængden stiger, prisen falder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Hvis kurven forskydes mod venstre: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Mængden falder, prisen stiger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9BC10690-1F2C-2481-BA06-4887359D577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8" t="30556" r="52722" b="14484"/>
          <a:stretch>
            <a:fillRect/>
          </a:stretch>
        </p:blipFill>
        <p:spPr bwMode="auto">
          <a:xfrm>
            <a:off x="5120094" y="400051"/>
            <a:ext cx="6617644" cy="569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6350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3ADA47-E1DB-7B2B-2452-5C980074D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19073"/>
            <a:ext cx="3810000" cy="1524002"/>
          </a:xfrm>
        </p:spPr>
        <p:txBody>
          <a:bodyPr>
            <a:normAutofit fontScale="90000"/>
          </a:bodyPr>
          <a:lstStyle/>
          <a:p>
            <a:r>
              <a:rPr lang="da-DK" dirty="0"/>
              <a:t>Et eksempel på efterspørgsel – fortsat om kanelsnegle 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432BAA7-02DA-E875-8029-FE2DED1390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1628776"/>
            <a:ext cx="3810000" cy="478631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Hvis kurven forskydes mod højre: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800" dirty="0"/>
              <a:t>Mængden stiger, prisen falder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3B86C2-40C3-97B8-683B-D6D1535BF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2">
            <a:extLst>
              <a:ext uri="{FF2B5EF4-FFF2-40B4-BE49-F238E27FC236}">
                <a16:creationId xmlns:a16="http://schemas.microsoft.com/office/drawing/2014/main" id="{81C98B49-DE07-A9F4-5DC3-EE8606663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18" t="25182" r="13550" b="12616"/>
          <a:stretch>
            <a:fillRect/>
          </a:stretch>
        </p:blipFill>
        <p:spPr bwMode="auto">
          <a:xfrm>
            <a:off x="4986158" y="761999"/>
            <a:ext cx="6791684" cy="543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414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24387D-ACAE-493E-324F-11A4310BF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Så udbud og efterspørgsel…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FBDAE69-322C-D56D-217C-CB6E4858D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3600" dirty="0"/>
              <a:t>Hvis efterspørgslen stiger, så stiger prisen</a:t>
            </a:r>
          </a:p>
          <a:p>
            <a:r>
              <a:rPr lang="da-DK" sz="3600" dirty="0"/>
              <a:t>Hvis efterspørgslen falder, så falder prisen</a:t>
            </a:r>
          </a:p>
          <a:p>
            <a:r>
              <a:rPr lang="da-DK" sz="3600" dirty="0"/>
              <a:t>Hvis udbuddet stiger, falder prisen</a:t>
            </a:r>
          </a:p>
          <a:p>
            <a:r>
              <a:rPr lang="da-DK" sz="3600" dirty="0"/>
              <a:t>Hvis udbuddet falder, stiger prisen</a:t>
            </a:r>
          </a:p>
        </p:txBody>
      </p:sp>
    </p:spTree>
    <p:extLst>
      <p:ext uri="{BB962C8B-B14F-4D97-AF65-F5344CB8AC3E}">
        <p14:creationId xmlns:p14="http://schemas.microsoft.com/office/powerpoint/2010/main" val="2706160813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AnalogousFromDarkSeedLeftStep">
      <a:dk1>
        <a:srgbClr val="000000"/>
      </a:dk1>
      <a:lt1>
        <a:srgbClr val="FFFFFF"/>
      </a:lt1>
      <a:dk2>
        <a:srgbClr val="362441"/>
      </a:dk2>
      <a:lt2>
        <a:srgbClr val="E8E2E8"/>
      </a:lt2>
      <a:accent1>
        <a:srgbClr val="47B54A"/>
      </a:accent1>
      <a:accent2>
        <a:srgbClr val="69B13B"/>
      </a:accent2>
      <a:accent3>
        <a:srgbClr val="95A942"/>
      </a:accent3>
      <a:accent4>
        <a:srgbClr val="B1973B"/>
      </a:accent4>
      <a:accent5>
        <a:srgbClr val="C3784D"/>
      </a:accent5>
      <a:accent6>
        <a:srgbClr val="B13B41"/>
      </a:accent6>
      <a:hlink>
        <a:srgbClr val="AB7539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309</Words>
  <Application>Microsoft Macintosh PowerPoint</Application>
  <PresentationFormat>Widescreen</PresentationFormat>
  <Paragraphs>69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7" baseType="lpstr">
      <vt:lpstr>Arial</vt:lpstr>
      <vt:lpstr>Avenir Book</vt:lpstr>
      <vt:lpstr>Avenir Next LT Pro</vt:lpstr>
      <vt:lpstr>Avenir Next LT Pro Light</vt:lpstr>
      <vt:lpstr>Sitka Subheading</vt:lpstr>
      <vt:lpstr>PebbleVTI</vt:lpstr>
      <vt:lpstr>Økonomi</vt:lpstr>
      <vt:lpstr>Samfundsvidenskabens hovedområder</vt:lpstr>
      <vt:lpstr>Årets gang i samfundsfag</vt:lpstr>
      <vt:lpstr>Forløb 3: Udfordringer i dansk økonomi</vt:lpstr>
      <vt:lpstr>Dagens sider: 177-184</vt:lpstr>
      <vt:lpstr>Marked</vt:lpstr>
      <vt:lpstr>Udbud = Efterspørgsel</vt:lpstr>
      <vt:lpstr>Et eksempel på efterspørgsel</vt:lpstr>
      <vt:lpstr>Et eksempel på udbud – fortsat om kanelsnegle </vt:lpstr>
      <vt:lpstr>Et eksempel på efterspørgsel – fortsat om kanelsnegle </vt:lpstr>
      <vt:lpstr>Så udbud og efterspørgsel…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Økonomi</dc:title>
  <dc:creator>Signe Nøhr (SN | SGY)</dc:creator>
  <cp:lastModifiedBy>Signe Nøhr (SN | SGY)</cp:lastModifiedBy>
  <cp:revision>3</cp:revision>
  <dcterms:created xsi:type="dcterms:W3CDTF">2023-02-01T08:51:33Z</dcterms:created>
  <dcterms:modified xsi:type="dcterms:W3CDTF">2023-02-01T12:48:50Z</dcterms:modified>
</cp:coreProperties>
</file>