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62" r:id="rId3"/>
    <p:sldId id="263" r:id="rId4"/>
    <p:sldId id="257" r:id="rId5"/>
    <p:sldId id="259" r:id="rId6"/>
    <p:sldId id="258" r:id="rId7"/>
    <p:sldId id="260" r:id="rId8"/>
    <p:sldId id="261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4"/>
    <p:restoredTop sz="94584"/>
  </p:normalViewPr>
  <p:slideViewPr>
    <p:cSldViewPr snapToGrid="0">
      <p:cViewPr>
        <p:scale>
          <a:sx n="60" d="100"/>
          <a:sy n="60" d="100"/>
        </p:scale>
        <p:origin x="864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0E08C-A682-46D6-AD40-BFC7A9815575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74C8-F948-44D6-B5FD-97DF2B505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401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4C8-F948-44D6-B5FD-97DF2B5058B5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947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07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057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75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085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330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060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665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82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398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8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369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4DA993F-520C-448F-B142-D95087E9415E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C5D3FDB-A5C3-4D69-8401-819627120429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96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CF9E22-677F-4CFD-8202-7EE756D1DF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latin typeface="Arial Black" panose="020B0A04020102020204" pitchFamily="34" charset="0"/>
              </a:rPr>
              <a:t>INTRODUKTION TIL DHO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31E800-FB79-40BD-9CE7-F828C358C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Den danske revolution</a:t>
            </a:r>
          </a:p>
        </p:txBody>
      </p:sp>
    </p:spTree>
    <p:extLst>
      <p:ext uri="{BB962C8B-B14F-4D97-AF65-F5344CB8AC3E}">
        <p14:creationId xmlns:p14="http://schemas.microsoft.com/office/powerpoint/2010/main" val="105006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219F720-D475-4C42-8692-E97C5C601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760" y="73243"/>
            <a:ext cx="10058400" cy="1633637"/>
          </a:xfrm>
        </p:spPr>
        <p:txBody>
          <a:bodyPr>
            <a:normAutofit/>
          </a:bodyPr>
          <a:lstStyle/>
          <a:p>
            <a:pPr algn="ctr"/>
            <a:r>
              <a:rPr lang="da-DK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Hvilken styreform har vi i Danmark i dag? </a:t>
            </a:r>
          </a:p>
        </p:txBody>
      </p:sp>
      <p:pic>
        <p:nvPicPr>
          <p:cNvPr id="1026" name="Picture 2" descr="Dagpengeforslag: plads til flere slags indtægter - Dansk Artist Forbund">
            <a:extLst>
              <a:ext uri="{FF2B5EF4-FFF2-40B4-BE49-F238E27FC236}">
                <a16:creationId xmlns:a16="http://schemas.microsoft.com/office/drawing/2014/main" id="{3780BF00-AAB2-4A82-BB24-0D76FE6DD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080" y="1930400"/>
            <a:ext cx="6079312" cy="440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48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3E40BC-5410-588E-5607-E49BCD38D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Styreformer?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BA7ED96-AA01-95BC-684D-E828C21AAC84}"/>
              </a:ext>
            </a:extLst>
          </p:cNvPr>
          <p:cNvSpPr txBox="1"/>
          <p:nvPr/>
        </p:nvSpPr>
        <p:spPr>
          <a:xfrm>
            <a:off x="1257300" y="2157413"/>
            <a:ext cx="94363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Repræsentativt demokrati (den politiske magt ligger hos en folkevalgt repræsentativ forsamling)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Parlamentarisme (en regering må ikke have et flertal imod sig)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Konstitutionelt arveligt monarki (konge </a:t>
            </a:r>
            <a:r>
              <a:rPr lang="da-DK" dirty="0" err="1"/>
              <a:t>ell</a:t>
            </a:r>
            <a:r>
              <a:rPr lang="da-DK" dirty="0"/>
              <a:t>. dronning uden reel magt)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Enhedsstat (én statslig enhed modsat fx en føderation som USA med flere stater i ét land)</a:t>
            </a:r>
          </a:p>
        </p:txBody>
      </p:sp>
    </p:spTree>
    <p:extLst>
      <p:ext uri="{BB962C8B-B14F-4D97-AF65-F5344CB8AC3E}">
        <p14:creationId xmlns:p14="http://schemas.microsoft.com/office/powerpoint/2010/main" val="285234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85D153-B6FF-493A-83F8-C4AA6CF3C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70710"/>
          </a:xfrm>
        </p:spPr>
        <p:txBody>
          <a:bodyPr/>
          <a:lstStyle/>
          <a:p>
            <a:r>
              <a:rPr lang="da-DK" b="1" dirty="0"/>
              <a:t>EMNET: </a:t>
            </a:r>
            <a:r>
              <a:rPr lang="da-DK" dirty="0"/>
              <a:t>DEN DANSKE REVOLUTION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EF475C-D1B2-4A0F-A4E2-F22FFF6A2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u="sng" dirty="0">
                <a:solidFill>
                  <a:srgbClr val="FF0000"/>
                </a:solidFill>
              </a:rPr>
              <a:t>Kort beskrivelse af forløbet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800" dirty="0"/>
              <a:t>Indførelsen af det </a:t>
            </a:r>
            <a:r>
              <a:rPr lang="da-DK" sz="2800" b="1" dirty="0"/>
              <a:t>enevældige kongedømme </a:t>
            </a:r>
            <a:r>
              <a:rPr lang="da-DK" sz="2800" dirty="0"/>
              <a:t>i Danmark.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800" dirty="0"/>
              <a:t>En undersøgelse af de forskellige </a:t>
            </a:r>
            <a:r>
              <a:rPr lang="da-DK" sz="2800" b="1" dirty="0"/>
              <a:t>faktorer</a:t>
            </a:r>
            <a:r>
              <a:rPr lang="da-DK" sz="2800" dirty="0"/>
              <a:t>, der fik det danske enevælde til at falde.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800" dirty="0"/>
              <a:t>Indblik i de forskellige </a:t>
            </a:r>
            <a:r>
              <a:rPr lang="da-DK" sz="2800" b="1" dirty="0"/>
              <a:t>politiske og sociale udviklinger</a:t>
            </a:r>
            <a:r>
              <a:rPr lang="da-DK" sz="2800" dirty="0"/>
              <a:t>, som førte til, at forskellige samfundsgrupper førte en revolutionær politik.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800" dirty="0"/>
              <a:t>En almengyldig indsigt i det danske </a:t>
            </a:r>
            <a:r>
              <a:rPr lang="da-DK" sz="2800" b="1" dirty="0"/>
              <a:t>konstitutionelle monarki</a:t>
            </a:r>
            <a:r>
              <a:rPr lang="da-DK" sz="2800" dirty="0"/>
              <a:t>, samt ideologiske tanker bag </a:t>
            </a:r>
            <a:r>
              <a:rPr lang="da-DK" sz="2800" b="1" dirty="0"/>
              <a:t>Grundloven</a:t>
            </a:r>
            <a:r>
              <a:rPr lang="da-DK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937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8BD615-3B79-4CA5-8084-572ADBA9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Forløbet</a:t>
            </a:r>
            <a:br>
              <a:rPr lang="da-DK" dirty="0"/>
            </a:br>
            <a:r>
              <a:rPr lang="da-DK" dirty="0"/>
              <a:t>DEN DANSKE REVOLUTION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65F7A4B-2FB0-4ABF-B073-BC2233919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731519"/>
            <a:ext cx="6492240" cy="547333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3200" dirty="0"/>
              <a:t>Enevælden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Enevælde og oplysning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De store revolutioner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Danmarks nedgangsperiode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Enevælden under forandring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Den borgerlige modstand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 err="1"/>
              <a:t>Martsdagene</a:t>
            </a:r>
            <a:endParaRPr lang="da-DK" sz="3200" dirty="0"/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Grundloven indføres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3200" dirty="0"/>
              <a:t>Folkestyret under forandring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48F819A-CE3F-413F-9162-0D3543B7F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713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82E9B-F32C-4F61-98A6-E25CB83B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skriftlige produkt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747A69-0039-4462-9422-0EB1074B2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466806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800" dirty="0"/>
              <a:t>I slutningen af forløbet skal </a:t>
            </a:r>
            <a:r>
              <a:rPr lang="da-DK" sz="2800" b="1" dirty="0"/>
              <a:t>I individuelt </a:t>
            </a:r>
            <a:r>
              <a:rPr lang="da-DK" sz="2800" dirty="0"/>
              <a:t>lave en større skriftlig aflevering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800" dirty="0"/>
              <a:t>Denne skal have et omfang på </a:t>
            </a:r>
            <a:r>
              <a:rPr lang="da-DK" sz="2800" b="1" dirty="0"/>
              <a:t>6-8 sider (specifikationer gives i opgaveformuleringen)</a:t>
            </a:r>
          </a:p>
        </p:txBody>
      </p:sp>
      <p:pic>
        <p:nvPicPr>
          <p:cNvPr id="1026" name="Picture 2" descr="Facebook">
            <a:extLst>
              <a:ext uri="{FF2B5EF4-FFF2-40B4-BE49-F238E27FC236}">
                <a16:creationId xmlns:a16="http://schemas.microsoft.com/office/drawing/2014/main" id="{B2053741-B3B4-400F-B0C2-F65D1CAEB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83" y="2060802"/>
            <a:ext cx="4345849" cy="362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28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8284D6-2BFD-4E63-8B15-E19617B3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mundtligt forsvar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E54A0D-FAEA-4715-A29E-89EC0FAA9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560" y="2153919"/>
            <a:ext cx="3285308" cy="3605591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Til sidst skal </a:t>
            </a:r>
            <a:r>
              <a:rPr lang="da-DK" b="1" dirty="0"/>
              <a:t>I individuelt </a:t>
            </a:r>
            <a:r>
              <a:rPr lang="da-DK" dirty="0"/>
              <a:t>med udgangspunkt i jeres afleverede opgave lave et </a:t>
            </a:r>
            <a:r>
              <a:rPr lang="da-DK" b="1" dirty="0"/>
              <a:t>mundtlig forsvar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Årsprøven tager omtrent 20 minutter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Jeres dansk- og historielærer er eksaminatorer i den </a:t>
            </a:r>
            <a:r>
              <a:rPr lang="da-DK" b="1" dirty="0"/>
              <a:t>mundtlige prøve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/>
              <a:t> </a:t>
            </a:r>
            <a:r>
              <a:rPr lang="da-DK" dirty="0"/>
              <a:t>Afslutningsvis får I én </a:t>
            </a:r>
            <a:r>
              <a:rPr lang="da-DK" b="1" dirty="0"/>
              <a:t>samlet karakter</a:t>
            </a:r>
          </a:p>
          <a:p>
            <a:pPr algn="ctr"/>
            <a:endParaRPr lang="da-DK" b="1" dirty="0"/>
          </a:p>
          <a:p>
            <a:pPr algn="ctr"/>
            <a:endParaRPr lang="da-DK" dirty="0"/>
          </a:p>
        </p:txBody>
      </p:sp>
      <p:pic>
        <p:nvPicPr>
          <p:cNvPr id="2050" name="Picture 2" descr="Censorer ved de grønne borde | Kristeligt Dagblad">
            <a:extLst>
              <a:ext uri="{FF2B5EF4-FFF2-40B4-BE49-F238E27FC236}">
                <a16:creationId xmlns:a16="http://schemas.microsoft.com/office/drawing/2014/main" id="{1AA55685-9E86-4FA7-A327-CE976A783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/>
          <a:stretch/>
        </p:blipFill>
        <p:spPr bwMode="auto">
          <a:xfrm>
            <a:off x="1208314" y="1983242"/>
            <a:ext cx="6335486" cy="391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2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Angry Girl Cartoon Character Stock Photo, Picture And Royalty Free Image.  Image 140328923.">
            <a:extLst>
              <a:ext uri="{FF2B5EF4-FFF2-40B4-BE49-F238E27FC236}">
                <a16:creationId xmlns:a16="http://schemas.microsoft.com/office/drawing/2014/main" id="{85666D0D-555D-48DE-8953-8A6789FF3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t="7176" r="27630" b="3935"/>
          <a:stretch/>
        </p:blipFill>
        <p:spPr bwMode="auto">
          <a:xfrm>
            <a:off x="-558800" y="2123440"/>
            <a:ext cx="1739754" cy="390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FEFDC4CD-F8B1-4074-93C7-B74385F6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DHO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F17D7D3-7F4D-4957-80D1-8983E8527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Ulemper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20F6D46-E73E-4A09-8F85-5117C78002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 Du skal skrive </a:t>
            </a:r>
            <a:r>
              <a:rPr lang="da-DK" b="1" dirty="0"/>
              <a:t>en ret stor aflevering.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Du skal skrive en opgave i et </a:t>
            </a:r>
            <a:r>
              <a:rPr lang="da-DK" b="1" dirty="0"/>
              <a:t>emne</a:t>
            </a:r>
            <a:r>
              <a:rPr lang="da-DK" dirty="0"/>
              <a:t>, som du ikke måske ikke brænder voldsomt for.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Du skal op til en </a:t>
            </a:r>
            <a:r>
              <a:rPr lang="da-DK" b="1" dirty="0"/>
              <a:t>mundtlig prøve.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Du skal op til en mundtlig prøve – i et </a:t>
            </a:r>
            <a:r>
              <a:rPr lang="da-DK" b="1" dirty="0"/>
              <a:t>emne</a:t>
            </a:r>
            <a:r>
              <a:rPr lang="da-DK" dirty="0"/>
              <a:t>, som du måske ikke brænder voldsomt for.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2E2F347C-939E-4B93-BED0-5DED726C89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/>
              <a:t>Fordele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202E69F2-40CB-4ABF-AE1B-6CBD3CDA7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82334"/>
            <a:ext cx="5059680" cy="32867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Du får erfaring med at skrive en større skriftlig opgave (senere SRO og SRP).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/>
              <a:t>Emnet</a:t>
            </a:r>
            <a:r>
              <a:rPr lang="da-DK" dirty="0"/>
              <a:t> er faktisk ikke helt så uinteressant, som du tror.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Du får </a:t>
            </a:r>
            <a:r>
              <a:rPr lang="da-DK" b="1" dirty="0"/>
              <a:t>øvelse</a:t>
            </a:r>
            <a:r>
              <a:rPr lang="da-DK" dirty="0"/>
              <a:t> i at gå til en mundtlig prøve på gymnasiet.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Du får et helt </a:t>
            </a:r>
            <a:r>
              <a:rPr lang="da-DK" b="1" dirty="0"/>
              <a:t>forløb</a:t>
            </a:r>
            <a:r>
              <a:rPr lang="da-DK" dirty="0"/>
              <a:t>, som direkte forberedelse, der giver dig al den baggrundsviden du skal bruge.</a:t>
            </a:r>
          </a:p>
        </p:txBody>
      </p:sp>
      <p:pic>
        <p:nvPicPr>
          <p:cNvPr id="3076" name="Picture 4" descr="Happy girl character cartoon Royalty Free Vector Image">
            <a:extLst>
              <a:ext uri="{FF2B5EF4-FFF2-40B4-BE49-F238E27FC236}">
                <a16:creationId xmlns:a16="http://schemas.microsoft.com/office/drawing/2014/main" id="{B0A9E337-467C-40DD-9C0A-01AD0C1126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5" b="8148"/>
          <a:stretch/>
        </p:blipFill>
        <p:spPr bwMode="auto">
          <a:xfrm>
            <a:off x="11155680" y="2143864"/>
            <a:ext cx="1836420" cy="363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87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5424D-E1D5-7567-D922-E79FD070E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Enevældens indførelse i Danmark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B81F076-E654-6CE6-1967-21CD5FE4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828259"/>
            <a:ext cx="8429492" cy="2292382"/>
          </a:xfrm>
        </p:spPr>
        <p:txBody>
          <a:bodyPr>
            <a:noAutofit/>
          </a:bodyPr>
          <a:lstStyle/>
          <a:p>
            <a:r>
              <a:rPr lang="da-DK" dirty="0"/>
              <a:t>Enevældens indførelse Skyldtes bl.a.:</a:t>
            </a:r>
          </a:p>
          <a:p>
            <a:pPr marL="457200" indent="-457200">
              <a:buAutoNum type="arabicParenR"/>
            </a:pPr>
            <a:r>
              <a:rPr lang="da-DK" dirty="0"/>
              <a:t>Krise i Danmark pga. lang periode med krig og økonomisk krise, tab af store landområder til Tyskland og </a:t>
            </a:r>
            <a:r>
              <a:rPr lang="da-DK" dirty="0" err="1"/>
              <a:t>sverige</a:t>
            </a:r>
            <a:r>
              <a:rPr lang="da-DK" dirty="0"/>
              <a:t> = politisk krise, der blev forsøgt løst ved at styrke centralmagten</a:t>
            </a:r>
          </a:p>
          <a:p>
            <a:pPr marL="457200" indent="-457200">
              <a:buAutoNum type="arabicParenR"/>
            </a:pPr>
            <a:r>
              <a:rPr lang="da-DK" dirty="0"/>
              <a:t>Adelens magt (samfundets mest privilegerede klasse med visse forpligtelser): havde i mange år haft stor magt og indflydelse i </a:t>
            </a:r>
            <a:r>
              <a:rPr lang="da-DK" dirty="0" err="1"/>
              <a:t>danmark</a:t>
            </a:r>
            <a:r>
              <a:rPr lang="da-DK" dirty="0"/>
              <a:t>. Kongen ville gerne svække adelens magt til fordel for sig selv og hans embedsmænd. </a:t>
            </a:r>
          </a:p>
          <a:p>
            <a:pPr marL="457200" indent="-457200">
              <a:buAutoNum type="arabicParenR"/>
            </a:pPr>
            <a:r>
              <a:rPr lang="da-DK" dirty="0"/>
              <a:t>inspiration og udviklinger fra andre lande: Enevælden på dette tidspunkt indført som samfundsmodel i fx Frankrig og </a:t>
            </a:r>
            <a:r>
              <a:rPr lang="da-DK" dirty="0" err="1"/>
              <a:t>england</a:t>
            </a:r>
            <a:r>
              <a:rPr lang="da-DK" dirty="0"/>
              <a:t>. </a:t>
            </a:r>
          </a:p>
          <a:p>
            <a:pPr marL="457200" indent="-457200">
              <a:buAutoNum type="arabicParenR"/>
            </a:pP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024010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3ABF10-737D-A114-F4C3-27C69B31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Kongeloven af 1665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2B35FC-5313-D4EB-E0A7-1F8F233B1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1846051"/>
            <a:ext cx="10058400" cy="3274589"/>
          </a:xfrm>
        </p:spPr>
        <p:txBody>
          <a:bodyPr>
            <a:noAutofit/>
          </a:bodyPr>
          <a:lstStyle/>
          <a:p>
            <a:r>
              <a:rPr lang="da-DK" sz="2400" dirty="0"/>
              <a:t>Kongeloven fra 1665 er en dansk lov vedtaget under enevælden, som bl.a. fastsætter reglerne for tronfølgearvefølgen i det danske kongerige. </a:t>
            </a:r>
          </a:p>
          <a:p>
            <a:r>
              <a:rPr lang="da-DK" sz="2400" dirty="0"/>
              <a:t>Kongeloven blev vedtaget af Frederik III (konge 1648-1670, som et led i hans bestræbelser på at styrke enevælden og opnå større central kontrol med riget. </a:t>
            </a:r>
          </a:p>
          <a:p>
            <a:r>
              <a:rPr lang="da-DK" sz="2400" dirty="0"/>
              <a:t>Kongeloven blev ophævet i 1849 i forbindelse med indførelsen af den første danske grundlov og dermed afskaffelsen af enevælden. </a:t>
            </a:r>
          </a:p>
        </p:txBody>
      </p:sp>
    </p:spTree>
    <p:extLst>
      <p:ext uri="{BB962C8B-B14F-4D97-AF65-F5344CB8AC3E}">
        <p14:creationId xmlns:p14="http://schemas.microsoft.com/office/powerpoint/2010/main" val="3076761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35F49-189D-203F-B3DE-5FFD9FC1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 til dagens arbejde</a:t>
            </a:r>
          </a:p>
        </p:txBody>
      </p:sp>
      <p:graphicFrame>
        <p:nvGraphicFramePr>
          <p:cNvPr id="8" name="Tabel 8">
            <a:extLst>
              <a:ext uri="{FF2B5EF4-FFF2-40B4-BE49-F238E27FC236}">
                <a16:creationId xmlns:a16="http://schemas.microsoft.com/office/drawing/2014/main" id="{CE748B38-E8E6-E9C2-F581-996990CFB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716254"/>
              </p:ext>
            </p:extLst>
          </p:nvPr>
        </p:nvGraphicFramePr>
        <p:xfrm>
          <a:off x="2032000" y="2317898"/>
          <a:ext cx="8345376" cy="2802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792">
                  <a:extLst>
                    <a:ext uri="{9D8B030D-6E8A-4147-A177-3AD203B41FA5}">
                      <a16:colId xmlns:a16="http://schemas.microsoft.com/office/drawing/2014/main" val="2558419263"/>
                    </a:ext>
                  </a:extLst>
                </a:gridCol>
                <a:gridCol w="2781792">
                  <a:extLst>
                    <a:ext uri="{9D8B030D-6E8A-4147-A177-3AD203B41FA5}">
                      <a16:colId xmlns:a16="http://schemas.microsoft.com/office/drawing/2014/main" val="117124114"/>
                    </a:ext>
                  </a:extLst>
                </a:gridCol>
                <a:gridCol w="2781792">
                  <a:extLst>
                    <a:ext uri="{9D8B030D-6E8A-4147-A177-3AD203B41FA5}">
                      <a16:colId xmlns:a16="http://schemas.microsoft.com/office/drawing/2014/main" val="1051132389"/>
                    </a:ext>
                  </a:extLst>
                </a:gridCol>
              </a:tblGrid>
              <a:tr h="1313829">
                <a:tc>
                  <a:txBody>
                    <a:bodyPr/>
                    <a:lstStyle/>
                    <a:p>
                      <a:r>
                        <a:rPr lang="da-DK" dirty="0"/>
                        <a:t>Emilie, Alberte, Alicia, Sofie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Morten, Mikkel, Sarah, Liva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Lærke, Magnus, Selma, Mads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32455"/>
                  </a:ext>
                </a:extLst>
              </a:tr>
              <a:tr h="1488914">
                <a:tc>
                  <a:txBody>
                    <a:bodyPr/>
                    <a:lstStyle/>
                    <a:p>
                      <a:r>
                        <a:rPr lang="da-DK" dirty="0"/>
                        <a:t>Asger, Jakob, Caroline, 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Clara, Philip, Marcus, Laura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Amanda, </a:t>
                      </a:r>
                      <a:r>
                        <a:rPr lang="da-DK" dirty="0" err="1"/>
                        <a:t>Mads-Emil</a:t>
                      </a:r>
                      <a:r>
                        <a:rPr lang="da-DK" dirty="0"/>
                        <a:t>, Julie, Kasper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750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5891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">
  <a:themeElements>
    <a:clrScheme name="Retrospektiv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i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843</TotalTime>
  <Words>580</Words>
  <Application>Microsoft Macintosh PowerPoint</Application>
  <PresentationFormat>Widescreen</PresentationFormat>
  <Paragraphs>63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Retrospektiv</vt:lpstr>
      <vt:lpstr>INTRODUKTION TIL DHO</vt:lpstr>
      <vt:lpstr>Hvilken styreform har vi i Danmark i dag? </vt:lpstr>
      <vt:lpstr>Styreformer?</vt:lpstr>
      <vt:lpstr>EMNET: DEN DANSKE REVOLUTION</vt:lpstr>
      <vt:lpstr>Forløbet DEN DANSKE REVOLUTION</vt:lpstr>
      <vt:lpstr>Det skriftlige produkt</vt:lpstr>
      <vt:lpstr>Et mundtligt forsvar</vt:lpstr>
      <vt:lpstr>DHO</vt:lpstr>
      <vt:lpstr>Enevældens indførelse i Danmark</vt:lpstr>
      <vt:lpstr>Kongeloven af 1665</vt:lpstr>
      <vt:lpstr>Grupper til dagens arbejde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DHO</dc:title>
  <dc:creator>Jakob Christian Fløe (JF | SGY)</dc:creator>
  <cp:lastModifiedBy>Anne Sofie Nørsøller (AN | SGY)</cp:lastModifiedBy>
  <cp:revision>7</cp:revision>
  <dcterms:created xsi:type="dcterms:W3CDTF">2023-01-12T21:01:32Z</dcterms:created>
  <dcterms:modified xsi:type="dcterms:W3CDTF">2023-03-21T06:58:05Z</dcterms:modified>
</cp:coreProperties>
</file>