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150"/>
    <p:restoredTop sz="95170"/>
  </p:normalViewPr>
  <p:slideViewPr>
    <p:cSldViewPr snapToGrid="0">
      <p:cViewPr varScale="1">
        <p:scale>
          <a:sx n="98" d="100"/>
          <a:sy n="98" d="100"/>
        </p:scale>
        <p:origin x="864" y="8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9/29/23</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da-DK"/>
              <a:t>Klik for at redigere titeltypografien i masteren</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9/29/23</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da-DK"/>
              <a:t>Klik for at redigere titeltypografien i masteren</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9/29/23</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5125305" y="1488985"/>
            <a:ext cx="6264350" cy="169685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5118447" y="4351687"/>
            <a:ext cx="6265588" cy="170406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9/29/23</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9/29/23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9/29/23</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da-DK"/>
              <a:t>Klik for at redigere titeltypografien i masteren</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8A87A34-81AB-432B-8DAE-1953F412C126}" type="datetimeFigureOut">
              <a:rPr lang="en-US" dirty="0"/>
              <a:t>9/29/23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9/29/23</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9/29/23</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9/29/23</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9">
            <a:extLst>
              <a:ext uri="{FF2B5EF4-FFF2-40B4-BE49-F238E27FC236}">
                <a16:creationId xmlns:a16="http://schemas.microsoft.com/office/drawing/2014/main" id="{A4599737-1BC2-4A41-B5D8-BED9CDD21E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11">
            <a:extLst>
              <a:ext uri="{FF2B5EF4-FFF2-40B4-BE49-F238E27FC236}">
                <a16:creationId xmlns:a16="http://schemas.microsoft.com/office/drawing/2014/main" id="{9469358F-6F6E-4272-91C4-E3FB377CBE8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41" name="Freeform 5">
              <a:extLst>
                <a:ext uri="{FF2B5EF4-FFF2-40B4-BE49-F238E27FC236}">
                  <a16:creationId xmlns:a16="http://schemas.microsoft.com/office/drawing/2014/main" id="{DC86D194-D116-4E86-B5AF-9DB4255ABD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6">
              <a:extLst>
                <a:ext uri="{FF2B5EF4-FFF2-40B4-BE49-F238E27FC236}">
                  <a16:creationId xmlns:a16="http://schemas.microsoft.com/office/drawing/2014/main" id="{B177B20F-1F18-4062-BA6B-B46A850A41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7">
              <a:extLst>
                <a:ext uri="{FF2B5EF4-FFF2-40B4-BE49-F238E27FC236}">
                  <a16:creationId xmlns:a16="http://schemas.microsoft.com/office/drawing/2014/main" id="{1BA7DE9C-2D3A-4351-8821-7A3DB9A9F3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8">
              <a:extLst>
                <a:ext uri="{FF2B5EF4-FFF2-40B4-BE49-F238E27FC236}">
                  <a16:creationId xmlns:a16="http://schemas.microsoft.com/office/drawing/2014/main" id="{CFB2DDA5-91EF-4546-BB2F-5C5F4527B7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9">
              <a:extLst>
                <a:ext uri="{FF2B5EF4-FFF2-40B4-BE49-F238E27FC236}">
                  <a16:creationId xmlns:a16="http://schemas.microsoft.com/office/drawing/2014/main" id="{4DC62585-825D-444C-BD77-26BAA0A6D6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a:extLst>
                <a:ext uri="{FF2B5EF4-FFF2-40B4-BE49-F238E27FC236}">
                  <a16:creationId xmlns:a16="http://schemas.microsoft.com/office/drawing/2014/main" id="{4F8A0ADE-B489-46C7-A878-6549757068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a:extLst>
                <a:ext uri="{FF2B5EF4-FFF2-40B4-BE49-F238E27FC236}">
                  <a16:creationId xmlns:a16="http://schemas.microsoft.com/office/drawing/2014/main" id="{26CA9BDF-6F1B-4313-A0B5-98F92F152E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a:extLst>
                <a:ext uri="{FF2B5EF4-FFF2-40B4-BE49-F238E27FC236}">
                  <a16:creationId xmlns:a16="http://schemas.microsoft.com/office/drawing/2014/main" id="{A6AD0CD2-B9F9-4A5B-A26D-03B208FB95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a:extLst>
                <a:ext uri="{FF2B5EF4-FFF2-40B4-BE49-F238E27FC236}">
                  <a16:creationId xmlns:a16="http://schemas.microsoft.com/office/drawing/2014/main" id="{29BB320E-314B-4A0F-A2BD-3DE10EC191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a:extLst>
                <a:ext uri="{FF2B5EF4-FFF2-40B4-BE49-F238E27FC236}">
                  <a16:creationId xmlns:a16="http://schemas.microsoft.com/office/drawing/2014/main" id="{E55F262F-4D7C-41D5-B700-86790E3031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a:extLst>
                <a:ext uri="{FF2B5EF4-FFF2-40B4-BE49-F238E27FC236}">
                  <a16:creationId xmlns:a16="http://schemas.microsoft.com/office/drawing/2014/main" id="{73F3748E-0941-481E-A1CE-ABEFED255A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a:extLst>
                <a:ext uri="{FF2B5EF4-FFF2-40B4-BE49-F238E27FC236}">
                  <a16:creationId xmlns:a16="http://schemas.microsoft.com/office/drawing/2014/main" id="{C4F4DB92-D141-4EBF-A909-69C62DBA3D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a:extLst>
                <a:ext uri="{FF2B5EF4-FFF2-40B4-BE49-F238E27FC236}">
                  <a16:creationId xmlns:a16="http://schemas.microsoft.com/office/drawing/2014/main" id="{77D2441C-2CA1-40FF-B1EE-2CC8CC7F1E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18">
              <a:extLst>
                <a:ext uri="{FF2B5EF4-FFF2-40B4-BE49-F238E27FC236}">
                  <a16:creationId xmlns:a16="http://schemas.microsoft.com/office/drawing/2014/main" id="{8A387B8E-EF05-40BD-8328-54411D49D2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19">
              <a:extLst>
                <a:ext uri="{FF2B5EF4-FFF2-40B4-BE49-F238E27FC236}">
                  <a16:creationId xmlns:a16="http://schemas.microsoft.com/office/drawing/2014/main" id="{1B0644B9-B5C9-498F-87E4-B93C451998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20">
              <a:extLst>
                <a:ext uri="{FF2B5EF4-FFF2-40B4-BE49-F238E27FC236}">
                  <a16:creationId xmlns:a16="http://schemas.microsoft.com/office/drawing/2014/main" id="{E91C42D4-A5BD-4A2A-A8B4-D941824A86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21">
              <a:extLst>
                <a:ext uri="{FF2B5EF4-FFF2-40B4-BE49-F238E27FC236}">
                  <a16:creationId xmlns:a16="http://schemas.microsoft.com/office/drawing/2014/main" id="{2CA9DBF9-7824-4140-AA97-443CB5332C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22">
              <a:extLst>
                <a:ext uri="{FF2B5EF4-FFF2-40B4-BE49-F238E27FC236}">
                  <a16:creationId xmlns:a16="http://schemas.microsoft.com/office/drawing/2014/main" id="{428C5D77-33D6-4D76-97BE-22717C8F93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23">
              <a:extLst>
                <a:ext uri="{FF2B5EF4-FFF2-40B4-BE49-F238E27FC236}">
                  <a16:creationId xmlns:a16="http://schemas.microsoft.com/office/drawing/2014/main" id="{0B2B7940-2D7C-4930-8570-CCF28F23A1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60" name="Rectangle 32">
            <a:extLst>
              <a:ext uri="{FF2B5EF4-FFF2-40B4-BE49-F238E27FC236}">
                <a16:creationId xmlns:a16="http://schemas.microsoft.com/office/drawing/2014/main" id="{4BDC1B9E-51DA-4997-B03F-C8FD8928EE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80" y="-6706"/>
            <a:ext cx="4066551" cy="6871125"/>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Graphic 6" descr="Chat Bubble">
            <a:extLst>
              <a:ext uri="{FF2B5EF4-FFF2-40B4-BE49-F238E27FC236}">
                <a16:creationId xmlns:a16="http://schemas.microsoft.com/office/drawing/2014/main" id="{11FCD0E5-15E7-B507-59B3-ACB9EFFF9CB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4801" y="1723005"/>
            <a:ext cx="3415061" cy="3415061"/>
          </a:xfrm>
          <a:prstGeom prst="rect">
            <a:avLst/>
          </a:prstGeom>
          <a:ln w="9525">
            <a:noFill/>
          </a:ln>
        </p:spPr>
      </p:pic>
      <p:grpSp>
        <p:nvGrpSpPr>
          <p:cNvPr id="62" name="Group 34">
            <a:extLst>
              <a:ext uri="{FF2B5EF4-FFF2-40B4-BE49-F238E27FC236}">
                <a16:creationId xmlns:a16="http://schemas.microsoft.com/office/drawing/2014/main" id="{2E711C58-5790-4050-B396-3FECCD0557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70925" y="1186483"/>
            <a:ext cx="6509954" cy="4477933"/>
            <a:chOff x="807084" y="1186483"/>
            <a:chExt cx="6509954" cy="4477933"/>
          </a:xfrm>
        </p:grpSpPr>
        <p:sp>
          <p:nvSpPr>
            <p:cNvPr id="63" name="Rectangle 35">
              <a:extLst>
                <a:ext uri="{FF2B5EF4-FFF2-40B4-BE49-F238E27FC236}">
                  <a16:creationId xmlns:a16="http://schemas.microsoft.com/office/drawing/2014/main" id="{18277250-174A-412E-BCDE-83CDD5BE1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846" y="1186483"/>
              <a:ext cx="6508430"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39">
              <a:extLst>
                <a:ext uri="{FF2B5EF4-FFF2-40B4-BE49-F238E27FC236}">
                  <a16:creationId xmlns:a16="http://schemas.microsoft.com/office/drawing/2014/main" id="{CDCF9792-8B15-45F1-B003-1D35B362FC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3858445"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5E49C80-5AB4-4325-A287-9A141C4E14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084" y="1991156"/>
              <a:ext cx="6509954"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el 1">
            <a:extLst>
              <a:ext uri="{FF2B5EF4-FFF2-40B4-BE49-F238E27FC236}">
                <a16:creationId xmlns:a16="http://schemas.microsoft.com/office/drawing/2014/main" id="{B8B6BA66-DFA8-AAEC-29BC-C2B6E68BCEDD}"/>
              </a:ext>
            </a:extLst>
          </p:cNvPr>
          <p:cNvSpPr>
            <a:spLocks noGrp="1"/>
          </p:cNvSpPr>
          <p:nvPr>
            <p:ph type="ctrTitle"/>
          </p:nvPr>
        </p:nvSpPr>
        <p:spPr>
          <a:xfrm>
            <a:off x="4959255" y="2075504"/>
            <a:ext cx="6337231" cy="1748729"/>
          </a:xfrm>
        </p:spPr>
        <p:txBody>
          <a:bodyPr>
            <a:normAutofit/>
          </a:bodyPr>
          <a:lstStyle/>
          <a:p>
            <a:r>
              <a:rPr lang="da-DK"/>
              <a:t>TO SAY OR NOT TO SAY …</a:t>
            </a:r>
            <a:endParaRPr lang="da-DK" dirty="0"/>
          </a:p>
        </p:txBody>
      </p:sp>
      <p:sp>
        <p:nvSpPr>
          <p:cNvPr id="3" name="Undertitel 2">
            <a:extLst>
              <a:ext uri="{FF2B5EF4-FFF2-40B4-BE49-F238E27FC236}">
                <a16:creationId xmlns:a16="http://schemas.microsoft.com/office/drawing/2014/main" id="{CC60D3C1-878F-8DB4-2297-6E3C658C98A7}"/>
              </a:ext>
            </a:extLst>
          </p:cNvPr>
          <p:cNvSpPr>
            <a:spLocks noGrp="1"/>
          </p:cNvSpPr>
          <p:nvPr>
            <p:ph type="subTitle" idx="1"/>
          </p:nvPr>
        </p:nvSpPr>
        <p:spPr>
          <a:xfrm>
            <a:off x="4959257" y="3906266"/>
            <a:ext cx="6337230" cy="1322587"/>
          </a:xfrm>
        </p:spPr>
        <p:txBody>
          <a:bodyPr>
            <a:normAutofit/>
          </a:bodyPr>
          <a:lstStyle/>
          <a:p>
            <a:r>
              <a:rPr lang="da-DK"/>
              <a:t>SORRY?</a:t>
            </a:r>
            <a:endParaRPr lang="da-DK" dirty="0"/>
          </a:p>
        </p:txBody>
      </p:sp>
    </p:spTree>
    <p:extLst>
      <p:ext uri="{BB962C8B-B14F-4D97-AF65-F5344CB8AC3E}">
        <p14:creationId xmlns:p14="http://schemas.microsoft.com/office/powerpoint/2010/main" val="56069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4000"/>
                <a:lumMod val="116000"/>
              </a:schemeClr>
            </a:gs>
            <a:gs pos="100000">
              <a:schemeClr val="bg2">
                <a:tint val="98000"/>
                <a:shade val="86000"/>
                <a:satMod val="90000"/>
                <a:lumMod val="88000"/>
              </a:schemeClr>
            </a:gs>
          </a:gsLst>
          <a:path path="circle">
            <a:fillToRect l="50000" t="15000" r="50000" b="169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F08744-9D7B-4693-B8D6-2A5210AE9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32">
            <a:extLst>
              <a:ext uri="{FF2B5EF4-FFF2-40B4-BE49-F238E27FC236}">
                <a16:creationId xmlns:a16="http://schemas.microsoft.com/office/drawing/2014/main" id="{5B2E630F-F386-44FA-B1A1-C10A9BF434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36127">
            <a:off x="296272" y="1026251"/>
            <a:ext cx="7298578" cy="5088488"/>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73567C09-8B4D-49A6-A711-C44C5807D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3554541" y="-619573"/>
            <a:ext cx="9016699" cy="8033868"/>
          </a:xfrm>
          <a:custGeom>
            <a:avLst/>
            <a:gdLst>
              <a:gd name="connsiteX0" fmla="*/ 6078066 w 9016699"/>
              <a:gd name="connsiteY0" fmla="*/ 782055 h 8033868"/>
              <a:gd name="connsiteX1" fmla="*/ 8705208 w 9016699"/>
              <a:gd name="connsiteY1" fmla="*/ 3409197 h 8033868"/>
              <a:gd name="connsiteX2" fmla="*/ 8793057 w 9016699"/>
              <a:gd name="connsiteY2" fmla="*/ 3617452 h 8033868"/>
              <a:gd name="connsiteX3" fmla="*/ 9016699 w 9016699"/>
              <a:gd name="connsiteY3" fmla="*/ 4793120 h 8033868"/>
              <a:gd name="connsiteX4" fmla="*/ 8960084 w 9016699"/>
              <a:gd name="connsiteY4" fmla="*/ 5272709 h 8033868"/>
              <a:gd name="connsiteX5" fmla="*/ 8920563 w 9016699"/>
              <a:gd name="connsiteY5" fmla="*/ 5444162 h 8033868"/>
              <a:gd name="connsiteX6" fmla="*/ 6620466 w 9016699"/>
              <a:gd name="connsiteY6" fmla="*/ 7744259 h 8033868"/>
              <a:gd name="connsiteX7" fmla="*/ 6480006 w 9016699"/>
              <a:gd name="connsiteY7" fmla="*/ 7795347 h 8033868"/>
              <a:gd name="connsiteX8" fmla="*/ 4389696 w 9016699"/>
              <a:gd name="connsiteY8" fmla="*/ 7987178 h 8033868"/>
              <a:gd name="connsiteX9" fmla="*/ 3086984 w 9016699"/>
              <a:gd name="connsiteY9" fmla="*/ 7466023 h 8033868"/>
              <a:gd name="connsiteX10" fmla="*/ 3024300 w 9016699"/>
              <a:gd name="connsiteY10" fmla="*/ 7426965 h 8033868"/>
              <a:gd name="connsiteX11" fmla="*/ 519567 w 9016699"/>
              <a:gd name="connsiteY11" fmla="*/ 4922232 h 8033868"/>
              <a:gd name="connsiteX12" fmla="*/ 419495 w 9016699"/>
              <a:gd name="connsiteY12" fmla="*/ 4733719 h 8033868"/>
              <a:gd name="connsiteX13" fmla="*/ 3514 w 9016699"/>
              <a:gd name="connsiteY13" fmla="*/ 3245168 h 8033868"/>
              <a:gd name="connsiteX14" fmla="*/ 4193329 w 9016699"/>
              <a:gd name="connsiteY14" fmla="*/ 36108 h 8033868"/>
              <a:gd name="connsiteX15" fmla="*/ 5977677 w 9016699"/>
              <a:gd name="connsiteY15" fmla="*/ 722908 h 8033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016699" h="8033868">
                <a:moveTo>
                  <a:pt x="6078066" y="782055"/>
                </a:moveTo>
                <a:lnTo>
                  <a:pt x="8705208" y="3409197"/>
                </a:lnTo>
                <a:lnTo>
                  <a:pt x="8793057" y="3617452"/>
                </a:lnTo>
                <a:cubicBezTo>
                  <a:pt x="8935615" y="3988374"/>
                  <a:pt x="9016699" y="4381324"/>
                  <a:pt x="9016699" y="4793120"/>
                </a:cubicBezTo>
                <a:cubicBezTo>
                  <a:pt x="9008675" y="4960329"/>
                  <a:pt x="8989449" y="5120121"/>
                  <a:pt x="8960084" y="5272709"/>
                </a:cubicBezTo>
                <a:lnTo>
                  <a:pt x="8920563" y="5444162"/>
                </a:lnTo>
                <a:lnTo>
                  <a:pt x="6620466" y="7744259"/>
                </a:lnTo>
                <a:lnTo>
                  <a:pt x="6480006" y="7795347"/>
                </a:lnTo>
                <a:cubicBezTo>
                  <a:pt x="5726471" y="8035167"/>
                  <a:pt x="4953020" y="8083925"/>
                  <a:pt x="4389696" y="7987178"/>
                </a:cubicBezTo>
                <a:cubicBezTo>
                  <a:pt x="4014146" y="7922680"/>
                  <a:pt x="3559510" y="7740111"/>
                  <a:pt x="3086984" y="7466023"/>
                </a:cubicBezTo>
                <a:lnTo>
                  <a:pt x="3024300" y="7426965"/>
                </a:lnTo>
                <a:lnTo>
                  <a:pt x="519567" y="4922232"/>
                </a:lnTo>
                <a:lnTo>
                  <a:pt x="419495" y="4733719"/>
                </a:lnTo>
                <a:cubicBezTo>
                  <a:pt x="181303" y="4258474"/>
                  <a:pt x="28977" y="3756361"/>
                  <a:pt x="3514" y="3245168"/>
                </a:cubicBezTo>
                <a:cubicBezTo>
                  <a:pt x="-112889" y="908287"/>
                  <a:pt x="2691131" y="-221884"/>
                  <a:pt x="4193329" y="36108"/>
                </a:cubicBezTo>
                <a:cubicBezTo>
                  <a:pt x="4662766" y="116730"/>
                  <a:pt x="5309837" y="354143"/>
                  <a:pt x="5977677" y="72290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2FA95B81-B61D-44CF-DA6E-1E8965240326}"/>
              </a:ext>
            </a:extLst>
          </p:cNvPr>
          <p:cNvSpPr>
            <a:spLocks noGrp="1"/>
          </p:cNvSpPr>
          <p:nvPr>
            <p:ph type="title"/>
          </p:nvPr>
        </p:nvSpPr>
        <p:spPr>
          <a:xfrm>
            <a:off x="807720" y="2349925"/>
            <a:ext cx="2441894" cy="2456442"/>
          </a:xfrm>
        </p:spPr>
        <p:txBody>
          <a:bodyPr>
            <a:normAutofit/>
          </a:bodyPr>
          <a:lstStyle/>
          <a:p>
            <a:pPr algn="l"/>
            <a:r>
              <a:rPr lang="da-DK" sz="3000"/>
              <a:t>Officiel undskyldning?</a:t>
            </a:r>
          </a:p>
        </p:txBody>
      </p:sp>
      <p:sp>
        <p:nvSpPr>
          <p:cNvPr id="3" name="Pladsholder til indhold 2">
            <a:extLst>
              <a:ext uri="{FF2B5EF4-FFF2-40B4-BE49-F238E27FC236}">
                <a16:creationId xmlns:a16="http://schemas.microsoft.com/office/drawing/2014/main" id="{3B85623B-F938-2AC9-0E47-72D0E44A3E49}"/>
              </a:ext>
            </a:extLst>
          </p:cNvPr>
          <p:cNvSpPr>
            <a:spLocks noGrp="1"/>
          </p:cNvSpPr>
          <p:nvPr>
            <p:ph idx="1"/>
          </p:nvPr>
        </p:nvSpPr>
        <p:spPr>
          <a:xfrm>
            <a:off x="4846319" y="1111249"/>
            <a:ext cx="6554001" cy="4635503"/>
          </a:xfrm>
        </p:spPr>
        <p:txBody>
          <a:bodyPr>
            <a:normAutofit/>
          </a:bodyPr>
          <a:lstStyle/>
          <a:p>
            <a:r>
              <a:rPr lang="da-DK" b="0" i="0">
                <a:effectLst/>
                <a:latin typeface="Georgia" panose="02040502050405020303" pitchFamily="18" charset="0"/>
              </a:rPr>
              <a:t>En officiel undskyldning er en udtalelse givet af en kollektiv enhed (som for eksempel en regering eller en stat), hvor denne tager ansvar for og undskylder en kritisabel handling eller politik, der som regel ligger tilbage i tid.</a:t>
            </a:r>
            <a:endParaRPr lang="da-DK"/>
          </a:p>
        </p:txBody>
      </p:sp>
    </p:spTree>
    <p:extLst>
      <p:ext uri="{BB962C8B-B14F-4D97-AF65-F5344CB8AC3E}">
        <p14:creationId xmlns:p14="http://schemas.microsoft.com/office/powerpoint/2010/main" val="3637097038"/>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2366EBA-92FD-44AE-87A9-25E5135EB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437F5FC-01F7-4EB4-81E7-C27D917E95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4B0CFF10-4805-4BFA-961B-1F60DAEB9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BE054536-C03E-4857-B4AE-D687A58F9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FE33E51C-23D8-43F5-98C4-A2ED2C4C9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89E18891-DEB2-4CFD-A907-2868B2A910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0002C1BB-DB60-4314-A2FC-203E54D94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9B75BDFA-6D78-4FB1-9F21-5280855C49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0B632D6B-A327-41AB-BBCF-9A03AD2AB7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F514BBC5-1736-4813-BECB-5A6B6738E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94A2C868-7AEC-4209-BFA3-7185B11D3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FF56CB70-2B25-4695-ADC8-6092D0D112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A411BEF-2182-4458-B9AF-1634B5C2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3F27E63-3F11-4C85-AC72-1EE8508C4C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68B589BA-F70F-4E0B-94B9-EEB83EDF3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9D0B991D-CB0A-415F-8D77-A5565F66F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701E99DE-74F0-41D1-BBF4-5A57053BB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C02EE40A-8F17-4182-9495-9506463B7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924210CA-0A35-4127-925F-D4084B7DC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DC13CEF1-DD2D-474C-B81C-820CEF3D9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F889481A-8038-43E6-8EF1-A5F802CED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128BD14A-9093-4854-A73A-F666B2ED2D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2D884F4-76EC-4371-B903-E79CF191E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id="{7C462C46-EFB7-4580-9921-DFC346FCC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A7DE233-B2DB-0AD7-75F1-38BE1843EE7C}"/>
              </a:ext>
            </a:extLst>
          </p:cNvPr>
          <p:cNvSpPr>
            <a:spLocks noGrp="1"/>
          </p:cNvSpPr>
          <p:nvPr>
            <p:ph type="title"/>
          </p:nvPr>
        </p:nvSpPr>
        <p:spPr>
          <a:xfrm>
            <a:off x="2880485" y="841375"/>
            <a:ext cx="6230857" cy="1230570"/>
          </a:xfrm>
        </p:spPr>
        <p:txBody>
          <a:bodyPr anchor="t">
            <a:normAutofit/>
          </a:bodyPr>
          <a:lstStyle/>
          <a:p>
            <a:pPr algn="l"/>
            <a:r>
              <a:rPr lang="da-DK" sz="3600">
                <a:solidFill>
                  <a:schemeClr val="accent1"/>
                </a:solidFill>
              </a:rPr>
              <a:t>Officielle undskyldningers funktion</a:t>
            </a:r>
          </a:p>
        </p:txBody>
      </p:sp>
      <p:sp>
        <p:nvSpPr>
          <p:cNvPr id="35" name="Isosceles Triangle 34">
            <a:extLst>
              <a:ext uri="{FF2B5EF4-FFF2-40B4-BE49-F238E27FC236}">
                <a16:creationId xmlns:a16="http://schemas.microsoft.com/office/drawing/2014/main" id="{B8B918B4-AB10-4E3A-916E-A9625586E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Pladsholder til indhold 2">
            <a:extLst>
              <a:ext uri="{FF2B5EF4-FFF2-40B4-BE49-F238E27FC236}">
                <a16:creationId xmlns:a16="http://schemas.microsoft.com/office/drawing/2014/main" id="{3DC86BE3-02E3-CC67-93AD-9DB96B7F1FD7}"/>
              </a:ext>
            </a:extLst>
          </p:cNvPr>
          <p:cNvSpPr>
            <a:spLocks noGrp="1"/>
          </p:cNvSpPr>
          <p:nvPr>
            <p:ph idx="1"/>
          </p:nvPr>
        </p:nvSpPr>
        <p:spPr>
          <a:xfrm>
            <a:off x="2880487" y="2249046"/>
            <a:ext cx="6123783" cy="3802762"/>
          </a:xfrm>
        </p:spPr>
        <p:txBody>
          <a:bodyPr anchor="t">
            <a:normAutofit/>
          </a:bodyPr>
          <a:lstStyle/>
          <a:p>
            <a:r>
              <a:rPr lang="da-DK" sz="1600"/>
              <a:t>Når en institution undskylder offentlig, så vedstår den fejltrin begået i dens navn, erkender sin fejlbarlighed og forpligter som på en mere etisk korrekt handlemåde i fremtiden. </a:t>
            </a:r>
          </a:p>
          <a:p>
            <a:r>
              <a:rPr lang="da-DK" sz="1600"/>
              <a:t>En officiel undskyldning kan give ofre moralsk genoprejsning for den mangel på anerkendelse af deres menneskeværdighed, som overgrebene var udtryk for. </a:t>
            </a:r>
          </a:p>
          <a:p>
            <a:r>
              <a:rPr lang="da-DK" sz="1600"/>
              <a:t>En central funktion er altså at anerkende de krænkedes lidelser og legitimere ofrenes sorg og vrede over den behandling, de har været udsat for.</a:t>
            </a:r>
          </a:p>
        </p:txBody>
      </p:sp>
    </p:spTree>
    <p:extLst>
      <p:ext uri="{BB962C8B-B14F-4D97-AF65-F5344CB8AC3E}">
        <p14:creationId xmlns:p14="http://schemas.microsoft.com/office/powerpoint/2010/main" val="3294881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7">
            <a:extLst>
              <a:ext uri="{FF2B5EF4-FFF2-40B4-BE49-F238E27FC236}">
                <a16:creationId xmlns:a16="http://schemas.microsoft.com/office/drawing/2014/main" id="{10CE3618-1D7A-4256-B2AF-9DB692996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9">
            <a:extLst>
              <a:ext uri="{FF2B5EF4-FFF2-40B4-BE49-F238E27FC236}">
                <a16:creationId xmlns:a16="http://schemas.microsoft.com/office/drawing/2014/main" id="{B984687B-789E-453B-921F-7804CCA6BA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39" name="Freeform 5">
              <a:extLst>
                <a:ext uri="{FF2B5EF4-FFF2-40B4-BE49-F238E27FC236}">
                  <a16:creationId xmlns:a16="http://schemas.microsoft.com/office/drawing/2014/main" id="{0495A546-1866-442A-8EF9-B683FCB39C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2" name="Freeform 6">
              <a:extLst>
                <a:ext uri="{FF2B5EF4-FFF2-40B4-BE49-F238E27FC236}">
                  <a16:creationId xmlns:a16="http://schemas.microsoft.com/office/drawing/2014/main" id="{20FC9B1F-EB6E-40D2-8261-0142E7326F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08DB0E74-FB47-4298-AF40-FAC8939F9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08813488-5B66-4FB7-A177-9B9B4658D6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235E4BF3-25DA-41E9-B880-A0DC6C1EF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813C1F92-ED6B-4F19-9415-BFB5B5B5A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9E40EF46-D7B9-447E-ACB4-D78972199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123CAE24-12FF-43D7-A6C0-6AA792E3AB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B372F5DB-BF3F-4325-85B0-CDCE7A6A68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B25A9653-2959-449B-BA93-64D5656B1A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683D52E0-024E-49EA-B58E-AFCB54B930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B42DB067-C8BB-4763-B3AC-A1AFC1F94C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4BFADE60-883C-490B-8717-29178631E0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276CDC4A-1010-43AB-BD13-E9BC487D68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E6DA892F-7AE7-4A83-9BFB-D5FDBA16D9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2079130B-2394-449B-80DB-0B9946C7B6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accent1">
                  <a:alpha val="12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2F852A68-5FD2-4BD4-902A-37D580B798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accent1">
                  <a:alpha val="12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1CD48066-FF17-425E-9EEC-795CD0CA40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accent1">
                  <a:alpha val="11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374D862B-A8E1-4CB9-8529-077C6DBA5C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5A3B1A83-9C72-4407-A5BF-A9EAA5C4D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C73AF399-B36E-419F-92C0-533EFBD935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el 1">
            <a:extLst>
              <a:ext uri="{FF2B5EF4-FFF2-40B4-BE49-F238E27FC236}">
                <a16:creationId xmlns:a16="http://schemas.microsoft.com/office/drawing/2014/main" id="{45E5F70B-C9C3-5C96-8769-7B62DE559EB4}"/>
              </a:ext>
            </a:extLst>
          </p:cNvPr>
          <p:cNvSpPr>
            <a:spLocks noGrp="1"/>
          </p:cNvSpPr>
          <p:nvPr>
            <p:ph type="title"/>
          </p:nvPr>
        </p:nvSpPr>
        <p:spPr>
          <a:xfrm>
            <a:off x="888631" y="1477651"/>
            <a:ext cx="3756774" cy="4575659"/>
          </a:xfrm>
        </p:spPr>
        <p:txBody>
          <a:bodyPr anchor="t">
            <a:normAutofit/>
          </a:bodyPr>
          <a:lstStyle/>
          <a:p>
            <a:pPr algn="l"/>
            <a:r>
              <a:rPr lang="da-DK" sz="5400">
                <a:solidFill>
                  <a:schemeClr val="accent1"/>
                </a:solidFill>
              </a:rPr>
              <a:t>Vanskelig talehandling</a:t>
            </a:r>
          </a:p>
        </p:txBody>
      </p:sp>
      <p:sp>
        <p:nvSpPr>
          <p:cNvPr id="40" name="Isosceles Triangle 32">
            <a:extLst>
              <a:ext uri="{FF2B5EF4-FFF2-40B4-BE49-F238E27FC236}">
                <a16:creationId xmlns:a16="http://schemas.microsoft.com/office/drawing/2014/main" id="{3F39476B-1A6D-47CB-AC7A-FB87EF003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27553" y="1375241"/>
            <a:ext cx="175681" cy="16659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600" dirty="0"/>
          </a:p>
        </p:txBody>
      </p:sp>
      <p:sp>
        <p:nvSpPr>
          <p:cNvPr id="3" name="Pladsholder til indhold 2">
            <a:extLst>
              <a:ext uri="{FF2B5EF4-FFF2-40B4-BE49-F238E27FC236}">
                <a16:creationId xmlns:a16="http://schemas.microsoft.com/office/drawing/2014/main" id="{F3D8787D-CF10-E21D-EF8A-A52FD819B4CD}"/>
              </a:ext>
            </a:extLst>
          </p:cNvPr>
          <p:cNvSpPr>
            <a:spLocks noGrp="1"/>
          </p:cNvSpPr>
          <p:nvPr>
            <p:ph idx="1"/>
          </p:nvPr>
        </p:nvSpPr>
        <p:spPr>
          <a:xfrm>
            <a:off x="5239764" y="1477651"/>
            <a:ext cx="6160555" cy="4575660"/>
          </a:xfrm>
        </p:spPr>
        <p:txBody>
          <a:bodyPr anchor="t">
            <a:normAutofit/>
          </a:bodyPr>
          <a:lstStyle/>
          <a:p>
            <a:pPr>
              <a:lnSpc>
                <a:spcPct val="110000"/>
              </a:lnSpc>
            </a:pPr>
            <a:r>
              <a:rPr lang="da-DK" dirty="0"/>
              <a:t>En officiel undskyldning kan ikke slette en/flere ugerninger og der kan rejses tvivl om, hvor meningsfyldt det er at sige undskyld?</a:t>
            </a:r>
          </a:p>
          <a:p>
            <a:pPr>
              <a:lnSpc>
                <a:spcPct val="110000"/>
              </a:lnSpc>
            </a:pPr>
            <a:r>
              <a:rPr lang="da-DK" dirty="0"/>
              <a:t>Ofte vil den person, der udtaler undskyldningen ikke have nogen personlige forbindelse til sagen, men ”blot” repræsentere den undskyldende institution.</a:t>
            </a:r>
          </a:p>
          <a:p>
            <a:pPr>
              <a:lnSpc>
                <a:spcPct val="110000"/>
              </a:lnSpc>
            </a:pPr>
            <a:r>
              <a:rPr lang="da-DK" dirty="0"/>
              <a:t>Ofte vil modtagere af en officiel undskyldningsretorik ikke længere være i live, men må repræsenteres af deres slægtninge eller andre repræsentanter for den/de grupper, der undskyldes til. </a:t>
            </a:r>
          </a:p>
          <a:p>
            <a:pPr>
              <a:lnSpc>
                <a:spcPct val="110000"/>
              </a:lnSpc>
            </a:pPr>
            <a:r>
              <a:rPr lang="da-DK" dirty="0"/>
              <a:t>Betydningen af en undskyldning er derfor primært symbolsk. </a:t>
            </a:r>
          </a:p>
          <a:p>
            <a:pPr lvl="1">
              <a:lnSpc>
                <a:spcPct val="110000"/>
              </a:lnSpc>
            </a:pPr>
            <a:endParaRPr lang="da-DK" dirty="0"/>
          </a:p>
        </p:txBody>
      </p:sp>
    </p:spTree>
    <p:extLst>
      <p:ext uri="{BB962C8B-B14F-4D97-AF65-F5344CB8AC3E}">
        <p14:creationId xmlns:p14="http://schemas.microsoft.com/office/powerpoint/2010/main" val="1449356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831267-5CAE-41B8-A1CC-66FE1628A6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437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379EE808-85F9-455B-B8F9-FBE90075FB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C89DCC09-ED44-478A-8F79-A02EBAF7A5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8E2E2454-5C03-4173-B8FE-1AB94658D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2E8C684E-09F3-4317-A7D3-3D18C3593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C5505EC4-4943-4963-98E8-69AF3FDF03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4562C7B8-8AFB-4DDB-B72F-284990D5C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C3443E48-282C-4250-A466-0EC71FB9E1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E1DA5A47-4EF3-4987-A0B2-0D48C03004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97C0249-6965-4479-85DD-65D339807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593CC77F-968A-4E39-A274-8278279149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1238E5CF-CAEC-4B5C-9DB6-A40F03FB3A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BD96636-6E63-4D65-A35C-92653FC48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8D56D53D-1432-4D95-B0DD-3799916FD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415107AD-3A21-4847-8F6C-C40629276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74B4AC16-93AF-4037-B469-BD1BAB95C9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57AEC385-0F84-4743-A483-0E9711446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90B47478-85F0-4BCA-9C98-48B633FD5A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C8F8E9C6-76DE-42DF-9CD7-B9789CDE1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660FFC41-5F89-4B42-913F-7FB178063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1B956442-7A16-4B5B-908F-D69FC0A93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B54D797E-632B-4287-907B-A96D2CCBF4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BF7D9703-D82B-498D-AA68-475F298FAA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3" name="Group 32">
            <a:extLst>
              <a:ext uri="{FF2B5EF4-FFF2-40B4-BE49-F238E27FC236}">
                <a16:creationId xmlns:a16="http://schemas.microsoft.com/office/drawing/2014/main" id="{F8D580F2-1EDA-4B5F-98EB-EF8F18E9B7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4" name="Rectangle 33">
              <a:extLst>
                <a:ext uri="{FF2B5EF4-FFF2-40B4-BE49-F238E27FC236}">
                  <a16:creationId xmlns:a16="http://schemas.microsoft.com/office/drawing/2014/main" id="{E0F2EADF-2A67-482F-B290-DED5172BB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5" name="Isosceles Triangle 22">
              <a:extLst>
                <a:ext uri="{FF2B5EF4-FFF2-40B4-BE49-F238E27FC236}">
                  <a16:creationId xmlns:a16="http://schemas.microsoft.com/office/drawing/2014/main" id="{39BCFDA0-B04D-4835-A135-02F8969F3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6DD3C0B8-C176-40C2-93F5-670E2BAC7D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el 1">
            <a:extLst>
              <a:ext uri="{FF2B5EF4-FFF2-40B4-BE49-F238E27FC236}">
                <a16:creationId xmlns:a16="http://schemas.microsoft.com/office/drawing/2014/main" id="{83E49B0D-8C57-012C-58A5-5B4B93E2D8C2}"/>
              </a:ext>
            </a:extLst>
          </p:cNvPr>
          <p:cNvSpPr>
            <a:spLocks noGrp="1"/>
          </p:cNvSpPr>
          <p:nvPr>
            <p:ph type="title"/>
          </p:nvPr>
        </p:nvSpPr>
        <p:spPr>
          <a:xfrm>
            <a:off x="888631" y="2349925"/>
            <a:ext cx="3498979" cy="2456442"/>
          </a:xfrm>
        </p:spPr>
        <p:txBody>
          <a:bodyPr>
            <a:normAutofit/>
          </a:bodyPr>
          <a:lstStyle/>
          <a:p>
            <a:r>
              <a:rPr lang="da-DK" dirty="0"/>
              <a:t>Værdi-kommunikation</a:t>
            </a:r>
          </a:p>
        </p:txBody>
      </p:sp>
      <p:sp>
        <p:nvSpPr>
          <p:cNvPr id="3" name="Pladsholder til indhold 2">
            <a:extLst>
              <a:ext uri="{FF2B5EF4-FFF2-40B4-BE49-F238E27FC236}">
                <a16:creationId xmlns:a16="http://schemas.microsoft.com/office/drawing/2014/main" id="{D6D91AE4-FE49-5F08-976D-2049B9572DB5}"/>
              </a:ext>
            </a:extLst>
          </p:cNvPr>
          <p:cNvSpPr>
            <a:spLocks noGrp="1"/>
          </p:cNvSpPr>
          <p:nvPr>
            <p:ph idx="1"/>
          </p:nvPr>
        </p:nvSpPr>
        <p:spPr>
          <a:xfrm>
            <a:off x="5118447" y="803186"/>
            <a:ext cx="6281873" cy="5248622"/>
          </a:xfrm>
        </p:spPr>
        <p:txBody>
          <a:bodyPr>
            <a:normAutofit/>
          </a:bodyPr>
          <a:lstStyle/>
          <a:p>
            <a:r>
              <a:rPr lang="da-DK"/>
              <a:t>Officielle undskyldninger giver mest mening, når de betragtes som værdipolitisk kommunikation. </a:t>
            </a:r>
          </a:p>
          <a:p>
            <a:r>
              <a:rPr lang="da-DK"/>
              <a:t>Udover at være henvendt til den undskyldende part, så har en officiel undskyldning en værdipolitisk funktion, fordi der er et sekundært publikum i den øvrige befolkning, der ser og orienteres om en myndigheds opmærksomhed på sin egen moralske opførsel set i lyset af samfundets (nutidige) værdier.</a:t>
            </a:r>
          </a:p>
          <a:p>
            <a:r>
              <a:rPr lang="da-DK"/>
              <a:t>Officielle undskyldninger kan være kontroversielle, fordi det indebærer et fælles opgør med fortiden, som alle ikke er enige om.</a:t>
            </a:r>
          </a:p>
        </p:txBody>
      </p:sp>
    </p:spTree>
    <p:extLst>
      <p:ext uri="{BB962C8B-B14F-4D97-AF65-F5344CB8AC3E}">
        <p14:creationId xmlns:p14="http://schemas.microsoft.com/office/powerpoint/2010/main" val="3230634405"/>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D75627FE-0AC5-4349-AC08-45A58BEC9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F87AAF7B-2090-475D-9C3E-FDC03DD87A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73" name="Freeform 5">
              <a:extLst>
                <a:ext uri="{FF2B5EF4-FFF2-40B4-BE49-F238E27FC236}">
                  <a16:creationId xmlns:a16="http://schemas.microsoft.com/office/drawing/2014/main" id="{F2DCEC33-4B31-44BC-99CB-9E4845DC4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75" name="Freeform 6">
              <a:extLst>
                <a:ext uri="{FF2B5EF4-FFF2-40B4-BE49-F238E27FC236}">
                  <a16:creationId xmlns:a16="http://schemas.microsoft.com/office/drawing/2014/main" id="{204E0A10-D288-4B22-87A1-737B0A37D1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7">
              <a:extLst>
                <a:ext uri="{FF2B5EF4-FFF2-40B4-BE49-F238E27FC236}">
                  <a16:creationId xmlns:a16="http://schemas.microsoft.com/office/drawing/2014/main" id="{9A3E042E-4911-425A-84BB-04BF90D0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8">
              <a:extLst>
                <a:ext uri="{FF2B5EF4-FFF2-40B4-BE49-F238E27FC236}">
                  <a16:creationId xmlns:a16="http://schemas.microsoft.com/office/drawing/2014/main" id="{3A49226D-3129-4C5A-9641-3D03BEEA7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8" name="Freeform 9">
              <a:extLst>
                <a:ext uri="{FF2B5EF4-FFF2-40B4-BE49-F238E27FC236}">
                  <a16:creationId xmlns:a16="http://schemas.microsoft.com/office/drawing/2014/main" id="{9CC3C315-B515-4DD8-AC22-9D8417B37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10">
              <a:extLst>
                <a:ext uri="{FF2B5EF4-FFF2-40B4-BE49-F238E27FC236}">
                  <a16:creationId xmlns:a16="http://schemas.microsoft.com/office/drawing/2014/main" id="{1A961828-F78F-4D56-A98E-037806C63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1">
              <a:extLst>
                <a:ext uri="{FF2B5EF4-FFF2-40B4-BE49-F238E27FC236}">
                  <a16:creationId xmlns:a16="http://schemas.microsoft.com/office/drawing/2014/main" id="{739D4F9D-3728-42C1-8302-452D51321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12">
              <a:extLst>
                <a:ext uri="{FF2B5EF4-FFF2-40B4-BE49-F238E27FC236}">
                  <a16:creationId xmlns:a16="http://schemas.microsoft.com/office/drawing/2014/main" id="{B4D9647E-354D-4CA8-B4A7-39172E5EA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3">
              <a:extLst>
                <a:ext uri="{FF2B5EF4-FFF2-40B4-BE49-F238E27FC236}">
                  <a16:creationId xmlns:a16="http://schemas.microsoft.com/office/drawing/2014/main" id="{A3EC74E0-5222-4ACC-BCEC-1AA189D3B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4">
              <a:extLst>
                <a:ext uri="{FF2B5EF4-FFF2-40B4-BE49-F238E27FC236}">
                  <a16:creationId xmlns:a16="http://schemas.microsoft.com/office/drawing/2014/main" id="{C0AE72B4-084D-42E6-ABED-5FD4650D4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5">
              <a:extLst>
                <a:ext uri="{FF2B5EF4-FFF2-40B4-BE49-F238E27FC236}">
                  <a16:creationId xmlns:a16="http://schemas.microsoft.com/office/drawing/2014/main" id="{C9D1F5DD-8D50-4098-8D2B-10E284752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6">
              <a:extLst>
                <a:ext uri="{FF2B5EF4-FFF2-40B4-BE49-F238E27FC236}">
                  <a16:creationId xmlns:a16="http://schemas.microsoft.com/office/drawing/2014/main" id="{D48F3941-C3C7-4589-AA46-067F6BB2D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7">
              <a:extLst>
                <a:ext uri="{FF2B5EF4-FFF2-40B4-BE49-F238E27FC236}">
                  <a16:creationId xmlns:a16="http://schemas.microsoft.com/office/drawing/2014/main" id="{C16BBE9A-4BE3-4401-82C5-8041DB14E5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8">
              <a:extLst>
                <a:ext uri="{FF2B5EF4-FFF2-40B4-BE49-F238E27FC236}">
                  <a16:creationId xmlns:a16="http://schemas.microsoft.com/office/drawing/2014/main" id="{06180330-CCD3-4D14-A652-D60C28252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9">
              <a:extLst>
                <a:ext uri="{FF2B5EF4-FFF2-40B4-BE49-F238E27FC236}">
                  <a16:creationId xmlns:a16="http://schemas.microsoft.com/office/drawing/2014/main" id="{616C90F6-4133-43A5-B47C-7750FE28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20">
              <a:extLst>
                <a:ext uri="{FF2B5EF4-FFF2-40B4-BE49-F238E27FC236}">
                  <a16:creationId xmlns:a16="http://schemas.microsoft.com/office/drawing/2014/main" id="{D7C03F90-E828-4414-8A53-92069FFB6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21">
              <a:extLst>
                <a:ext uri="{FF2B5EF4-FFF2-40B4-BE49-F238E27FC236}">
                  <a16:creationId xmlns:a16="http://schemas.microsoft.com/office/drawing/2014/main" id="{6ADDE443-75AA-4F32-A2EE-272C4347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1" name="Freeform 22">
              <a:extLst>
                <a:ext uri="{FF2B5EF4-FFF2-40B4-BE49-F238E27FC236}">
                  <a16:creationId xmlns:a16="http://schemas.microsoft.com/office/drawing/2014/main" id="{ACD281C1-1D59-453F-A33A-D83E39EB0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23">
              <a:extLst>
                <a:ext uri="{FF2B5EF4-FFF2-40B4-BE49-F238E27FC236}">
                  <a16:creationId xmlns:a16="http://schemas.microsoft.com/office/drawing/2014/main" id="{60217FAC-29FE-4D6B-9BB4-FF41AA756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4">
              <a:extLst>
                <a:ext uri="{FF2B5EF4-FFF2-40B4-BE49-F238E27FC236}">
                  <a16:creationId xmlns:a16="http://schemas.microsoft.com/office/drawing/2014/main" id="{0D3CC33A-6E36-4A72-9965-8E20FB05D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5">
              <a:extLst>
                <a:ext uri="{FF2B5EF4-FFF2-40B4-BE49-F238E27FC236}">
                  <a16:creationId xmlns:a16="http://schemas.microsoft.com/office/drawing/2014/main" id="{F128F04E-05CD-4035-A32B-6E9ABAB9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72" name="Rectangle 71">
            <a:extLst>
              <a:ext uri="{FF2B5EF4-FFF2-40B4-BE49-F238E27FC236}">
                <a16:creationId xmlns:a16="http://schemas.microsoft.com/office/drawing/2014/main" id="{BC2574CF-1D35-4994-87BD-5A3378E1A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78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8147939-25B9-33AE-EB4A-D8418F8DEB8F}"/>
              </a:ext>
            </a:extLst>
          </p:cNvPr>
          <p:cNvSpPr>
            <a:spLocks noGrp="1"/>
          </p:cNvSpPr>
          <p:nvPr>
            <p:ph type="title"/>
          </p:nvPr>
        </p:nvSpPr>
        <p:spPr>
          <a:xfrm>
            <a:off x="645459" y="960120"/>
            <a:ext cx="3865695" cy="4171278"/>
          </a:xfrm>
        </p:spPr>
        <p:txBody>
          <a:bodyPr>
            <a:normAutofit/>
          </a:bodyPr>
          <a:lstStyle/>
          <a:p>
            <a:pPr algn="r"/>
            <a:r>
              <a:rPr lang="da-DK" sz="4400">
                <a:solidFill>
                  <a:schemeClr val="tx1"/>
                </a:solidFill>
              </a:rPr>
              <a:t>Officielle undskyldninger i international politik </a:t>
            </a:r>
          </a:p>
        </p:txBody>
      </p:sp>
      <p:cxnSp>
        <p:nvCxnSpPr>
          <p:cNvPr id="74" name="Straight Connector 73">
            <a:extLst>
              <a:ext uri="{FF2B5EF4-FFF2-40B4-BE49-F238E27FC236}">
                <a16:creationId xmlns:a16="http://schemas.microsoft.com/office/drawing/2014/main" id="{68B6AB33-DFE6-4FE4-94FE-C9E25424AD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95" name="Pladsholder til indhold 2">
            <a:extLst>
              <a:ext uri="{FF2B5EF4-FFF2-40B4-BE49-F238E27FC236}">
                <a16:creationId xmlns:a16="http://schemas.microsoft.com/office/drawing/2014/main" id="{74C42052-8B00-58E5-E883-530AD7591B0F}"/>
              </a:ext>
            </a:extLst>
          </p:cNvPr>
          <p:cNvSpPr>
            <a:spLocks noGrp="1"/>
          </p:cNvSpPr>
          <p:nvPr>
            <p:ph idx="1"/>
          </p:nvPr>
        </p:nvSpPr>
        <p:spPr>
          <a:xfrm>
            <a:off x="4983164" y="960120"/>
            <a:ext cx="5511800" cy="4171278"/>
          </a:xfrm>
        </p:spPr>
        <p:txBody>
          <a:bodyPr>
            <a:normAutofit/>
          </a:bodyPr>
          <a:lstStyle/>
          <a:p>
            <a:pPr lvl="1"/>
            <a:r>
              <a:rPr lang="da-DK" dirty="0"/>
              <a:t>Tyskland har været progressiv ift. at undskylde og gøre op med landets egen fortid. </a:t>
            </a:r>
          </a:p>
          <a:p>
            <a:pPr lvl="1"/>
            <a:r>
              <a:rPr lang="da-DK" dirty="0"/>
              <a:t>I Japan har man sager om krigsforbrydelser mod koreanske og kinesiske kvinder.</a:t>
            </a:r>
          </a:p>
          <a:p>
            <a:pPr lvl="1"/>
            <a:r>
              <a:rPr lang="da-DK" dirty="0"/>
              <a:t>I Canada og Australien har man sagt undskyld til de oprindelige befolkningsgrupper. </a:t>
            </a:r>
          </a:p>
          <a:p>
            <a:pPr lvl="1"/>
            <a:r>
              <a:rPr lang="da-DK" dirty="0"/>
              <a:t>I Danmark har Mette Frederiksen officielt sagt undskyld til 22 grønlandske børn, der som led i en art fordanskningsforsøg blev sendt til Danmark i 1951 og til tidligere børnehjemsbørn, der blev udsat for alverdens dårligdom. </a:t>
            </a:r>
          </a:p>
        </p:txBody>
      </p:sp>
    </p:spTree>
    <p:extLst>
      <p:ext uri="{BB962C8B-B14F-4D97-AF65-F5344CB8AC3E}">
        <p14:creationId xmlns:p14="http://schemas.microsoft.com/office/powerpoint/2010/main" val="3137174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7">
            <a:extLst>
              <a:ext uri="{FF2B5EF4-FFF2-40B4-BE49-F238E27FC236}">
                <a16:creationId xmlns:a16="http://schemas.microsoft.com/office/drawing/2014/main" id="{E2366EBA-92FD-44AE-87A9-25E5135EB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9">
            <a:extLst>
              <a:ext uri="{FF2B5EF4-FFF2-40B4-BE49-F238E27FC236}">
                <a16:creationId xmlns:a16="http://schemas.microsoft.com/office/drawing/2014/main" id="{B437F5FC-01F7-4EB4-81E7-C27D917E95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39" name="Freeform 5">
              <a:extLst>
                <a:ext uri="{FF2B5EF4-FFF2-40B4-BE49-F238E27FC236}">
                  <a16:creationId xmlns:a16="http://schemas.microsoft.com/office/drawing/2014/main" id="{4B0CFF10-4805-4BFA-961B-1F60DAEB9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BE054536-C03E-4857-B4AE-D687A58F9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FE33E51C-23D8-43F5-98C4-A2ED2C4C9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89E18891-DEB2-4CFD-A907-2868B2A910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0002C1BB-DB60-4314-A2FC-203E54D94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9B75BDFA-6D78-4FB1-9F21-5280855C49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0B632D6B-A327-41AB-BBCF-9A03AD2AB7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F514BBC5-1736-4813-BECB-5A6B6738E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94A2C868-7AEC-4209-BFA3-7185B11D3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FF56CB70-2B25-4695-ADC8-6092D0D112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A411BEF-2182-4458-B9AF-1634B5C2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3F27E63-3F11-4C85-AC72-1EE8508C4C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68B589BA-F70F-4E0B-94B9-EEB83EDF3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9D0B991D-CB0A-415F-8D77-A5565F66F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701E99DE-74F0-41D1-BBF4-5A57053BB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C02EE40A-8F17-4182-9495-9506463B7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924210CA-0A35-4127-925F-D4084B7DC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DC13CEF1-DD2D-474C-B81C-820CEF3D9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F889481A-8038-43E6-8EF1-A5F802CED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128BD14A-9093-4854-A73A-F666B2ED2D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2D884F4-76EC-4371-B903-E79CF191E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40" name="Rectangle 32">
            <a:extLst>
              <a:ext uri="{FF2B5EF4-FFF2-40B4-BE49-F238E27FC236}">
                <a16:creationId xmlns:a16="http://schemas.microsoft.com/office/drawing/2014/main" id="{7C462C46-EFB7-4580-9921-DFC346FCC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DF835B1-DC4A-FF9B-D807-66259F4A23E1}"/>
              </a:ext>
            </a:extLst>
          </p:cNvPr>
          <p:cNvSpPr>
            <a:spLocks noGrp="1"/>
          </p:cNvSpPr>
          <p:nvPr>
            <p:ph type="title"/>
          </p:nvPr>
        </p:nvSpPr>
        <p:spPr>
          <a:xfrm>
            <a:off x="2880485" y="841375"/>
            <a:ext cx="6230857" cy="1230570"/>
          </a:xfrm>
        </p:spPr>
        <p:txBody>
          <a:bodyPr anchor="t">
            <a:normAutofit/>
          </a:bodyPr>
          <a:lstStyle/>
          <a:p>
            <a:pPr algn="l"/>
            <a:r>
              <a:rPr lang="da-DK" sz="2800">
                <a:solidFill>
                  <a:schemeClr val="accent1"/>
                </a:solidFill>
              </a:rPr>
              <a:t>Argumenter for en officiel dansk undskyldning</a:t>
            </a:r>
          </a:p>
        </p:txBody>
      </p:sp>
      <p:sp>
        <p:nvSpPr>
          <p:cNvPr id="41" name="Isosceles Triangle 34">
            <a:extLst>
              <a:ext uri="{FF2B5EF4-FFF2-40B4-BE49-F238E27FC236}">
                <a16:creationId xmlns:a16="http://schemas.microsoft.com/office/drawing/2014/main" id="{B8B918B4-AB10-4E3A-916E-A9625586E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Pladsholder til indhold 2">
            <a:extLst>
              <a:ext uri="{FF2B5EF4-FFF2-40B4-BE49-F238E27FC236}">
                <a16:creationId xmlns:a16="http://schemas.microsoft.com/office/drawing/2014/main" id="{073FA6A1-8F30-EB93-48E5-3155D3928089}"/>
              </a:ext>
            </a:extLst>
          </p:cNvPr>
          <p:cNvSpPr>
            <a:spLocks noGrp="1"/>
          </p:cNvSpPr>
          <p:nvPr>
            <p:ph idx="1"/>
          </p:nvPr>
        </p:nvSpPr>
        <p:spPr>
          <a:xfrm>
            <a:off x="2880487" y="2249046"/>
            <a:ext cx="6123783" cy="3802762"/>
          </a:xfrm>
        </p:spPr>
        <p:txBody>
          <a:bodyPr anchor="t">
            <a:normAutofit/>
          </a:bodyPr>
          <a:lstStyle/>
          <a:p>
            <a:pPr lvl="1">
              <a:lnSpc>
                <a:spcPct val="110000"/>
              </a:lnSpc>
            </a:pPr>
            <a:r>
              <a:rPr lang="da-DK" sz="1400" b="1" dirty="0"/>
              <a:t>Anerkendelse af fortiden</a:t>
            </a:r>
            <a:r>
              <a:rPr lang="da-DK" sz="1400" dirty="0"/>
              <a:t>: Danmark erkender sin rolle i de uretfærdigheder, der blev begået, samt konsekvenser heraf for efterkommere. </a:t>
            </a:r>
          </a:p>
          <a:p>
            <a:pPr lvl="1">
              <a:lnSpc>
                <a:spcPct val="110000"/>
              </a:lnSpc>
            </a:pPr>
            <a:r>
              <a:rPr lang="da-DK" sz="1400" b="1" dirty="0"/>
              <a:t>Manglende opgør med Danmarks koloniale fortid</a:t>
            </a:r>
            <a:r>
              <a:rPr lang="da-DK" sz="1400" dirty="0"/>
              <a:t>: Danmarks grimme fortid er på mange måder slettet fra den nationale fortælling om Danmark (og det vil være godt at komme i gang). </a:t>
            </a:r>
            <a:endParaRPr lang="da-DK" sz="1400" b="1" dirty="0"/>
          </a:p>
          <a:p>
            <a:pPr lvl="1">
              <a:lnSpc>
                <a:spcPct val="110000"/>
              </a:lnSpc>
            </a:pPr>
            <a:r>
              <a:rPr lang="da-DK" sz="1400" b="1" dirty="0"/>
              <a:t>Forsoning og heling</a:t>
            </a:r>
            <a:r>
              <a:rPr lang="da-DK" sz="1400" dirty="0"/>
              <a:t>: En officiel undskyldning vil bidrage til, at involverede parter kan komme videre. </a:t>
            </a:r>
          </a:p>
          <a:p>
            <a:pPr lvl="1">
              <a:lnSpc>
                <a:spcPct val="110000"/>
              </a:lnSpc>
            </a:pPr>
            <a:r>
              <a:rPr lang="da-DK" sz="1400" b="1" dirty="0"/>
              <a:t>Symbolsk værdi</a:t>
            </a:r>
            <a:r>
              <a:rPr lang="da-DK" sz="1400" dirty="0"/>
              <a:t>: Heri ligger den officielle undskyldnings DNA. Ingen levende parter er tilbage og undskyldningen har ingen relation til nogen involverede. Men, derfor kan den stadig have en stærk effekt. </a:t>
            </a:r>
          </a:p>
          <a:p>
            <a:pPr lvl="1">
              <a:lnSpc>
                <a:spcPct val="110000"/>
              </a:lnSpc>
            </a:pPr>
            <a:r>
              <a:rPr lang="da-DK" sz="1400" b="1" dirty="0"/>
              <a:t>En undskyldnings betydning</a:t>
            </a:r>
            <a:r>
              <a:rPr lang="da-DK" sz="1400" dirty="0"/>
              <a:t>: en undskyldning har betydning for ofrene, eller ofrenes efterkommere.</a:t>
            </a:r>
            <a:endParaRPr lang="da-DK" sz="1400" b="1" dirty="0"/>
          </a:p>
          <a:p>
            <a:pPr lvl="1">
              <a:lnSpc>
                <a:spcPct val="110000"/>
              </a:lnSpc>
            </a:pPr>
            <a:endParaRPr lang="da-DK" sz="1400" dirty="0"/>
          </a:p>
        </p:txBody>
      </p:sp>
    </p:spTree>
    <p:extLst>
      <p:ext uri="{BB962C8B-B14F-4D97-AF65-F5344CB8AC3E}">
        <p14:creationId xmlns:p14="http://schemas.microsoft.com/office/powerpoint/2010/main" val="1604231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2366EBA-92FD-44AE-87A9-25E5135EB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437F5FC-01F7-4EB4-81E7-C27D917E95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4B0CFF10-4805-4BFA-961B-1F60DAEB9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BE054536-C03E-4857-B4AE-D687A58F9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FE33E51C-23D8-43F5-98C4-A2ED2C4C9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89E18891-DEB2-4CFD-A907-2868B2A910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0002C1BB-DB60-4314-A2FC-203E54D94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9B75BDFA-6D78-4FB1-9F21-5280855C49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0B632D6B-A327-41AB-BBCF-9A03AD2AB7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F514BBC5-1736-4813-BECB-5A6B6738E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94A2C868-7AEC-4209-BFA3-7185B11D3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FF56CB70-2B25-4695-ADC8-6092D0D112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A411BEF-2182-4458-B9AF-1634B5C2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3F27E63-3F11-4C85-AC72-1EE8508C4C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68B589BA-F70F-4E0B-94B9-EEB83EDF3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9D0B991D-CB0A-415F-8D77-A5565F66F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701E99DE-74F0-41D1-BBF4-5A57053BB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C02EE40A-8F17-4182-9495-9506463B7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924210CA-0A35-4127-925F-D4084B7DC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DC13CEF1-DD2D-474C-B81C-820CEF3D9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F889481A-8038-43E6-8EF1-A5F802CED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128BD14A-9093-4854-A73A-F666B2ED2D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2D884F4-76EC-4371-B903-E79CF191E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id="{7C462C46-EFB7-4580-9921-DFC346FCC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F00BC06-48A7-D21A-BA3F-BE21852F14A3}"/>
              </a:ext>
            </a:extLst>
          </p:cNvPr>
          <p:cNvSpPr>
            <a:spLocks noGrp="1"/>
          </p:cNvSpPr>
          <p:nvPr>
            <p:ph type="title"/>
          </p:nvPr>
        </p:nvSpPr>
        <p:spPr>
          <a:xfrm>
            <a:off x="2880485" y="841375"/>
            <a:ext cx="6230857" cy="1230570"/>
          </a:xfrm>
        </p:spPr>
        <p:txBody>
          <a:bodyPr anchor="t">
            <a:normAutofit/>
          </a:bodyPr>
          <a:lstStyle/>
          <a:p>
            <a:pPr algn="l"/>
            <a:r>
              <a:rPr lang="da-DK" sz="2800">
                <a:solidFill>
                  <a:schemeClr val="accent1"/>
                </a:solidFill>
              </a:rPr>
              <a:t>Argumenter imod en officiel dansk undskyldning</a:t>
            </a:r>
          </a:p>
        </p:txBody>
      </p:sp>
      <p:sp>
        <p:nvSpPr>
          <p:cNvPr id="35" name="Isosceles Triangle 34">
            <a:extLst>
              <a:ext uri="{FF2B5EF4-FFF2-40B4-BE49-F238E27FC236}">
                <a16:creationId xmlns:a16="http://schemas.microsoft.com/office/drawing/2014/main" id="{B8B918B4-AB10-4E3A-916E-A9625586E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Pladsholder til indhold 2">
            <a:extLst>
              <a:ext uri="{FF2B5EF4-FFF2-40B4-BE49-F238E27FC236}">
                <a16:creationId xmlns:a16="http://schemas.microsoft.com/office/drawing/2014/main" id="{F4447AB6-F1F0-5AA8-BA06-480649A5FCCF}"/>
              </a:ext>
            </a:extLst>
          </p:cNvPr>
          <p:cNvSpPr>
            <a:spLocks noGrp="1"/>
          </p:cNvSpPr>
          <p:nvPr>
            <p:ph idx="1"/>
          </p:nvPr>
        </p:nvSpPr>
        <p:spPr>
          <a:xfrm>
            <a:off x="2880487" y="2249046"/>
            <a:ext cx="6123783" cy="3802762"/>
          </a:xfrm>
        </p:spPr>
        <p:txBody>
          <a:bodyPr anchor="t">
            <a:normAutofit lnSpcReduction="10000"/>
          </a:bodyPr>
          <a:lstStyle/>
          <a:p>
            <a:pPr>
              <a:lnSpc>
                <a:spcPct val="110000"/>
              </a:lnSpc>
            </a:pPr>
            <a:r>
              <a:rPr lang="da-DK" sz="1400" b="1" dirty="0"/>
              <a:t>Historisk kontekst: </a:t>
            </a:r>
            <a:r>
              <a:rPr lang="da-DK" sz="1400" dirty="0"/>
              <a:t>Kan man vurdere fortiden ud fra nutidige normer og værdier? Slaveri var en normal og udbredt praksis på den tid og det kan også hurtigt blive en glidebane:</a:t>
            </a:r>
          </a:p>
          <a:p>
            <a:pPr lvl="1">
              <a:lnSpc>
                <a:spcPct val="110000"/>
              </a:lnSpc>
            </a:pPr>
            <a:r>
              <a:rPr lang="da-DK" sz="1400" dirty="0"/>
              <a:t>Alle involverede stater skal undskylde?</a:t>
            </a:r>
          </a:p>
          <a:p>
            <a:pPr lvl="1">
              <a:lnSpc>
                <a:spcPct val="110000"/>
              </a:lnSpc>
            </a:pPr>
            <a:r>
              <a:rPr lang="da-DK" sz="1400" dirty="0"/>
              <a:t>Afrikanske samfund skal sige undskyld til andre afrikanske samfund?</a:t>
            </a:r>
          </a:p>
          <a:p>
            <a:pPr lvl="1">
              <a:lnSpc>
                <a:spcPct val="110000"/>
              </a:lnSpc>
            </a:pPr>
            <a:r>
              <a:rPr lang="da-DK" sz="1400" dirty="0"/>
              <a:t>Skal den danske stat fx undskylde vikingernes plyndren?</a:t>
            </a:r>
          </a:p>
          <a:p>
            <a:pPr>
              <a:lnSpc>
                <a:spcPct val="110000"/>
              </a:lnSpc>
            </a:pPr>
            <a:r>
              <a:rPr lang="da-DK" sz="1400" b="1" dirty="0"/>
              <a:t>Tidslig afstand</a:t>
            </a:r>
            <a:r>
              <a:rPr lang="da-DK" sz="1400" dirty="0"/>
              <a:t>: Der er ingen direkte ansvarlige personer tilbage. Det kan virke uretfærdigt eller ligefrem absurd at skulle påtage sig noget, som man ingen indvirkning har haft eller har på. </a:t>
            </a:r>
          </a:p>
          <a:p>
            <a:pPr>
              <a:lnSpc>
                <a:spcPct val="110000"/>
              </a:lnSpc>
            </a:pPr>
            <a:r>
              <a:rPr lang="da-DK" sz="1400" b="1" dirty="0"/>
              <a:t>En undskyldning er ren symbolik </a:t>
            </a:r>
            <a:r>
              <a:rPr lang="da-DK" sz="1400" dirty="0"/>
              <a:t>og har ingen reel betydning eller effekt. </a:t>
            </a:r>
          </a:p>
          <a:p>
            <a:pPr>
              <a:lnSpc>
                <a:spcPct val="110000"/>
              </a:lnSpc>
            </a:pPr>
            <a:r>
              <a:rPr lang="da-DK" sz="1400" b="1" dirty="0"/>
              <a:t>Økonomi: </a:t>
            </a:r>
            <a:r>
              <a:rPr lang="da-DK" sz="1400" dirty="0"/>
              <a:t>eksempler på krav om store erstatningsbeløb (diverse regeringer/stater bange for enorme tilbagebetalingskrav). </a:t>
            </a:r>
            <a:endParaRPr lang="da-DK" sz="1400" b="1" dirty="0"/>
          </a:p>
          <a:p>
            <a:pPr>
              <a:lnSpc>
                <a:spcPct val="110000"/>
              </a:lnSpc>
            </a:pPr>
            <a:endParaRPr lang="da-DK" sz="1400" b="1" dirty="0"/>
          </a:p>
        </p:txBody>
      </p:sp>
    </p:spTree>
    <p:extLst>
      <p:ext uri="{BB962C8B-B14F-4D97-AF65-F5344CB8AC3E}">
        <p14:creationId xmlns:p14="http://schemas.microsoft.com/office/powerpoint/2010/main" val="637655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C3A1CF-90D0-9448-8A1E-252245161C08}"/>
              </a:ext>
            </a:extLst>
          </p:cNvPr>
          <p:cNvSpPr>
            <a:spLocks noGrp="1"/>
          </p:cNvSpPr>
          <p:nvPr>
            <p:ph type="title"/>
          </p:nvPr>
        </p:nvSpPr>
        <p:spPr/>
        <p:txBody>
          <a:bodyPr/>
          <a:lstStyle/>
          <a:p>
            <a:r>
              <a:rPr lang="da-DK" dirty="0"/>
              <a:t>Kildehenvisning</a:t>
            </a:r>
          </a:p>
        </p:txBody>
      </p:sp>
      <p:sp>
        <p:nvSpPr>
          <p:cNvPr id="3" name="Pladsholder til indhold 2">
            <a:extLst>
              <a:ext uri="{FF2B5EF4-FFF2-40B4-BE49-F238E27FC236}">
                <a16:creationId xmlns:a16="http://schemas.microsoft.com/office/drawing/2014/main" id="{5E8E197B-14F0-50D4-AB54-5A1BB5F97582}"/>
              </a:ext>
            </a:extLst>
          </p:cNvPr>
          <p:cNvSpPr>
            <a:spLocks noGrp="1"/>
          </p:cNvSpPr>
          <p:nvPr>
            <p:ph idx="1"/>
          </p:nvPr>
        </p:nvSpPr>
        <p:spPr/>
        <p:txBody>
          <a:bodyPr/>
          <a:lstStyle/>
          <a:p>
            <a:r>
              <a:rPr lang="da-DK" i="1" dirty="0" err="1"/>
              <a:t>Danmarkshistorien.dk</a:t>
            </a:r>
            <a:r>
              <a:rPr lang="da-DK" i="1" dirty="0"/>
              <a:t> </a:t>
            </a:r>
          </a:p>
        </p:txBody>
      </p:sp>
    </p:spTree>
    <p:extLst>
      <p:ext uri="{BB962C8B-B14F-4D97-AF65-F5344CB8AC3E}">
        <p14:creationId xmlns:p14="http://schemas.microsoft.com/office/powerpoint/2010/main" val="351162099"/>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docProps/app.xml><?xml version="1.0" encoding="utf-8"?>
<Properties xmlns="http://schemas.openxmlformats.org/officeDocument/2006/extended-properties" xmlns:vt="http://schemas.openxmlformats.org/officeDocument/2006/docPropsVTypes">
  <Template>Atlas</Template>
  <TotalTime>57</TotalTime>
  <Words>663</Words>
  <Application>Microsoft Macintosh PowerPoint</Application>
  <PresentationFormat>Widescreen</PresentationFormat>
  <Paragraphs>38</Paragraphs>
  <Slides>9</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9</vt:i4>
      </vt:variant>
    </vt:vector>
  </HeadingPairs>
  <TitlesOfParts>
    <vt:vector size="14" baseType="lpstr">
      <vt:lpstr>Calibri Light</vt:lpstr>
      <vt:lpstr>Georgia</vt:lpstr>
      <vt:lpstr>Rockwell</vt:lpstr>
      <vt:lpstr>Wingdings</vt:lpstr>
      <vt:lpstr>Atlas</vt:lpstr>
      <vt:lpstr>TO SAY OR NOT TO SAY …</vt:lpstr>
      <vt:lpstr>Officiel undskyldning?</vt:lpstr>
      <vt:lpstr>Officielle undskyldningers funktion</vt:lpstr>
      <vt:lpstr>Vanskelig talehandling</vt:lpstr>
      <vt:lpstr>Værdi-kommunikation</vt:lpstr>
      <vt:lpstr>Officielle undskyldninger i international politik </vt:lpstr>
      <vt:lpstr>Argumenter for en officiel dansk undskyldning</vt:lpstr>
      <vt:lpstr>Argumenter imod en officiel dansk undskyldning</vt:lpstr>
      <vt:lpstr>Kildehenvisning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 SAY OR NOT TO SAY …</dc:title>
  <dc:creator>Anne Sofie Nørsøller (AN | SGY)</dc:creator>
  <cp:lastModifiedBy>Anne Sofie Nørsøller (AN | SGY)</cp:lastModifiedBy>
  <cp:revision>19</cp:revision>
  <dcterms:created xsi:type="dcterms:W3CDTF">2023-09-28T09:29:15Z</dcterms:created>
  <dcterms:modified xsi:type="dcterms:W3CDTF">2023-09-29T06:17:15Z</dcterms:modified>
</cp:coreProperties>
</file>