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592"/>
    <p:restoredTop sz="95170"/>
  </p:normalViewPr>
  <p:slideViewPr>
    <p:cSldViewPr snapToGrid="0">
      <p:cViewPr varScale="1">
        <p:scale>
          <a:sx n="112" d="100"/>
          <a:sy n="112" d="100"/>
        </p:scale>
        <p:origin x="224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s://historiekanon.dk/wp-content/uploads/2015/06/illustration-bevisthed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25845D-B87F-827B-6CE0-F40624ADC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9181741" cy="2677648"/>
          </a:xfrm>
        </p:spPr>
        <p:txBody>
          <a:bodyPr/>
          <a:lstStyle/>
          <a:p>
            <a:r>
              <a:rPr lang="da-DK" sz="4500" dirty="0"/>
              <a:t>Erindringshistorie og historiebrug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EB5B51-256E-FD10-0A4D-15806C1B8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4777380"/>
            <a:ext cx="8876941" cy="861420"/>
          </a:xfrm>
        </p:spPr>
        <p:txBody>
          <a:bodyPr/>
          <a:lstStyle/>
          <a:p>
            <a:r>
              <a:rPr lang="da-DK" dirty="0"/>
              <a:t>Erindringen om </a:t>
            </a:r>
            <a:r>
              <a:rPr lang="da-DK" dirty="0" err="1"/>
              <a:t>danmark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8002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BA6C9-6DB7-0A5A-CE3B-6606F1BA0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Forløbsintro: Erindringen om Danmark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9F6E2A-3A31-6AEC-D82B-63E56F426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1800" b="1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  <a:cs typeface="Times New Roman" panose="02020603050405020304" pitchFamily="18" charset="0"/>
              </a:rPr>
              <a:t>Erindringen om Danmark </a:t>
            </a:r>
            <a:r>
              <a:rPr lang="da-DK" sz="180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da-DK" sz="1800" i="1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  <a:cs typeface="Times New Roman" panose="02020603050405020304" pitchFamily="18" charset="0"/>
              </a:rPr>
              <a:t>et erindringshistorisk blik på vikingetiden og besættelsestiden.</a:t>
            </a:r>
            <a:r>
              <a:rPr lang="da-DK" sz="180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Forløbet er et </a:t>
            </a:r>
            <a:r>
              <a:rPr lang="da-DK" sz="1800" b="1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tematisk forløb </a:t>
            </a:r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med fokus på </a:t>
            </a:r>
            <a:r>
              <a:rPr lang="da-DK" sz="1800" b="1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erindringshistorie og historiebrug</a:t>
            </a:r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, der </a:t>
            </a:r>
            <a:r>
              <a:rPr lang="da-DK" kern="0" dirty="0">
                <a:solidFill>
                  <a:schemeClr val="tx1"/>
                </a:solidFill>
                <a:latin typeface=""/>
                <a:ea typeface="Times New Roman" panose="02020603050405020304" pitchFamily="18" charset="0"/>
              </a:rPr>
              <a:t>også </a:t>
            </a:r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giver et kort indblik </a:t>
            </a:r>
            <a:r>
              <a:rPr lang="da-DK" kern="0" dirty="0">
                <a:solidFill>
                  <a:schemeClr val="tx1"/>
                </a:solidFill>
                <a:latin typeface=""/>
                <a:ea typeface="Times New Roman" panose="02020603050405020304" pitchFamily="18" charset="0"/>
              </a:rPr>
              <a:t>i</a:t>
            </a:r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 to perioder i danmarkshistorien: vikingetiden og besættelsestiden.</a:t>
            </a:r>
          </a:p>
          <a:p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Forløbets fokus ligger primært på, </a:t>
            </a:r>
            <a:r>
              <a:rPr lang="da-DK" sz="1800" b="1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hvordan fortiden anvendes i nutiden </a:t>
            </a:r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frem for et </a:t>
            </a:r>
            <a:r>
              <a:rPr lang="da-DK" kern="0" dirty="0">
                <a:solidFill>
                  <a:schemeClr val="tx1"/>
                </a:solidFill>
                <a:latin typeface=""/>
                <a:ea typeface="Times New Roman" panose="02020603050405020304" pitchFamily="18" charset="0"/>
              </a:rPr>
              <a:t>mere klassisk</a:t>
            </a:r>
            <a:r>
              <a:rPr lang="da-DK" sz="1800" kern="0" dirty="0">
                <a:solidFill>
                  <a:schemeClr val="tx1"/>
                </a:solidFill>
                <a:effectLst/>
                <a:latin typeface=""/>
                <a:ea typeface="Times New Roman" panose="02020603050405020304" pitchFamily="18" charset="0"/>
              </a:rPr>
              <a:t> fokus på begivenhedsforløb. </a:t>
            </a:r>
          </a:p>
          <a:p>
            <a:r>
              <a:rPr lang="da-DK" kern="0" dirty="0">
                <a:solidFill>
                  <a:schemeClr val="tx1"/>
                </a:solidFill>
                <a:latin typeface=""/>
              </a:rPr>
              <a:t>Historiefaget er altid forankret i nutiden, fordi denne nutid er bestemmende for, hvordan man fortolker fortiden og forestiller sig fremtiden. Fortiden – eller rettere sagt vores </a:t>
            </a:r>
            <a:r>
              <a:rPr lang="da-DK" i="1" kern="0" dirty="0">
                <a:solidFill>
                  <a:schemeClr val="tx1"/>
                </a:solidFill>
                <a:latin typeface=""/>
              </a:rPr>
              <a:t>historier </a:t>
            </a:r>
            <a:r>
              <a:rPr lang="da-DK" kern="0" dirty="0">
                <a:solidFill>
                  <a:schemeClr val="tx1"/>
                </a:solidFill>
                <a:latin typeface=""/>
              </a:rPr>
              <a:t>(:faglige fortolkninger af fortiden) om fortiden - ændrer sig hele tiden. </a:t>
            </a:r>
            <a:endParaRPr lang="da-DK" dirty="0">
              <a:solidFill>
                <a:schemeClr val="tx1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61088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F48610-EA24-09A2-59BC-DD7C66742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Historiebevidsthed 1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EC82F44-E99F-CD48-0CFE-4765516D6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5300" y="27233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49" name="Billede 1" descr="illustration-bevisthed">
            <a:extLst>
              <a:ext uri="{FF2B5EF4-FFF2-40B4-BE49-F238E27FC236}">
                <a16:creationId xmlns:a16="http://schemas.microsoft.com/office/drawing/2014/main" id="{060F60D3-9935-0D32-02F3-1A83B7CE1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47" y="2504662"/>
            <a:ext cx="10237305" cy="374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78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3E57C-431B-7571-EFC4-E46050F5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Historiebevidsthed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0C0B8F-619E-8EB7-728A-98983A94E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74" y="2305879"/>
            <a:ext cx="10515600" cy="401540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Overordnet set består historiebevidsthedsbegrebet af to elementer:</a:t>
            </a:r>
            <a:endParaRPr lang="da-DK" sz="2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Historien forstås som et samspil mellem fortid, nutid og fremtid (jf. </a:t>
            </a:r>
            <a:r>
              <a:rPr lang="da-DK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igur 1)</a:t>
            </a:r>
            <a:endParaRPr lang="da-DK" sz="2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Mennesket er både historieskabt (aktør) og historieskabende (struktur)</a:t>
            </a:r>
            <a:endParaRPr lang="da-DK" sz="2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Vigtig pointe: </a:t>
            </a:r>
            <a:r>
              <a:rPr lang="da-DK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historien er ikke statisk, men dynamisk</a:t>
            </a: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Den forandrer sig over tid og bruges til forskellige formål. Det betyder dog ikke, at alles fortolkninger af fortiden er lige korrekte.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Derfor er det nødvendigt at </a:t>
            </a:r>
            <a:r>
              <a:rPr lang="da-DK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kvalificere sin historiebevidsthed </a:t>
            </a:r>
            <a:r>
              <a:rPr lang="da-DK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ikke det samme som ‘viden om fortiden’ – det handler mere ens </a:t>
            </a:r>
            <a:r>
              <a:rPr lang="da-DK" sz="20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evne til </a:t>
            </a:r>
            <a:r>
              <a:rPr lang="da-DK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reflektere over fortiden, forstå dens betydning og konsekvenser, og at anvende disse refleksioner til at forstå og forholde sig til verden.</a:t>
            </a:r>
            <a:endParaRPr lang="da-DK" sz="2000" i="1" dirty="0"/>
          </a:p>
        </p:txBody>
      </p:sp>
    </p:spTree>
    <p:extLst>
      <p:ext uri="{BB962C8B-B14F-4D97-AF65-F5344CB8AC3E}">
        <p14:creationId xmlns:p14="http://schemas.microsoft.com/office/powerpoint/2010/main" val="394843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39985-8B3F-7C73-785A-DD0A50836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Erindringshistorie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E0F512-3178-BBCC-8C30-0DCDDBBE3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035" y="2603500"/>
            <a:ext cx="10277061" cy="3416300"/>
          </a:xfrm>
        </p:spPr>
        <p:txBody>
          <a:bodyPr>
            <a:noAutofit/>
          </a:bodyPr>
          <a:lstStyle/>
          <a:p>
            <a:r>
              <a:rPr lang="da-DK" sz="2400" b="1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Erindringshistorie har et andet fokus end den traditionelle </a:t>
            </a:r>
            <a:r>
              <a:rPr lang="da-DK" sz="2400" b="1" i="0" u="none" strike="noStrike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faghistorie</a:t>
            </a:r>
            <a:r>
              <a:rPr lang="da-DK" sz="2400" b="0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, der typisk beskæftiger sig med at forstå og fortolke det fortidige på baggrund af fx begivenhedsforløb (hvordan forløb 1. </a:t>
            </a:r>
            <a:r>
              <a:rPr lang="da-DK" sz="2400" dirty="0">
                <a:solidFill>
                  <a:schemeClr val="tx1"/>
                </a:solidFill>
                <a:latin typeface="Noto Sans" panose="020B0502040504020204" pitchFamily="34" charset="0"/>
              </a:rPr>
              <a:t>Verdenskrig og hvorfor brød krigen ud?)</a:t>
            </a:r>
            <a:endParaRPr lang="da-DK" sz="2400" b="0" i="0" dirty="0">
              <a:solidFill>
                <a:schemeClr val="tx1"/>
              </a:solidFill>
              <a:effectLst/>
              <a:latin typeface="Noto Sans" panose="020B0502040504020204" pitchFamily="34" charset="0"/>
            </a:endParaRPr>
          </a:p>
          <a:p>
            <a:r>
              <a:rPr lang="da-DK" sz="2400" b="0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Når man arbejder erindringshistorisk</a:t>
            </a:r>
            <a:r>
              <a:rPr lang="da-DK" sz="2400" dirty="0">
                <a:solidFill>
                  <a:schemeClr val="tx1"/>
                </a:solidFill>
                <a:latin typeface="Noto Sans" panose="020B0502040504020204" pitchFamily="34" charset="0"/>
              </a:rPr>
              <a:t> har man i højere grad fokus på, </a:t>
            </a:r>
            <a:r>
              <a:rPr lang="da-DK" sz="2400" b="1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hvordan fortiden bruges, konstrueres og diskuteres i nutiden, eller hvordan historiske fortællinger har ændret sig over tid </a:t>
            </a:r>
            <a:r>
              <a:rPr lang="da-DK" sz="2400" b="0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og måske endda har skiftet indhold og betydning (hvordan har synet på vikinger ændret sig 1970’erne til i dag?)</a:t>
            </a:r>
          </a:p>
        </p:txBody>
      </p:sp>
    </p:spTree>
    <p:extLst>
      <p:ext uri="{BB962C8B-B14F-4D97-AF65-F5344CB8AC3E}">
        <p14:creationId xmlns:p14="http://schemas.microsoft.com/office/powerpoint/2010/main" val="2287423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55E07-C01C-4BB3-703F-14035A870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Historiebrug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D2172A-BF2E-C077-1D78-78E59D53E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6" y="2463281"/>
            <a:ext cx="10774017" cy="3977276"/>
          </a:xfrm>
        </p:spPr>
        <p:txBody>
          <a:bodyPr>
            <a:noAutofit/>
          </a:bodyPr>
          <a:lstStyle/>
          <a:p>
            <a:r>
              <a:rPr lang="da-DK" sz="1900" b="0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Erindringshistorie er tæt knyttet til begrebet ‘historiebrug’ og de to kan være svære at adskille. </a:t>
            </a:r>
          </a:p>
          <a:p>
            <a:r>
              <a:rPr lang="da-DK" sz="1900" dirty="0">
                <a:solidFill>
                  <a:schemeClr val="tx1"/>
                </a:solidFill>
                <a:latin typeface="Noto Sans" panose="020B0502040504020204" pitchFamily="34" charset="0"/>
              </a:rPr>
              <a:t>Erindringshistorie kan ses som et bredt felt inden for historievidenskaben, der bl.a. har fokus på at analysere forskellige former for </a:t>
            </a:r>
            <a:r>
              <a:rPr lang="da-DK" sz="1900" b="1" dirty="0">
                <a:solidFill>
                  <a:schemeClr val="tx1"/>
                </a:solidFill>
                <a:latin typeface="Noto Sans" panose="020B0502040504020204" pitchFamily="34" charset="0"/>
              </a:rPr>
              <a:t>historiebrug</a:t>
            </a:r>
            <a:r>
              <a:rPr lang="da-DK" sz="1900" dirty="0">
                <a:solidFill>
                  <a:schemeClr val="tx1"/>
                </a:solidFill>
                <a:latin typeface="Noto Sans" panose="020B0502040504020204" pitchFamily="34" charset="0"/>
              </a:rPr>
              <a:t>. </a:t>
            </a:r>
          </a:p>
          <a:p>
            <a:r>
              <a:rPr lang="da-DK" sz="1900" b="1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Historiebrug betegner alle typer brug af fortiden </a:t>
            </a:r>
            <a:r>
              <a:rPr lang="da-DK" sz="1900" dirty="0">
                <a:solidFill>
                  <a:schemeClr val="tx1"/>
                </a:solidFill>
                <a:latin typeface="Noto Sans" panose="020B0502040504020204" pitchFamily="34" charset="0"/>
              </a:rPr>
              <a:t>(</a:t>
            </a:r>
            <a:r>
              <a:rPr lang="da-DK" sz="1900" b="0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herunder den private dagligdags brug og den institutionelle brug, fx undervisning og forskning), hvor man kan fremme visse interesser i nutiden:</a:t>
            </a:r>
          </a:p>
          <a:p>
            <a:pPr lvl="1"/>
            <a:r>
              <a:rPr lang="da-DK" sz="1900" b="0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fx identitetsmæssige, politiske, videnskabelige eller underholdningsmæssige interesser</a:t>
            </a:r>
          </a:p>
          <a:p>
            <a:pPr lvl="1"/>
            <a:r>
              <a:rPr lang="da-DK" sz="1900" dirty="0">
                <a:solidFill>
                  <a:schemeClr val="tx1"/>
                </a:solidFill>
                <a:latin typeface="Noto Sans" panose="020B0502040504020204" pitchFamily="34" charset="0"/>
              </a:rPr>
              <a:t>historiebrug </a:t>
            </a:r>
            <a:r>
              <a:rPr lang="da-DK" sz="1900" b="0" i="0" dirty="0">
                <a:solidFill>
                  <a:schemeClr val="tx1"/>
                </a:solidFill>
                <a:effectLst/>
                <a:latin typeface="Noto Sans" panose="020B0502040504020204" pitchFamily="34" charset="0"/>
              </a:rPr>
              <a:t>sker mere eller mindre bevidst og medfører bl.a. udvælgelse/fravælgelse, fremhævelse/tilsidesættelse, opprioritering/nedprioritering af personer, forhold eller begivenheder i historien. </a:t>
            </a:r>
            <a:endParaRPr lang="da-DK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547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AC6161-4B80-A69C-2A8E-B60F6B68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Centrale 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A77224-B889-025C-7EA4-DE1F1F451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Kollektiv erindring</a:t>
            </a:r>
          </a:p>
          <a:p>
            <a:r>
              <a:rPr lang="da-DK" dirty="0"/>
              <a:t>Erindringsfællesskaber</a:t>
            </a:r>
          </a:p>
          <a:p>
            <a:r>
              <a:rPr lang="da-DK" dirty="0"/>
              <a:t>Erindringssted</a:t>
            </a:r>
          </a:p>
          <a:p>
            <a:r>
              <a:rPr lang="da-DK" dirty="0"/>
              <a:t>Erindringsfelt</a:t>
            </a:r>
          </a:p>
          <a:p>
            <a:r>
              <a:rPr lang="da-DK" dirty="0"/>
              <a:t>Opfundne traditioner </a:t>
            </a:r>
          </a:p>
          <a:p>
            <a:r>
              <a:rPr lang="da-DK" dirty="0"/>
              <a:t>Forestillet fællesskab </a:t>
            </a:r>
          </a:p>
          <a:p>
            <a:r>
              <a:rPr lang="da-DK" dirty="0"/>
              <a:t>Historiebrug</a:t>
            </a:r>
          </a:p>
          <a:p>
            <a:r>
              <a:rPr lang="da-DK" dirty="0"/>
              <a:t>Historiebevidsthed</a:t>
            </a:r>
          </a:p>
          <a:p>
            <a:r>
              <a:rPr lang="da-DK"/>
              <a:t>Erindringshistorie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98482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- bestyrelseslokale</Template>
  <TotalTime>103</TotalTime>
  <Words>466</Words>
  <Application>Microsoft Macintosh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Noto Sans</vt:lpstr>
      <vt:lpstr>Times New Roman</vt:lpstr>
      <vt:lpstr>Wingdings 3</vt:lpstr>
      <vt:lpstr>Ion - bestyrelseslokale</vt:lpstr>
      <vt:lpstr>Erindringshistorie og historiebrug</vt:lpstr>
      <vt:lpstr>Forløbsintro: Erindringen om Danmark</vt:lpstr>
      <vt:lpstr>Historiebevidsthed 1</vt:lpstr>
      <vt:lpstr>Historiebevidsthed 2</vt:lpstr>
      <vt:lpstr>Erindringshistorie 1</vt:lpstr>
      <vt:lpstr>Historiebrug</vt:lpstr>
      <vt:lpstr>Centrale begreber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Erindringshistorie og historiebrug</dc:title>
  <dc:creator>Anne Sofie Nørsøller (AN | SGY)</dc:creator>
  <cp:lastModifiedBy>Anne Sofie Nørsøller (AN | SGY)</cp:lastModifiedBy>
  <cp:revision>12</cp:revision>
  <dcterms:created xsi:type="dcterms:W3CDTF">2023-10-23T10:04:16Z</dcterms:created>
  <dcterms:modified xsi:type="dcterms:W3CDTF">2023-10-30T10:17:57Z</dcterms:modified>
</cp:coreProperties>
</file>