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170"/>
  </p:normalViewPr>
  <p:slideViewPr>
    <p:cSldViewPr snapToGrid="0">
      <p:cViewPr varScale="1">
        <p:scale>
          <a:sx n="96" d="100"/>
          <a:sy n="96" d="100"/>
        </p:scale>
        <p:origin x="624" y="1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da-DK"/>
              <a:t>Klik for at redigere titeltypografien i masteren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1/4/24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1/4/24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a:p>
        </p:txBody>
      </p:sp>
      <p:sp>
        <p:nvSpPr>
          <p:cNvPr id="6" name="Title 5"/>
          <p:cNvSpPr>
            <a:spLocks noGrp="1"/>
          </p:cNvSpPr>
          <p:nvPr>
            <p:ph type="title"/>
          </p:nvPr>
        </p:nvSpPr>
        <p:spPr/>
        <p:txBody>
          <a:bodyPr/>
          <a:lstStyle/>
          <a:p>
            <a:r>
              <a:rPr lang="da-DK"/>
              <a:t>Klik for at redigere titeltypografien i masteren</a:t>
            </a:r>
            <a:endParaRPr lang="en-US"/>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a-DK"/>
              <a:t>Klik for at redigere titeltypografien i masteren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A16AA21-1863-4931-97CB-99D0A168701B}" type="datetimeFigureOut">
              <a:rPr lang="en-US" smtClean="0"/>
              <a:t>1/4/24</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a-DK"/>
              <a:t>Klik for at redigere titeltypografien i masteren</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3772C379-9A7C-4C87-A116-CBE9F58B04C5}" type="datetimeFigureOut">
              <a:rPr lang="en-US" smtClean="0"/>
              <a:t>1/4/24</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87157CC2-0FC8-4686-B024-99790E0F5162}"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1/4/24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ilmspole og klaptræ">
            <a:extLst>
              <a:ext uri="{FF2B5EF4-FFF2-40B4-BE49-F238E27FC236}">
                <a16:creationId xmlns:a16="http://schemas.microsoft.com/office/drawing/2014/main" id="{DAFB789B-5156-D138-59C6-A2D135DB2ED6}"/>
              </a:ext>
            </a:extLst>
          </p:cNvPr>
          <p:cNvPicPr>
            <a:picLocks noChangeAspect="1"/>
          </p:cNvPicPr>
          <p:nvPr/>
        </p:nvPicPr>
        <p:blipFill rotWithShape="1">
          <a:blip r:embed="rId2"/>
          <a:srcRect t="12496" b="3234"/>
          <a:stretch/>
        </p:blipFill>
        <p:spPr>
          <a:xfrm>
            <a:off x="-1" y="10"/>
            <a:ext cx="12191999" cy="6857990"/>
          </a:xfrm>
          <a:prstGeom prst="rect">
            <a:avLst/>
          </a:prstGeom>
        </p:spPr>
      </p:pic>
      <p:sp>
        <p:nvSpPr>
          <p:cNvPr id="9" name="Rectangle 8">
            <a:extLst>
              <a:ext uri="{FF2B5EF4-FFF2-40B4-BE49-F238E27FC236}">
                <a16:creationId xmlns:a16="http://schemas.microsoft.com/office/drawing/2014/main" id="{CD60390C-0E4C-4682-8246-AFA2E4985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1" name="Rectangle 10">
            <a:extLst>
              <a:ext uri="{FF2B5EF4-FFF2-40B4-BE49-F238E27FC236}">
                <a16:creationId xmlns:a16="http://schemas.microsoft.com/office/drawing/2014/main" id="{CEBA87F4-FB8A-4D91-B3F3-DFA78E0CC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2EA5CF44-B5CA-0249-EB6C-985C0C719C09}"/>
              </a:ext>
            </a:extLst>
          </p:cNvPr>
          <p:cNvSpPr>
            <a:spLocks noGrp="1"/>
          </p:cNvSpPr>
          <p:nvPr>
            <p:ph type="ctrTitle"/>
          </p:nvPr>
        </p:nvSpPr>
        <p:spPr>
          <a:xfrm>
            <a:off x="1173480" y="4277802"/>
            <a:ext cx="6022449" cy="1622451"/>
          </a:xfrm>
        </p:spPr>
        <p:txBody>
          <a:bodyPr>
            <a:normAutofit/>
          </a:bodyPr>
          <a:lstStyle/>
          <a:p>
            <a:pPr algn="r"/>
            <a:r>
              <a:rPr lang="da-DK" sz="6000"/>
              <a:t>Historie på film</a:t>
            </a:r>
          </a:p>
        </p:txBody>
      </p:sp>
      <p:sp>
        <p:nvSpPr>
          <p:cNvPr id="3" name="Undertitel 2">
            <a:extLst>
              <a:ext uri="{FF2B5EF4-FFF2-40B4-BE49-F238E27FC236}">
                <a16:creationId xmlns:a16="http://schemas.microsoft.com/office/drawing/2014/main" id="{64BAB486-66A7-529F-75F9-AE72983A3B27}"/>
              </a:ext>
            </a:extLst>
          </p:cNvPr>
          <p:cNvSpPr>
            <a:spLocks noGrp="1"/>
          </p:cNvSpPr>
          <p:nvPr>
            <p:ph type="subTitle" idx="1"/>
          </p:nvPr>
        </p:nvSpPr>
        <p:spPr>
          <a:xfrm>
            <a:off x="7534654" y="4190337"/>
            <a:ext cx="3483865" cy="1709917"/>
          </a:xfrm>
        </p:spPr>
        <p:txBody>
          <a:bodyPr anchor="ctr">
            <a:normAutofit/>
          </a:bodyPr>
          <a:lstStyle/>
          <a:p>
            <a:endParaRPr lang="da-DK"/>
          </a:p>
        </p:txBody>
      </p:sp>
      <p:sp>
        <p:nvSpPr>
          <p:cNvPr id="13" name="Rectangle 12">
            <a:extLst>
              <a:ext uri="{FF2B5EF4-FFF2-40B4-BE49-F238E27FC236}">
                <a16:creationId xmlns:a16="http://schemas.microsoft.com/office/drawing/2014/main" id="{D012A90F-45C2-4C9B-BAF6-9CE1F546C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103451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370F6E-8A8C-21CB-447D-C50E8BC21939}"/>
              </a:ext>
            </a:extLst>
          </p:cNvPr>
          <p:cNvSpPr>
            <a:spLocks noGrp="1"/>
          </p:cNvSpPr>
          <p:nvPr>
            <p:ph type="title"/>
          </p:nvPr>
        </p:nvSpPr>
        <p:spPr/>
        <p:txBody>
          <a:bodyPr/>
          <a:lstStyle/>
          <a:p>
            <a:r>
              <a:rPr lang="da-DK"/>
              <a:t>Based on a true story?</a:t>
            </a:r>
            <a:endParaRPr lang="da-DK" dirty="0"/>
          </a:p>
        </p:txBody>
      </p:sp>
      <p:sp>
        <p:nvSpPr>
          <p:cNvPr id="3" name="Pladsholder til indhold 2">
            <a:extLst>
              <a:ext uri="{FF2B5EF4-FFF2-40B4-BE49-F238E27FC236}">
                <a16:creationId xmlns:a16="http://schemas.microsoft.com/office/drawing/2014/main" id="{454F6434-DB26-07FF-5B13-71FAB9479080}"/>
              </a:ext>
            </a:extLst>
          </p:cNvPr>
          <p:cNvSpPr>
            <a:spLocks noGrp="1"/>
          </p:cNvSpPr>
          <p:nvPr>
            <p:ph idx="1"/>
          </p:nvPr>
        </p:nvSpPr>
        <p:spPr/>
        <p:txBody>
          <a:bodyPr>
            <a:normAutofit fontScale="92500" lnSpcReduction="10000"/>
          </a:bodyPr>
          <a:lstStyle/>
          <a:p>
            <a:r>
              <a:rPr lang="da-DK" dirty="0"/>
              <a:t>En historisk spillefilm kan som udgangspunkt ikke bruges som anvendelig kilde til at sige noget om den fortid den portrætterer. Det kommer dog an på, hvilke spørgsmål vi stiller som historikere, jf. det funktionelle kildebegreb:</a:t>
            </a:r>
          </a:p>
          <a:p>
            <a:pPr lvl="1"/>
            <a:r>
              <a:rPr lang="da-DK" dirty="0"/>
              <a:t>Vil man fx undersøge en fortidig begivenhed, så kræver det kildemateriale fra den fortid man vil undersøge.</a:t>
            </a:r>
          </a:p>
          <a:p>
            <a:pPr lvl="1"/>
            <a:r>
              <a:rPr lang="da-DK" dirty="0"/>
              <a:t>Vil man fx undersøge en spillefilms fortolkning af en fortidig begivenhed og hvordan denne fortolkning er farvet af den nutid filmen er produceret i, så kan en spillefilm godt inddrages som kildemateriale. </a:t>
            </a:r>
          </a:p>
          <a:p>
            <a:r>
              <a:rPr lang="da-DK" dirty="0"/>
              <a:t>Historiske spillefilm er fiktion og fortolkninger af fortiden, ligesom skriftlige fremstillinger i historiebøger er det, dog med den forskel, at spillefilm ikke er lavet af professionelle historikere og ud fra andre formål end lødig historieformidling. </a:t>
            </a:r>
          </a:p>
          <a:p>
            <a:r>
              <a:rPr lang="da-DK" dirty="0"/>
              <a:t>Man skal dog ikke lade sig skræmme af fiktionalisering og totalt afskrive spillefilm som læremiddel, for selvom vi godt kan regne ud, at spillefilm fordrejer og leger med fakta, så kan spillefilm stadig komme med interessante og anvendelige fortolkninger af fortiden. Det kræver dog kendskab til en given periode at vurdere historiske spillefilm.</a:t>
            </a:r>
          </a:p>
        </p:txBody>
      </p:sp>
    </p:spTree>
    <p:extLst>
      <p:ext uri="{BB962C8B-B14F-4D97-AF65-F5344CB8AC3E}">
        <p14:creationId xmlns:p14="http://schemas.microsoft.com/office/powerpoint/2010/main" val="14890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5"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5402CC7E-F741-78AF-43C0-0C647DCFA896}"/>
              </a:ext>
            </a:extLst>
          </p:cNvPr>
          <p:cNvSpPr>
            <a:spLocks noGrp="1"/>
          </p:cNvSpPr>
          <p:nvPr>
            <p:ph type="title"/>
          </p:nvPr>
        </p:nvSpPr>
        <p:spPr>
          <a:xfrm>
            <a:off x="1069848" y="484632"/>
            <a:ext cx="10058400" cy="1609344"/>
          </a:xfrm>
        </p:spPr>
        <p:txBody>
          <a:bodyPr>
            <a:normAutofit/>
          </a:bodyPr>
          <a:lstStyle/>
          <a:p>
            <a:r>
              <a:rPr lang="da-DK" sz="5000" dirty="0"/>
              <a:t>Spillefilm er populærhistorie</a:t>
            </a:r>
          </a:p>
        </p:txBody>
      </p:sp>
      <p:sp>
        <p:nvSpPr>
          <p:cNvPr id="3" name="Pladsholder til indhold 2">
            <a:extLst>
              <a:ext uri="{FF2B5EF4-FFF2-40B4-BE49-F238E27FC236}">
                <a16:creationId xmlns:a16="http://schemas.microsoft.com/office/drawing/2014/main" id="{E8B4E6CF-0EEB-0AB7-8A0E-B3EFE75A7934}"/>
              </a:ext>
            </a:extLst>
          </p:cNvPr>
          <p:cNvSpPr>
            <a:spLocks noGrp="1"/>
          </p:cNvSpPr>
          <p:nvPr>
            <p:ph idx="1"/>
          </p:nvPr>
        </p:nvSpPr>
        <p:spPr>
          <a:xfrm>
            <a:off x="1069848" y="2320412"/>
            <a:ext cx="10058400" cy="3851787"/>
          </a:xfrm>
        </p:spPr>
        <p:txBody>
          <a:bodyPr>
            <a:normAutofit/>
          </a:bodyPr>
          <a:lstStyle/>
          <a:p>
            <a:r>
              <a:rPr lang="da-DK" dirty="0"/>
              <a:t>Historiske spillefilm har ingen litteraturhenvisninger og litteraturlister, hvilket faghistorie som udgangspunkt altid har. Det er altid vigtigt at holde sig for øje, hvorfra man har sine informationer (uanset fag). </a:t>
            </a:r>
          </a:p>
          <a:p>
            <a:r>
              <a:rPr lang="da-DK" dirty="0"/>
              <a:t>Historiske spillefilm er oftest populærhistoriske fremstillinger, der er skabt for at underholde, men også på grund af fascination af fortiden (i al fald når den er formidlet via levende billeder). </a:t>
            </a:r>
          </a:p>
          <a:p>
            <a:r>
              <a:rPr lang="da-DK" dirty="0"/>
              <a:t>Man må vurdere fra film til film, hvorvidt det er udbytterigt at arbejde med filmens fremstilling af historie, eller om en given film alene har til formål at underholde og ser stort på historiske fakta og fortolkning. </a:t>
            </a:r>
          </a:p>
          <a:p>
            <a:r>
              <a:rPr lang="da-DK" dirty="0"/>
              <a:t>Overordnet kan dog siges, at en historisk spillefilm altid siger mere om den tid, den er produceret i end den tid, som spillefilmen portrætterer. </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871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EF938E92-0E20-AC79-E7BD-E36ACC9677ED}"/>
              </a:ext>
            </a:extLst>
          </p:cNvPr>
          <p:cNvSpPr>
            <a:spLocks noGrp="1"/>
          </p:cNvSpPr>
          <p:nvPr>
            <p:ph type="title"/>
          </p:nvPr>
        </p:nvSpPr>
        <p:spPr>
          <a:xfrm>
            <a:off x="1069848" y="484632"/>
            <a:ext cx="10058400" cy="1609344"/>
          </a:xfrm>
        </p:spPr>
        <p:txBody>
          <a:bodyPr>
            <a:normAutofit/>
          </a:bodyPr>
          <a:lstStyle/>
          <a:p>
            <a:r>
              <a:rPr lang="da-DK" sz="5000" dirty="0"/>
              <a:t>Hvidsten gruppen: De gode mod de onde?</a:t>
            </a:r>
          </a:p>
        </p:txBody>
      </p:sp>
      <p:sp>
        <p:nvSpPr>
          <p:cNvPr id="3" name="Pladsholder til indhold 2">
            <a:extLst>
              <a:ext uri="{FF2B5EF4-FFF2-40B4-BE49-F238E27FC236}">
                <a16:creationId xmlns:a16="http://schemas.microsoft.com/office/drawing/2014/main" id="{121A0064-A226-EFE5-48C1-A6D70B8DABC7}"/>
              </a:ext>
            </a:extLst>
          </p:cNvPr>
          <p:cNvSpPr>
            <a:spLocks noGrp="1"/>
          </p:cNvSpPr>
          <p:nvPr>
            <p:ph idx="1"/>
          </p:nvPr>
        </p:nvSpPr>
        <p:spPr>
          <a:xfrm>
            <a:off x="1069848" y="2320412"/>
            <a:ext cx="10058400" cy="3851787"/>
          </a:xfrm>
        </p:spPr>
        <p:txBody>
          <a:bodyPr>
            <a:normAutofit/>
          </a:bodyPr>
          <a:lstStyle/>
          <a:p>
            <a:r>
              <a:rPr lang="da-DK" dirty="0"/>
              <a:t>Man har en tendens til at anskue historien sort/hvidt, anskue handlinger som rigtige/forkerte eller at se historien som en kamp ml. de gode/de onde.</a:t>
            </a:r>
          </a:p>
          <a:p>
            <a:pPr lvl="1"/>
            <a:r>
              <a:rPr lang="da-DK" dirty="0"/>
              <a:t>Virkeligheden er dog altid mere kompleks end sådanne dikotomier. </a:t>
            </a:r>
          </a:p>
          <a:p>
            <a:r>
              <a:rPr lang="da-DK" dirty="0"/>
              <a:t>Hvad ville du fx selv have gjort, hvis du levede under besættelsen? </a:t>
            </a:r>
          </a:p>
          <a:p>
            <a:pPr lvl="1"/>
            <a:r>
              <a:rPr lang="da-DK" dirty="0"/>
              <a:t>Hvordan vurderer man fx risikoen ved at deltage i modstandsarbejde og hvilket ansvar har man overfor ens familie ift. samfundet?</a:t>
            </a:r>
          </a:p>
          <a:p>
            <a:pPr lvl="1"/>
            <a:r>
              <a:rPr lang="da-DK" dirty="0"/>
              <a:t>Vil du ofre dit liv for i kampen mod dem, du anser som ‘de onde’?</a:t>
            </a:r>
          </a:p>
          <a:p>
            <a:r>
              <a:rPr lang="da-DK" dirty="0"/>
              <a:t>Det er ”farligt” at bedømme fortiden alene ud fra nutidig moral og viden og fx anskue modstandsbevægelsen og samarbejdspolitikkens hovedskikkelser som hovedmodstandere, for de havde samme mål: et selvstændigt og frit Danmark, men med forskellige strategier. </a:t>
            </a:r>
          </a:p>
          <a:p>
            <a:endParaRPr lang="da-DK" dirty="0"/>
          </a:p>
        </p:txBody>
      </p:sp>
      <p:sp>
        <p:nvSpPr>
          <p:cNvPr id="19"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9813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æ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Trætype</Template>
  <TotalTime>46</TotalTime>
  <Words>486</Words>
  <Application>Microsoft Macintosh PowerPoint</Application>
  <PresentationFormat>Widescreen</PresentationFormat>
  <Paragraphs>19</Paragraphs>
  <Slides>4</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vt:i4>
      </vt:variant>
    </vt:vector>
  </HeadingPairs>
  <TitlesOfParts>
    <vt:vector size="10" baseType="lpstr">
      <vt:lpstr>Calibri</vt:lpstr>
      <vt:lpstr>Rockwell</vt:lpstr>
      <vt:lpstr>Rockwell Condensed</vt:lpstr>
      <vt:lpstr>Rockwell Extra Bold</vt:lpstr>
      <vt:lpstr>Wingdings</vt:lpstr>
      <vt:lpstr>Trætype</vt:lpstr>
      <vt:lpstr>Historie på film</vt:lpstr>
      <vt:lpstr>Based on a true story?</vt:lpstr>
      <vt:lpstr>Spillefilm er populærhistorie</vt:lpstr>
      <vt:lpstr>Hvidsten gruppen: De gode mod de onde?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Historie på film</dc:title>
  <dc:creator>Anne Sofie Nørsøller (AN | SGY)</dc:creator>
  <cp:lastModifiedBy>Anne Sofie Nørsøller (AN | SGY)</cp:lastModifiedBy>
  <cp:revision>3</cp:revision>
  <dcterms:created xsi:type="dcterms:W3CDTF">2024-01-02T16:07:14Z</dcterms:created>
  <dcterms:modified xsi:type="dcterms:W3CDTF">2024-01-04T07:33:36Z</dcterms:modified>
</cp:coreProperties>
</file>