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1"/>
    <p:restoredTop sz="95179"/>
  </p:normalViewPr>
  <p:slideViewPr>
    <p:cSldViewPr snapToGrid="0">
      <p:cViewPr varScale="1">
        <p:scale>
          <a:sx n="96" d="100"/>
          <a:sy n="96" d="100"/>
        </p:scale>
        <p:origin x="5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04C66E-8D74-4FAB-AAFC-04912C0ECD6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A75FAFA-39A7-479E-8F92-010BE36A9ACE}">
      <dgm:prSet/>
      <dgm:spPr/>
      <dgm:t>
        <a:bodyPr/>
        <a:lstStyle/>
        <a:p>
          <a:r>
            <a:rPr lang="da-DK" b="0" i="0"/>
            <a:t>Forløbet har været et tematisk forløb med fokus på erindringshistorie (herunder erindringspolitik) og historiebrug. </a:t>
          </a:r>
          <a:endParaRPr lang="en-US"/>
        </a:p>
      </dgm:t>
    </dgm:pt>
    <dgm:pt modelId="{AD897830-3E55-468E-AC6D-70CAC88F1885}" type="parTrans" cxnId="{2D48DBD0-A52F-4B13-A882-2E0B80464367}">
      <dgm:prSet/>
      <dgm:spPr/>
      <dgm:t>
        <a:bodyPr/>
        <a:lstStyle/>
        <a:p>
          <a:endParaRPr lang="en-US"/>
        </a:p>
      </dgm:t>
    </dgm:pt>
    <dgm:pt modelId="{3E4F3A0D-DA00-4ED0-A4DD-11598AB8BF02}" type="sibTrans" cxnId="{2D48DBD0-A52F-4B13-A882-2E0B80464367}">
      <dgm:prSet/>
      <dgm:spPr/>
      <dgm:t>
        <a:bodyPr/>
        <a:lstStyle/>
        <a:p>
          <a:endParaRPr lang="en-US"/>
        </a:p>
      </dgm:t>
    </dgm:pt>
    <dgm:pt modelId="{A509C145-98E3-4637-A3CE-C87ED10821B2}">
      <dgm:prSet/>
      <dgm:spPr/>
      <dgm:t>
        <a:bodyPr/>
        <a:lstStyle/>
        <a:p>
          <a:r>
            <a:rPr lang="da-DK" b="0" i="0"/>
            <a:t>Periodemæssigt </a:t>
          </a:r>
          <a:r>
            <a:rPr lang="da-DK"/>
            <a:t>har </a:t>
          </a:r>
          <a:r>
            <a:rPr lang="da-DK" b="0" i="0"/>
            <a:t>forløbet været forbi vikingetiden og besættelsestidens Danmark.</a:t>
          </a:r>
          <a:endParaRPr lang="en-US"/>
        </a:p>
      </dgm:t>
    </dgm:pt>
    <dgm:pt modelId="{9B78F4EB-99F3-4674-996F-A831A32B50B0}" type="parTrans" cxnId="{237E4CA9-0ED0-4A4F-B524-AFAEF5D81D3B}">
      <dgm:prSet/>
      <dgm:spPr/>
      <dgm:t>
        <a:bodyPr/>
        <a:lstStyle/>
        <a:p>
          <a:endParaRPr lang="en-US"/>
        </a:p>
      </dgm:t>
    </dgm:pt>
    <dgm:pt modelId="{AD9292E1-80EC-4B98-9F01-ADE2D3848232}" type="sibTrans" cxnId="{237E4CA9-0ED0-4A4F-B524-AFAEF5D81D3B}">
      <dgm:prSet/>
      <dgm:spPr/>
      <dgm:t>
        <a:bodyPr/>
        <a:lstStyle/>
        <a:p>
          <a:endParaRPr lang="en-US"/>
        </a:p>
      </dgm:t>
    </dgm:pt>
    <dgm:pt modelId="{36A9500F-BE63-4942-AB4E-29ECD59D9B81}">
      <dgm:prSet/>
      <dgm:spPr/>
      <dgm:t>
        <a:bodyPr/>
        <a:lstStyle/>
        <a:p>
          <a:r>
            <a:rPr lang="da-DK" b="0" i="0"/>
            <a:t>Der er</a:t>
          </a:r>
          <a:r>
            <a:rPr lang="da-DK" b="0" i="1"/>
            <a:t> ikke </a:t>
          </a:r>
          <a:r>
            <a:rPr lang="da-DK" b="0" i="0"/>
            <a:t>tale om et klassisk begivenhedsforløb, selvom periodernes overordnede udviklinger jo er berørt, derimod har erindringen og brugen af fortiden i eftertiden/nutiden i fokus. </a:t>
          </a:r>
          <a:endParaRPr lang="en-US"/>
        </a:p>
      </dgm:t>
    </dgm:pt>
    <dgm:pt modelId="{5F8A871F-94AA-4793-9942-76432DFE0C9F}" type="parTrans" cxnId="{A3A43F64-875E-47EF-8E86-93935DCD6B7B}">
      <dgm:prSet/>
      <dgm:spPr/>
      <dgm:t>
        <a:bodyPr/>
        <a:lstStyle/>
        <a:p>
          <a:endParaRPr lang="en-US"/>
        </a:p>
      </dgm:t>
    </dgm:pt>
    <dgm:pt modelId="{3885D71B-5CD7-4FB9-A632-15EF821AD5E7}" type="sibTrans" cxnId="{A3A43F64-875E-47EF-8E86-93935DCD6B7B}">
      <dgm:prSet/>
      <dgm:spPr/>
      <dgm:t>
        <a:bodyPr/>
        <a:lstStyle/>
        <a:p>
          <a:endParaRPr lang="en-US"/>
        </a:p>
      </dgm:t>
    </dgm:pt>
    <dgm:pt modelId="{0AA7C347-65AB-412C-9407-9EF139931DF0}">
      <dgm:prSet/>
      <dgm:spPr/>
      <dgm:t>
        <a:bodyPr/>
        <a:lstStyle/>
        <a:p>
          <a:r>
            <a:rPr lang="da-DK" b="0" i="0"/>
            <a:t>Det didaktiske sigte har været at kvalificere jeres historiebevidsthed, samt at træne indsigt i erindringshistorie og analyse af forskellige typer af historiebrug og betone den betydning nutiden har ift. vores fortidsfortolkninger. </a:t>
          </a:r>
          <a:endParaRPr lang="en-US"/>
        </a:p>
      </dgm:t>
    </dgm:pt>
    <dgm:pt modelId="{80395D6E-C3A3-4E36-B1C8-66D4A1D6D835}" type="parTrans" cxnId="{BD3399B8-1748-4345-8A3D-75F275F7319C}">
      <dgm:prSet/>
      <dgm:spPr/>
      <dgm:t>
        <a:bodyPr/>
        <a:lstStyle/>
        <a:p>
          <a:endParaRPr lang="en-US"/>
        </a:p>
      </dgm:t>
    </dgm:pt>
    <dgm:pt modelId="{9356A88B-EB1A-4ED5-A44C-0C3AEFE7A022}" type="sibTrans" cxnId="{BD3399B8-1748-4345-8A3D-75F275F7319C}">
      <dgm:prSet/>
      <dgm:spPr/>
      <dgm:t>
        <a:bodyPr/>
        <a:lstStyle/>
        <a:p>
          <a:endParaRPr lang="en-US"/>
        </a:p>
      </dgm:t>
    </dgm:pt>
    <dgm:pt modelId="{97634A2C-9836-4C23-8DBA-EF53B0DA1DEC}">
      <dgm:prSet/>
      <dgm:spPr/>
      <dgm:t>
        <a:bodyPr/>
        <a:lstStyle/>
        <a:p>
          <a:r>
            <a:rPr lang="da-DK" b="0" i="0"/>
            <a:t>Dertil har forløbet berørt historiografi, erindringsfeltmodellen, debatten om Frihedsmuseet samt historieformidling via filmmediet. </a:t>
          </a:r>
          <a:endParaRPr lang="en-US"/>
        </a:p>
      </dgm:t>
    </dgm:pt>
    <dgm:pt modelId="{7BE9092E-DC0B-417E-BE22-68B771E697EF}" type="parTrans" cxnId="{D7B6DB9A-7CF4-41C6-8898-C5019B1DF480}">
      <dgm:prSet/>
      <dgm:spPr/>
      <dgm:t>
        <a:bodyPr/>
        <a:lstStyle/>
        <a:p>
          <a:endParaRPr lang="en-US"/>
        </a:p>
      </dgm:t>
    </dgm:pt>
    <dgm:pt modelId="{DC39464F-2C5B-423D-A66D-58DA0E15C1E5}" type="sibTrans" cxnId="{D7B6DB9A-7CF4-41C6-8898-C5019B1DF480}">
      <dgm:prSet/>
      <dgm:spPr/>
      <dgm:t>
        <a:bodyPr/>
        <a:lstStyle/>
        <a:p>
          <a:endParaRPr lang="en-US"/>
        </a:p>
      </dgm:t>
    </dgm:pt>
    <dgm:pt modelId="{BE6DFC73-15F8-4DDD-9CC5-BDE6D62C22A6}">
      <dgm:prSet/>
      <dgm:spPr/>
      <dgm:t>
        <a:bodyPr/>
        <a:lstStyle/>
        <a:p>
          <a:r>
            <a:rPr lang="da-DK" b="0" i="0"/>
            <a:t>Forløbet tæller desuden som ét af de to krævede forløb (jf. læreplanen), der skal tage udgangspunkt i Danmarks historie.</a:t>
          </a:r>
          <a:endParaRPr lang="en-US"/>
        </a:p>
      </dgm:t>
    </dgm:pt>
    <dgm:pt modelId="{EC82DDC7-2F06-48A1-97D6-32A57B1C47E4}" type="parTrans" cxnId="{08B79EB3-40AD-4D09-8529-E09F76D620DF}">
      <dgm:prSet/>
      <dgm:spPr/>
      <dgm:t>
        <a:bodyPr/>
        <a:lstStyle/>
        <a:p>
          <a:endParaRPr lang="en-US"/>
        </a:p>
      </dgm:t>
    </dgm:pt>
    <dgm:pt modelId="{8E736EE9-9E09-4484-99D7-60942C2170E1}" type="sibTrans" cxnId="{08B79EB3-40AD-4D09-8529-E09F76D620DF}">
      <dgm:prSet/>
      <dgm:spPr/>
      <dgm:t>
        <a:bodyPr/>
        <a:lstStyle/>
        <a:p>
          <a:endParaRPr lang="en-US"/>
        </a:p>
      </dgm:t>
    </dgm:pt>
    <dgm:pt modelId="{903CDFF3-2D68-CE49-B825-2ACD6E5C5DA4}" type="pres">
      <dgm:prSet presAssocID="{BB04C66E-8D74-4FAB-AAFC-04912C0ECD61}" presName="diagram" presStyleCnt="0">
        <dgm:presLayoutVars>
          <dgm:dir/>
          <dgm:resizeHandles val="exact"/>
        </dgm:presLayoutVars>
      </dgm:prSet>
      <dgm:spPr/>
    </dgm:pt>
    <dgm:pt modelId="{9F10564A-92B5-8843-A615-E0D2D9350C56}" type="pres">
      <dgm:prSet presAssocID="{8A75FAFA-39A7-479E-8F92-010BE36A9ACE}" presName="node" presStyleLbl="node1" presStyleIdx="0" presStyleCnt="6">
        <dgm:presLayoutVars>
          <dgm:bulletEnabled val="1"/>
        </dgm:presLayoutVars>
      </dgm:prSet>
      <dgm:spPr/>
    </dgm:pt>
    <dgm:pt modelId="{3FE4BD97-7014-F045-B7E2-BEE8894C1F10}" type="pres">
      <dgm:prSet presAssocID="{3E4F3A0D-DA00-4ED0-A4DD-11598AB8BF02}" presName="sibTrans" presStyleCnt="0"/>
      <dgm:spPr/>
    </dgm:pt>
    <dgm:pt modelId="{4C69128B-0450-E249-ACC6-D71D02A182A5}" type="pres">
      <dgm:prSet presAssocID="{A509C145-98E3-4637-A3CE-C87ED10821B2}" presName="node" presStyleLbl="node1" presStyleIdx="1" presStyleCnt="6">
        <dgm:presLayoutVars>
          <dgm:bulletEnabled val="1"/>
        </dgm:presLayoutVars>
      </dgm:prSet>
      <dgm:spPr/>
    </dgm:pt>
    <dgm:pt modelId="{815FC6A4-C4B5-5B4E-90C2-218593F1B1D1}" type="pres">
      <dgm:prSet presAssocID="{AD9292E1-80EC-4B98-9F01-ADE2D3848232}" presName="sibTrans" presStyleCnt="0"/>
      <dgm:spPr/>
    </dgm:pt>
    <dgm:pt modelId="{5426B19A-A3D3-AE48-9776-D158DECB74E8}" type="pres">
      <dgm:prSet presAssocID="{36A9500F-BE63-4942-AB4E-29ECD59D9B81}" presName="node" presStyleLbl="node1" presStyleIdx="2" presStyleCnt="6">
        <dgm:presLayoutVars>
          <dgm:bulletEnabled val="1"/>
        </dgm:presLayoutVars>
      </dgm:prSet>
      <dgm:spPr/>
    </dgm:pt>
    <dgm:pt modelId="{E5167294-3205-3244-B052-EEA0830667E5}" type="pres">
      <dgm:prSet presAssocID="{3885D71B-5CD7-4FB9-A632-15EF821AD5E7}" presName="sibTrans" presStyleCnt="0"/>
      <dgm:spPr/>
    </dgm:pt>
    <dgm:pt modelId="{26395AD7-CBB1-8D4C-BC9A-EA4113F5EE0C}" type="pres">
      <dgm:prSet presAssocID="{0AA7C347-65AB-412C-9407-9EF139931DF0}" presName="node" presStyleLbl="node1" presStyleIdx="3" presStyleCnt="6">
        <dgm:presLayoutVars>
          <dgm:bulletEnabled val="1"/>
        </dgm:presLayoutVars>
      </dgm:prSet>
      <dgm:spPr/>
    </dgm:pt>
    <dgm:pt modelId="{CBD86E7F-0CCF-614C-AFC9-2767C931892E}" type="pres">
      <dgm:prSet presAssocID="{9356A88B-EB1A-4ED5-A44C-0C3AEFE7A022}" presName="sibTrans" presStyleCnt="0"/>
      <dgm:spPr/>
    </dgm:pt>
    <dgm:pt modelId="{D0CD668F-B538-7649-82FE-DB09F3E5DFFB}" type="pres">
      <dgm:prSet presAssocID="{97634A2C-9836-4C23-8DBA-EF53B0DA1DEC}" presName="node" presStyleLbl="node1" presStyleIdx="4" presStyleCnt="6">
        <dgm:presLayoutVars>
          <dgm:bulletEnabled val="1"/>
        </dgm:presLayoutVars>
      </dgm:prSet>
      <dgm:spPr/>
    </dgm:pt>
    <dgm:pt modelId="{327366BA-C41C-7E4B-AC61-DBAECCB83A52}" type="pres">
      <dgm:prSet presAssocID="{DC39464F-2C5B-423D-A66D-58DA0E15C1E5}" presName="sibTrans" presStyleCnt="0"/>
      <dgm:spPr/>
    </dgm:pt>
    <dgm:pt modelId="{5D1F6C1B-05E9-F84E-9C98-5843CA2EC5AF}" type="pres">
      <dgm:prSet presAssocID="{BE6DFC73-15F8-4DDD-9CC5-BDE6D62C22A6}" presName="node" presStyleLbl="node1" presStyleIdx="5" presStyleCnt="6">
        <dgm:presLayoutVars>
          <dgm:bulletEnabled val="1"/>
        </dgm:presLayoutVars>
      </dgm:prSet>
      <dgm:spPr/>
    </dgm:pt>
  </dgm:ptLst>
  <dgm:cxnLst>
    <dgm:cxn modelId="{F9F47715-0112-2743-BB22-473952F58692}" type="presOf" srcId="{8A75FAFA-39A7-479E-8F92-010BE36A9ACE}" destId="{9F10564A-92B5-8843-A615-E0D2D9350C56}" srcOrd="0" destOrd="0" presId="urn:microsoft.com/office/officeart/2005/8/layout/default"/>
    <dgm:cxn modelId="{58DAC563-4EFE-8841-9E39-9DE1B27CFB14}" type="presOf" srcId="{97634A2C-9836-4C23-8DBA-EF53B0DA1DEC}" destId="{D0CD668F-B538-7649-82FE-DB09F3E5DFFB}" srcOrd="0" destOrd="0" presId="urn:microsoft.com/office/officeart/2005/8/layout/default"/>
    <dgm:cxn modelId="{A3A43F64-875E-47EF-8E86-93935DCD6B7B}" srcId="{BB04C66E-8D74-4FAB-AAFC-04912C0ECD61}" destId="{36A9500F-BE63-4942-AB4E-29ECD59D9B81}" srcOrd="2" destOrd="0" parTransId="{5F8A871F-94AA-4793-9942-76432DFE0C9F}" sibTransId="{3885D71B-5CD7-4FB9-A632-15EF821AD5E7}"/>
    <dgm:cxn modelId="{070B6793-BEF3-BA45-A8AB-FDF77DECC4AD}" type="presOf" srcId="{36A9500F-BE63-4942-AB4E-29ECD59D9B81}" destId="{5426B19A-A3D3-AE48-9776-D158DECB74E8}" srcOrd="0" destOrd="0" presId="urn:microsoft.com/office/officeart/2005/8/layout/default"/>
    <dgm:cxn modelId="{D7B6DB9A-7CF4-41C6-8898-C5019B1DF480}" srcId="{BB04C66E-8D74-4FAB-AAFC-04912C0ECD61}" destId="{97634A2C-9836-4C23-8DBA-EF53B0DA1DEC}" srcOrd="4" destOrd="0" parTransId="{7BE9092E-DC0B-417E-BE22-68B771E697EF}" sibTransId="{DC39464F-2C5B-423D-A66D-58DA0E15C1E5}"/>
    <dgm:cxn modelId="{237E4CA9-0ED0-4A4F-B524-AFAEF5D81D3B}" srcId="{BB04C66E-8D74-4FAB-AAFC-04912C0ECD61}" destId="{A509C145-98E3-4637-A3CE-C87ED10821B2}" srcOrd="1" destOrd="0" parTransId="{9B78F4EB-99F3-4674-996F-A831A32B50B0}" sibTransId="{AD9292E1-80EC-4B98-9F01-ADE2D3848232}"/>
    <dgm:cxn modelId="{04962CB0-4AEA-A542-BBDF-26BFACB47A3C}" type="presOf" srcId="{0AA7C347-65AB-412C-9407-9EF139931DF0}" destId="{26395AD7-CBB1-8D4C-BC9A-EA4113F5EE0C}" srcOrd="0" destOrd="0" presId="urn:microsoft.com/office/officeart/2005/8/layout/default"/>
    <dgm:cxn modelId="{08B79EB3-40AD-4D09-8529-E09F76D620DF}" srcId="{BB04C66E-8D74-4FAB-AAFC-04912C0ECD61}" destId="{BE6DFC73-15F8-4DDD-9CC5-BDE6D62C22A6}" srcOrd="5" destOrd="0" parTransId="{EC82DDC7-2F06-48A1-97D6-32A57B1C47E4}" sibTransId="{8E736EE9-9E09-4484-99D7-60942C2170E1}"/>
    <dgm:cxn modelId="{BD3399B8-1748-4345-8A3D-75F275F7319C}" srcId="{BB04C66E-8D74-4FAB-AAFC-04912C0ECD61}" destId="{0AA7C347-65AB-412C-9407-9EF139931DF0}" srcOrd="3" destOrd="0" parTransId="{80395D6E-C3A3-4E36-B1C8-66D4A1D6D835}" sibTransId="{9356A88B-EB1A-4ED5-A44C-0C3AEFE7A022}"/>
    <dgm:cxn modelId="{34422BC3-ACEF-4E4C-AF26-80CC5560700D}" type="presOf" srcId="{A509C145-98E3-4637-A3CE-C87ED10821B2}" destId="{4C69128B-0450-E249-ACC6-D71D02A182A5}" srcOrd="0" destOrd="0" presId="urn:microsoft.com/office/officeart/2005/8/layout/default"/>
    <dgm:cxn modelId="{2D48DBD0-A52F-4B13-A882-2E0B80464367}" srcId="{BB04C66E-8D74-4FAB-AAFC-04912C0ECD61}" destId="{8A75FAFA-39A7-479E-8F92-010BE36A9ACE}" srcOrd="0" destOrd="0" parTransId="{AD897830-3E55-468E-AC6D-70CAC88F1885}" sibTransId="{3E4F3A0D-DA00-4ED0-A4DD-11598AB8BF02}"/>
    <dgm:cxn modelId="{1E3CCDE2-D999-1243-B007-94CFA89254A0}" type="presOf" srcId="{BB04C66E-8D74-4FAB-AAFC-04912C0ECD61}" destId="{903CDFF3-2D68-CE49-B825-2ACD6E5C5DA4}" srcOrd="0" destOrd="0" presId="urn:microsoft.com/office/officeart/2005/8/layout/default"/>
    <dgm:cxn modelId="{F61B77EC-4128-5645-B192-0E9F9F7FC01B}" type="presOf" srcId="{BE6DFC73-15F8-4DDD-9CC5-BDE6D62C22A6}" destId="{5D1F6C1B-05E9-F84E-9C98-5843CA2EC5AF}" srcOrd="0" destOrd="0" presId="urn:microsoft.com/office/officeart/2005/8/layout/default"/>
    <dgm:cxn modelId="{21B172E4-E208-E149-AE2A-9F851DEAEF80}" type="presParOf" srcId="{903CDFF3-2D68-CE49-B825-2ACD6E5C5DA4}" destId="{9F10564A-92B5-8843-A615-E0D2D9350C56}" srcOrd="0" destOrd="0" presId="urn:microsoft.com/office/officeart/2005/8/layout/default"/>
    <dgm:cxn modelId="{48F7C040-15D7-6E46-92A7-A24D75D83F8B}" type="presParOf" srcId="{903CDFF3-2D68-CE49-B825-2ACD6E5C5DA4}" destId="{3FE4BD97-7014-F045-B7E2-BEE8894C1F10}" srcOrd="1" destOrd="0" presId="urn:microsoft.com/office/officeart/2005/8/layout/default"/>
    <dgm:cxn modelId="{C956D1BE-5510-7B4B-B67E-B6F708F3C72B}" type="presParOf" srcId="{903CDFF3-2D68-CE49-B825-2ACD6E5C5DA4}" destId="{4C69128B-0450-E249-ACC6-D71D02A182A5}" srcOrd="2" destOrd="0" presId="urn:microsoft.com/office/officeart/2005/8/layout/default"/>
    <dgm:cxn modelId="{C429E95D-932D-B548-AD74-CC560A22F39F}" type="presParOf" srcId="{903CDFF3-2D68-CE49-B825-2ACD6E5C5DA4}" destId="{815FC6A4-C4B5-5B4E-90C2-218593F1B1D1}" srcOrd="3" destOrd="0" presId="urn:microsoft.com/office/officeart/2005/8/layout/default"/>
    <dgm:cxn modelId="{4E10E760-9794-1E41-9009-1E1DACB1FCFF}" type="presParOf" srcId="{903CDFF3-2D68-CE49-B825-2ACD6E5C5DA4}" destId="{5426B19A-A3D3-AE48-9776-D158DECB74E8}" srcOrd="4" destOrd="0" presId="urn:microsoft.com/office/officeart/2005/8/layout/default"/>
    <dgm:cxn modelId="{050D099F-3C2F-1F47-A839-324012DD0398}" type="presParOf" srcId="{903CDFF3-2D68-CE49-B825-2ACD6E5C5DA4}" destId="{E5167294-3205-3244-B052-EEA0830667E5}" srcOrd="5" destOrd="0" presId="urn:microsoft.com/office/officeart/2005/8/layout/default"/>
    <dgm:cxn modelId="{D3758E46-327B-2446-AD7D-1B5017D7ED0C}" type="presParOf" srcId="{903CDFF3-2D68-CE49-B825-2ACD6E5C5DA4}" destId="{26395AD7-CBB1-8D4C-BC9A-EA4113F5EE0C}" srcOrd="6" destOrd="0" presId="urn:microsoft.com/office/officeart/2005/8/layout/default"/>
    <dgm:cxn modelId="{24936453-2371-E34F-A488-42D9855B6B94}" type="presParOf" srcId="{903CDFF3-2D68-CE49-B825-2ACD6E5C5DA4}" destId="{CBD86E7F-0CCF-614C-AFC9-2767C931892E}" srcOrd="7" destOrd="0" presId="urn:microsoft.com/office/officeart/2005/8/layout/default"/>
    <dgm:cxn modelId="{2D714A15-B1BE-D346-A7A7-7963CC11B06A}" type="presParOf" srcId="{903CDFF3-2D68-CE49-B825-2ACD6E5C5DA4}" destId="{D0CD668F-B538-7649-82FE-DB09F3E5DFFB}" srcOrd="8" destOrd="0" presId="urn:microsoft.com/office/officeart/2005/8/layout/default"/>
    <dgm:cxn modelId="{739623F3-4D46-4B41-B51A-5BF72AB86540}" type="presParOf" srcId="{903CDFF3-2D68-CE49-B825-2ACD6E5C5DA4}" destId="{327366BA-C41C-7E4B-AC61-DBAECCB83A52}" srcOrd="9" destOrd="0" presId="urn:microsoft.com/office/officeart/2005/8/layout/default"/>
    <dgm:cxn modelId="{5356C9C4-5F6B-AC4F-B26E-CCC94757999E}" type="presParOf" srcId="{903CDFF3-2D68-CE49-B825-2ACD6E5C5DA4}" destId="{5D1F6C1B-05E9-F84E-9C98-5843CA2EC5A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0564A-92B5-8843-A615-E0D2D9350C56}">
      <dsp:nvSpPr>
        <dsp:cNvPr id="0" name=""/>
        <dsp:cNvSpPr/>
      </dsp:nvSpPr>
      <dsp:spPr>
        <a:xfrm>
          <a:off x="0" y="93057"/>
          <a:ext cx="3005666" cy="18033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Forløbet har været et tematisk forløb med fokus på erindringshistorie (herunder erindringspolitik) og historiebrug. </a:t>
          </a:r>
          <a:endParaRPr lang="en-US" sz="1500" kern="1200"/>
        </a:p>
      </dsp:txBody>
      <dsp:txXfrm>
        <a:off x="0" y="93057"/>
        <a:ext cx="3005666" cy="1803399"/>
      </dsp:txXfrm>
    </dsp:sp>
    <dsp:sp modelId="{4C69128B-0450-E249-ACC6-D71D02A182A5}">
      <dsp:nvSpPr>
        <dsp:cNvPr id="0" name=""/>
        <dsp:cNvSpPr/>
      </dsp:nvSpPr>
      <dsp:spPr>
        <a:xfrm>
          <a:off x="3306233" y="93057"/>
          <a:ext cx="3005666" cy="18033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Periodemæssigt </a:t>
          </a:r>
          <a:r>
            <a:rPr lang="da-DK" sz="1500" kern="1200"/>
            <a:t>har </a:t>
          </a:r>
          <a:r>
            <a:rPr lang="da-DK" sz="1500" b="0" i="0" kern="1200"/>
            <a:t>forløbet været forbi vikingetiden og besættelsestidens Danmark.</a:t>
          </a:r>
          <a:endParaRPr lang="en-US" sz="1500" kern="1200"/>
        </a:p>
      </dsp:txBody>
      <dsp:txXfrm>
        <a:off x="3306233" y="93057"/>
        <a:ext cx="3005666" cy="1803399"/>
      </dsp:txXfrm>
    </dsp:sp>
    <dsp:sp modelId="{5426B19A-A3D3-AE48-9776-D158DECB74E8}">
      <dsp:nvSpPr>
        <dsp:cNvPr id="0" name=""/>
        <dsp:cNvSpPr/>
      </dsp:nvSpPr>
      <dsp:spPr>
        <a:xfrm>
          <a:off x="6612466" y="93057"/>
          <a:ext cx="3005666" cy="18033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Der er</a:t>
          </a:r>
          <a:r>
            <a:rPr lang="da-DK" sz="1500" b="0" i="1" kern="1200"/>
            <a:t> ikke </a:t>
          </a:r>
          <a:r>
            <a:rPr lang="da-DK" sz="1500" b="0" i="0" kern="1200"/>
            <a:t>tale om et klassisk begivenhedsforløb, selvom periodernes overordnede udviklinger jo er berørt, derimod har erindringen og brugen af fortiden i eftertiden/nutiden i fokus. </a:t>
          </a:r>
          <a:endParaRPr lang="en-US" sz="1500" kern="1200"/>
        </a:p>
      </dsp:txBody>
      <dsp:txXfrm>
        <a:off x="6612466" y="93057"/>
        <a:ext cx="3005666" cy="1803399"/>
      </dsp:txXfrm>
    </dsp:sp>
    <dsp:sp modelId="{26395AD7-CBB1-8D4C-BC9A-EA4113F5EE0C}">
      <dsp:nvSpPr>
        <dsp:cNvPr id="0" name=""/>
        <dsp:cNvSpPr/>
      </dsp:nvSpPr>
      <dsp:spPr>
        <a:xfrm>
          <a:off x="0" y="2197024"/>
          <a:ext cx="3005666" cy="18033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Det didaktiske sigte har været at kvalificere jeres historiebevidsthed, samt at træne indsigt i erindringshistorie og analyse af forskellige typer af historiebrug og betone den betydning nutiden har ift. vores fortidsfortolkninger. </a:t>
          </a:r>
          <a:endParaRPr lang="en-US" sz="1500" kern="1200"/>
        </a:p>
      </dsp:txBody>
      <dsp:txXfrm>
        <a:off x="0" y="2197024"/>
        <a:ext cx="3005666" cy="1803399"/>
      </dsp:txXfrm>
    </dsp:sp>
    <dsp:sp modelId="{D0CD668F-B538-7649-82FE-DB09F3E5DFFB}">
      <dsp:nvSpPr>
        <dsp:cNvPr id="0" name=""/>
        <dsp:cNvSpPr/>
      </dsp:nvSpPr>
      <dsp:spPr>
        <a:xfrm>
          <a:off x="3306233" y="2197024"/>
          <a:ext cx="3005666" cy="18033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Dertil har forløbet berørt historiografi, erindringsfeltmodellen, debatten om Frihedsmuseet samt historieformidling via filmmediet. </a:t>
          </a:r>
          <a:endParaRPr lang="en-US" sz="1500" kern="1200"/>
        </a:p>
      </dsp:txBody>
      <dsp:txXfrm>
        <a:off x="3306233" y="2197024"/>
        <a:ext cx="3005666" cy="1803399"/>
      </dsp:txXfrm>
    </dsp:sp>
    <dsp:sp modelId="{5D1F6C1B-05E9-F84E-9C98-5843CA2EC5AF}">
      <dsp:nvSpPr>
        <dsp:cNvPr id="0" name=""/>
        <dsp:cNvSpPr/>
      </dsp:nvSpPr>
      <dsp:spPr>
        <a:xfrm>
          <a:off x="6612466" y="2197024"/>
          <a:ext cx="3005666" cy="18033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0" i="0" kern="1200"/>
            <a:t>Forløbet tæller desuden som ét af de to krævede forløb (jf. læreplanen), der skal tage udgangspunkt i Danmarks historie.</a:t>
          </a:r>
          <a:endParaRPr lang="en-US" sz="1500" kern="1200"/>
        </a:p>
      </dsp:txBody>
      <dsp:txXfrm>
        <a:off x="6612466" y="2197024"/>
        <a:ext cx="3005666" cy="1803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E882F9-1151-AB1C-FE7A-6DD4F2CE8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Erindringen om Danmark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8B447A6-5CA9-3888-6A6B-0ABB15A078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Afrunding og prøveeksamen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848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7A8098-FFE5-3D6B-9084-50762AD3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da-DK" dirty="0"/>
              <a:t>Undervisningsbeskrivelsen</a:t>
            </a:r>
          </a:p>
        </p:txBody>
      </p:sp>
      <p:sp>
        <p:nvSpPr>
          <p:cNvPr id="16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7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18" name="Pladsholder til indhold 2">
            <a:extLst>
              <a:ext uri="{FF2B5EF4-FFF2-40B4-BE49-F238E27FC236}">
                <a16:creationId xmlns:a16="http://schemas.microsoft.com/office/drawing/2014/main" id="{9531256F-D65E-B6B4-9B50-2DA3330733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40540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09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16C9D-14E3-319F-F4D4-863CD5B6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Eksamen: Historie 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861615-55CE-C831-BB59-EFD9267C9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 fontScale="92500" lnSpcReduction="20000"/>
          </a:bodyPr>
          <a:lstStyle/>
          <a:p>
            <a:r>
              <a:rPr lang="da-DK"/>
              <a:t>Det primære formål med prøveeksamen er træning! Ikke at gøre alting rigtigt eller korrekt, men simpelthen træning: effektivt middel til at blive bedre!</a:t>
            </a:r>
          </a:p>
          <a:p>
            <a:r>
              <a:rPr lang="da-DK"/>
              <a:t>Eksamen i historie: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skal på baggrund af nedenstående </a:t>
            </a:r>
            <a:r>
              <a:rPr lang="da-DK" b="1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bilagsmateriale</a:t>
            </a: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det gennemgåede </a:t>
            </a:r>
            <a:r>
              <a:rPr lang="da-DK" b="1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forløb</a:t>
            </a: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 undervisningen </a:t>
            </a:r>
            <a:r>
              <a:rPr lang="da-DK" b="1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opstille, analysere og diskutere 2 til 3 faglige problemstillinger</a:t>
            </a: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Eksaminationsgrundlaget er således nedenstående bilagsmateriale og det gennemgåede forløb. Du starter eksaminationen med at </a:t>
            </a:r>
            <a:r>
              <a:rPr lang="da-DK" b="1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præsentere og besvare dine problemstillinger i ca. 7-10 min. </a:t>
            </a: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ved at henvise til relevante dele af materialet (ift. dine problemstillinger) og ved løbende at anvende relevante historiefaglige begreber, overvejelser og indsigter.  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må gerne skrive dine problemstillinger ned til eksaminator og censor, men det er ikke et krav.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da-DK"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Efter din præsentation starter en dialog med eksaminator og censor med udgangspunkt i det trukne bilagsmateriale, dine problemstillinger og det gennemgåede forløb. </a:t>
            </a:r>
            <a:endParaRPr lang="da-DK" dirty="0">
              <a:effectLst/>
              <a:latin typeface="Trebuchet MS" panose="020B070302020209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54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2DB63F-E60A-483A-5EBC-6BF83F1A6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Prøvesættet: Erindringen om Danmark</a:t>
            </a:r>
          </a:p>
        </p:txBody>
      </p:sp>
      <p:pic>
        <p:nvPicPr>
          <p:cNvPr id="4" name="Pladsholder til indhold 3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C91672E4-56B0-566C-B842-372DD96D9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099" y="1470992"/>
            <a:ext cx="8031056" cy="41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69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91F9C-803A-A24B-FEF7-44F1377ED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man bruge kilderne til (1)?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32302C-3E7B-39ED-6DF2-E2462907E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Kilde 1: Politisk kort over Europa i april 1940:</a:t>
            </a:r>
          </a:p>
          <a:p>
            <a:pPr lvl="1"/>
            <a:r>
              <a:rPr lang="da-DK" dirty="0"/>
              <a:t>Et kort som dette kan primært bruges til at opridse konteksten, dvs. besættelsen af Danmark. </a:t>
            </a:r>
          </a:p>
          <a:p>
            <a:pPr lvl="1"/>
            <a:r>
              <a:rPr lang="da-DK" dirty="0"/>
              <a:t>Danmark var et nødvendigt skridt på vejen for Tyskland ift. indtagelsen af Norge samt for at sikre den tyske flåde i Atlanterhavet. </a:t>
            </a:r>
          </a:p>
          <a:p>
            <a:pPr lvl="1"/>
            <a:r>
              <a:rPr lang="da-DK" dirty="0"/>
              <a:t>Danmark står altså i en ny situation i april 1940!</a:t>
            </a:r>
          </a:p>
          <a:p>
            <a:r>
              <a:rPr lang="da-DK" b="1" dirty="0"/>
              <a:t>Kilde 2: Thorvald Stauning, tale i Studenterhuset, 8. marts 1941 (uddrag)</a:t>
            </a:r>
          </a:p>
          <a:p>
            <a:pPr lvl="1"/>
            <a:r>
              <a:rPr lang="da-DK" dirty="0"/>
              <a:t>Tid? Starten af 2. Verdenskrig: Nazityskland buldrer derudaf. Ingen ved, at Tyskland vil tabe krigen på dette tidspunkt.</a:t>
            </a:r>
          </a:p>
          <a:p>
            <a:pPr lvl="1"/>
            <a:r>
              <a:rPr lang="da-DK" dirty="0"/>
              <a:t>Kan bruges som kilde til at udtale sig om, hvorfor Danmark valgte tilpasnings-/samarbejdspolitik: for at opretholde Danmarks demokratiske institutioner og sikre økonomien.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359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68393-6D80-07C0-4157-1D4650CA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man bruge kilderne til (2)?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D5940F-0DFF-D0BE-4E80-19CD45F81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b="1" dirty="0"/>
              <a:t>Kilde 3: Fogh dæmoniserer historien (2003)</a:t>
            </a:r>
          </a:p>
          <a:p>
            <a:pPr lvl="1"/>
            <a:r>
              <a:rPr lang="da-DK" dirty="0"/>
              <a:t>Forventeligt her at inddrage </a:t>
            </a:r>
            <a:r>
              <a:rPr lang="da-DK" dirty="0" err="1"/>
              <a:t>AFR’s</a:t>
            </a:r>
            <a:r>
              <a:rPr lang="da-DK" dirty="0"/>
              <a:t> tale fra 2003, hvor han kritiserer samarbejdspolitikken med det formål at retfærdiggøre politiske mål (politisk historiebrug + erindringspolitik)</a:t>
            </a:r>
          </a:p>
          <a:p>
            <a:pPr lvl="1"/>
            <a:r>
              <a:rPr lang="da-DK" dirty="0"/>
              <a:t>Besættelsen som erindringsfællesskab: fortolkningen af besættelsestiden er stærkt politiseret, da perioden ligger tæt på i tid og er præget af politiske og moralske dilemmaer, der stadig kan diskuteres og relateres til i dag. </a:t>
            </a:r>
          </a:p>
          <a:p>
            <a:pPr lvl="1"/>
            <a:r>
              <a:rPr lang="da-DK" dirty="0"/>
              <a:t>Kilden anklager AFR for historiemisbrug, dvs. uredelig omgang med fortiden.</a:t>
            </a:r>
          </a:p>
          <a:p>
            <a:r>
              <a:rPr lang="da-DK" b="1" dirty="0">
                <a:latin typeface="Trebuchet MS" panose="020B0703020202090204" pitchFamily="34" charset="0"/>
              </a:rPr>
              <a:t>Kilde 4: </a:t>
            </a:r>
            <a:r>
              <a:rPr lang="da-DK" sz="1800" b="1" kern="0" dirty="0">
                <a:effectLst/>
                <a:latin typeface="Trebuchet MS" panose="020B0703020202090204" pitchFamily="34" charset="0"/>
                <a:ea typeface="Calibri" panose="020F0502020204030204" pitchFamily="34" charset="0"/>
              </a:rPr>
              <a:t>Nina Bauer (artikel): Kan Hvidsten Gruppen og Matador alene oplyse om besættelsen (2013)?</a:t>
            </a:r>
          </a:p>
          <a:p>
            <a:pPr lvl="1"/>
            <a:r>
              <a:rPr lang="da-DK" kern="0" dirty="0">
                <a:latin typeface="Trebuchet MS" panose="020B0703020202090204" pitchFamily="34" charset="0"/>
              </a:rPr>
              <a:t>Forventeligt at inddrage den erindringspolitiske strid om Frihedsmuseet og erindringsfeltmodellen: flertydigt-transnationalt eller entydigt-nationalt fokus?</a:t>
            </a:r>
          </a:p>
          <a:p>
            <a:pPr lvl="1"/>
            <a:r>
              <a:rPr lang="da-DK" kern="0" dirty="0">
                <a:latin typeface="Trebuchet MS" panose="020B0703020202090204" pitchFamily="34" charset="0"/>
              </a:rPr>
              <a:t>Afsenderens syn på diskussionen og dertil afsenderens syn på, at fortolkningen af besættelsestiden og dets aktører udvikler sig over tid.</a:t>
            </a:r>
            <a:endParaRPr lang="da-DK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7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5AE555-6FC5-453F-290D-EEEB10AE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man bruge kilderne til (3)?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2A6FA5-7271-9FC6-D3B7-3926E253E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>
                <a:latin typeface="Trebuchet MS" panose="020B0703020202090204" pitchFamily="34" charset="0"/>
              </a:rPr>
              <a:t>Kilde 5: </a:t>
            </a:r>
            <a:r>
              <a:rPr lang="da-DK" sz="1800" b="1" kern="0" dirty="0">
                <a:effectLst/>
                <a:latin typeface="Trebuchet MS" panose="020B0703020202090204" pitchFamily="34" charset="0"/>
                <a:ea typeface="Calibri" panose="020F0502020204030204" pitchFamily="34" charset="0"/>
              </a:rPr>
              <a:t>F</a:t>
            </a:r>
            <a:r>
              <a:rPr lang="da-DK" sz="1800" b="1" kern="0" dirty="0">
                <a:solidFill>
                  <a:srgbClr val="000000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</a:rPr>
              <a:t>ilmplakat til spillefilmen ’9. april’: </a:t>
            </a:r>
          </a:p>
          <a:p>
            <a:pPr lvl="1"/>
            <a:r>
              <a:rPr lang="da-DK" dirty="0">
                <a:latin typeface="Trebuchet MS" panose="020B0703020202090204" pitchFamily="34" charset="0"/>
              </a:rPr>
              <a:t>Kan historiske spillefilm bruges som historiefaglige kilder? Hvis ikke, hvilken funktion har de så?</a:t>
            </a:r>
          </a:p>
          <a:p>
            <a:pPr lvl="1"/>
            <a:r>
              <a:rPr lang="da-DK" dirty="0">
                <a:latin typeface="Trebuchet MS" panose="020B0703020202090204" pitchFamily="34" charset="0"/>
              </a:rPr>
              <a:t>Hvilke moralske/etiske dilemmaer vedrørende aspekter fra den fortid filmen portrætterer tilstræber filmen at fremme/udfordre (samarbejdspolitik)?</a:t>
            </a:r>
          </a:p>
          <a:p>
            <a:pPr lvl="1"/>
            <a:r>
              <a:rPr lang="da-DK" dirty="0">
                <a:latin typeface="Trebuchet MS" panose="020B0703020202090204" pitchFamily="34" charset="0"/>
              </a:rPr>
              <a:t>En heltefortælling: de gode vs. de onde (sådan er virkeligheden ikke)</a:t>
            </a:r>
          </a:p>
        </p:txBody>
      </p:sp>
    </p:spTree>
    <p:extLst>
      <p:ext uri="{BB962C8B-B14F-4D97-AF65-F5344CB8AC3E}">
        <p14:creationId xmlns:p14="http://schemas.microsoft.com/office/powerpoint/2010/main" val="92950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096670-2766-D60C-AEBE-843EE2CA1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Problemstillinger?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7E2AEE-8A57-45BD-8C1B-0738D1FE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47157"/>
            <a:ext cx="8596668" cy="4294205"/>
          </a:xfrm>
        </p:spPr>
        <p:txBody>
          <a:bodyPr>
            <a:normAutofit/>
          </a:bodyPr>
          <a:lstStyle/>
          <a:p>
            <a:r>
              <a:rPr lang="da-DK" dirty="0"/>
              <a:t>Hvilken situation stod Danmark i efter besættelsen i april 1940?</a:t>
            </a:r>
          </a:p>
          <a:p>
            <a:pPr lvl="1"/>
            <a:r>
              <a:rPr lang="da-DK" dirty="0"/>
              <a:t>Kilde 1 + 2</a:t>
            </a:r>
          </a:p>
          <a:p>
            <a:r>
              <a:rPr lang="da-DK" dirty="0"/>
              <a:t>Hvordan gøres fortiden til genstand for politiske diskussioner efter nutidige politiske interesser og hvordan kommer dette konkret til udtryk i Hans Kirchhoffs kritik af Anders Fogh Rasmussens tale og i Nina Bauers syn på den nutidige fortolkning af besættelsestiden (i populærhistorien og i diskussion </a:t>
            </a:r>
            <a:r>
              <a:rPr lang="da-DK" dirty="0" err="1"/>
              <a:t>vdr</a:t>
            </a:r>
            <a:r>
              <a:rPr lang="da-DK" dirty="0"/>
              <a:t>. Frihedsmuseet)?</a:t>
            </a:r>
          </a:p>
          <a:p>
            <a:pPr lvl="1"/>
            <a:r>
              <a:rPr lang="da-DK" dirty="0"/>
              <a:t>Kilde 3 + 4</a:t>
            </a:r>
          </a:p>
          <a:p>
            <a:r>
              <a:rPr lang="da-DK" dirty="0"/>
              <a:t>Hvilken rolle spiller historiske spillefilm for vores historiebevidsthed og hvad kan man bruge historiske spillefilm til, hvis de ikke kan anvendes som kilder til den fortid de portrætterer?</a:t>
            </a:r>
          </a:p>
          <a:p>
            <a:pPr lvl="1"/>
            <a:r>
              <a:rPr lang="da-DK" dirty="0"/>
              <a:t>Kilde 5</a:t>
            </a:r>
          </a:p>
        </p:txBody>
      </p:sp>
    </p:spTree>
    <p:extLst>
      <p:ext uri="{BB962C8B-B14F-4D97-AF65-F5344CB8AC3E}">
        <p14:creationId xmlns:p14="http://schemas.microsoft.com/office/powerpoint/2010/main" val="28860218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</TotalTime>
  <Words>765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Erindringen om Danmark</vt:lpstr>
      <vt:lpstr>Undervisningsbeskrivelsen</vt:lpstr>
      <vt:lpstr>Eksamen: Historie A</vt:lpstr>
      <vt:lpstr>Prøvesættet: Erindringen om Danmark</vt:lpstr>
      <vt:lpstr>Hvad kan man bruge kilderne til (1)?</vt:lpstr>
      <vt:lpstr>Hvad kan man bruge kilderne til (2)?</vt:lpstr>
      <vt:lpstr>Hvad kan man bruge kilderne til (3)?</vt:lpstr>
      <vt:lpstr>Problemstillinger?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Erindringen om Danmark</dc:title>
  <dc:creator>Anne Sofie Nørsøller (AN | SGY)</dc:creator>
  <cp:lastModifiedBy>Anne Sofie Nørsøller (AN | SGY)</cp:lastModifiedBy>
  <cp:revision>4</cp:revision>
  <dcterms:created xsi:type="dcterms:W3CDTF">2024-01-11T12:23:13Z</dcterms:created>
  <dcterms:modified xsi:type="dcterms:W3CDTF">2024-01-12T07:22:45Z</dcterms:modified>
</cp:coreProperties>
</file>