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77" r:id="rId15"/>
    <p:sldId id="269" r:id="rId16"/>
    <p:sldId id="270" r:id="rId17"/>
    <p:sldId id="271" r:id="rId18"/>
    <p:sldId id="274" r:id="rId19"/>
    <p:sldId id="272" r:id="rId20"/>
    <p:sldId id="273"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5"/>
    <p:restoredTop sz="95204"/>
  </p:normalViewPr>
  <p:slideViewPr>
    <p:cSldViewPr snapToGrid="0">
      <p:cViewPr>
        <p:scale>
          <a:sx n="89" d="100"/>
          <a:sy n="89" d="100"/>
        </p:scale>
        <p:origin x="28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DB4368-E57D-47BC-A8B9-79D31575884E}"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B3E023A-615A-46B7-881D-311A805CE022}">
      <dgm:prSet/>
      <dgm:spPr/>
      <dgm:t>
        <a:bodyPr/>
        <a:lstStyle/>
        <a:p>
          <a:pPr>
            <a:lnSpc>
              <a:spcPct val="100000"/>
            </a:lnSpc>
            <a:defRPr b="1"/>
          </a:pPr>
          <a:r>
            <a:rPr lang="da-DK"/>
            <a:t>Nationalisme </a:t>
          </a:r>
          <a:endParaRPr lang="en-US"/>
        </a:p>
      </dgm:t>
    </dgm:pt>
    <dgm:pt modelId="{09DB8115-B37E-4A34-8400-BEC836117AEC}" type="parTrans" cxnId="{275FD530-6AD2-4A13-B0BE-A4CDF962CCF4}">
      <dgm:prSet/>
      <dgm:spPr/>
      <dgm:t>
        <a:bodyPr/>
        <a:lstStyle/>
        <a:p>
          <a:endParaRPr lang="en-US"/>
        </a:p>
      </dgm:t>
    </dgm:pt>
    <dgm:pt modelId="{65C8984F-A7C6-4548-9C28-D17639A89328}" type="sibTrans" cxnId="{275FD530-6AD2-4A13-B0BE-A4CDF962CCF4}">
      <dgm:prSet/>
      <dgm:spPr/>
      <dgm:t>
        <a:bodyPr/>
        <a:lstStyle/>
        <a:p>
          <a:endParaRPr lang="en-US"/>
        </a:p>
      </dgm:t>
    </dgm:pt>
    <dgm:pt modelId="{2AAE25DA-5ACC-4F61-B0F6-C979B77B6309}">
      <dgm:prSet/>
      <dgm:spPr/>
      <dgm:t>
        <a:bodyPr/>
        <a:lstStyle/>
        <a:p>
          <a:pPr>
            <a:lnSpc>
              <a:spcPct val="100000"/>
            </a:lnSpc>
            <a:defRPr b="1"/>
          </a:pPr>
          <a:r>
            <a:rPr lang="da-DK"/>
            <a:t>Antisemitisme</a:t>
          </a:r>
          <a:endParaRPr lang="en-US"/>
        </a:p>
      </dgm:t>
    </dgm:pt>
    <dgm:pt modelId="{BF53E92A-ECEE-4ADB-92A6-EDD3CADC508F}" type="parTrans" cxnId="{630213C7-43D0-4D5A-AFB5-BC0F27C28616}">
      <dgm:prSet/>
      <dgm:spPr/>
      <dgm:t>
        <a:bodyPr/>
        <a:lstStyle/>
        <a:p>
          <a:endParaRPr lang="en-US"/>
        </a:p>
      </dgm:t>
    </dgm:pt>
    <dgm:pt modelId="{1DD8A766-8987-4377-A415-52013C655A2D}" type="sibTrans" cxnId="{630213C7-43D0-4D5A-AFB5-BC0F27C28616}">
      <dgm:prSet/>
      <dgm:spPr/>
      <dgm:t>
        <a:bodyPr/>
        <a:lstStyle/>
        <a:p>
          <a:endParaRPr lang="en-US"/>
        </a:p>
      </dgm:t>
    </dgm:pt>
    <dgm:pt modelId="{7C5102FF-2E22-4ACD-AE7A-2B6DE30CA41C}">
      <dgm:prSet/>
      <dgm:spPr/>
      <dgm:t>
        <a:bodyPr/>
        <a:lstStyle/>
        <a:p>
          <a:pPr>
            <a:lnSpc>
              <a:spcPct val="100000"/>
            </a:lnSpc>
            <a:defRPr b="1"/>
          </a:pPr>
          <a:r>
            <a:rPr lang="da-DK"/>
            <a:t>Zionisme</a:t>
          </a:r>
          <a:endParaRPr lang="en-US"/>
        </a:p>
      </dgm:t>
    </dgm:pt>
    <dgm:pt modelId="{04FCA8C7-6398-4C60-889E-DB55E26E6775}" type="parTrans" cxnId="{33F39044-AEFF-42D8-98A4-3C87F752F269}">
      <dgm:prSet/>
      <dgm:spPr/>
      <dgm:t>
        <a:bodyPr/>
        <a:lstStyle/>
        <a:p>
          <a:endParaRPr lang="en-US"/>
        </a:p>
      </dgm:t>
    </dgm:pt>
    <dgm:pt modelId="{5858E333-8536-4278-99F7-10D77BE9E70A}" type="sibTrans" cxnId="{33F39044-AEFF-42D8-98A4-3C87F752F269}">
      <dgm:prSet/>
      <dgm:spPr/>
      <dgm:t>
        <a:bodyPr/>
        <a:lstStyle/>
        <a:p>
          <a:endParaRPr lang="en-US"/>
        </a:p>
      </dgm:t>
    </dgm:pt>
    <dgm:pt modelId="{B1DDCFC4-9289-4406-9839-06797170BE61}">
      <dgm:prSet/>
      <dgm:spPr/>
      <dgm:t>
        <a:bodyPr/>
        <a:lstStyle/>
        <a:p>
          <a:pPr>
            <a:lnSpc>
              <a:spcPct val="100000"/>
            </a:lnSpc>
          </a:pPr>
          <a:r>
            <a:rPr lang="da-DK"/>
            <a:t>Politisk zionisme, dvs. politisk vision om et nationalt hjemsted for jøder</a:t>
          </a:r>
          <a:endParaRPr lang="en-US"/>
        </a:p>
      </dgm:t>
    </dgm:pt>
    <dgm:pt modelId="{006B8DF4-C684-4FA8-BA47-E904634510EE}" type="parTrans" cxnId="{20BF4845-26A5-4D2A-BB98-AC36951CBC4E}">
      <dgm:prSet/>
      <dgm:spPr/>
      <dgm:t>
        <a:bodyPr/>
        <a:lstStyle/>
        <a:p>
          <a:endParaRPr lang="en-US"/>
        </a:p>
      </dgm:t>
    </dgm:pt>
    <dgm:pt modelId="{8CBEA444-CFF3-423F-9CB2-CBADEB784832}" type="sibTrans" cxnId="{20BF4845-26A5-4D2A-BB98-AC36951CBC4E}">
      <dgm:prSet/>
      <dgm:spPr/>
      <dgm:t>
        <a:bodyPr/>
        <a:lstStyle/>
        <a:p>
          <a:endParaRPr lang="en-US"/>
        </a:p>
      </dgm:t>
    </dgm:pt>
    <dgm:pt modelId="{81A4F1AB-1F1C-1144-A90C-6FFFAB27C943}" type="pres">
      <dgm:prSet presAssocID="{3ADB4368-E57D-47BC-A8B9-79D31575884E}" presName="diagram" presStyleCnt="0">
        <dgm:presLayoutVars>
          <dgm:dir/>
          <dgm:resizeHandles val="exact"/>
        </dgm:presLayoutVars>
      </dgm:prSet>
      <dgm:spPr/>
    </dgm:pt>
    <dgm:pt modelId="{F4EC52B7-42E2-624B-A893-8A79113149DF}" type="pres">
      <dgm:prSet presAssocID="{8B3E023A-615A-46B7-881D-311A805CE022}" presName="node" presStyleLbl="node1" presStyleIdx="0" presStyleCnt="3">
        <dgm:presLayoutVars>
          <dgm:bulletEnabled val="1"/>
        </dgm:presLayoutVars>
      </dgm:prSet>
      <dgm:spPr/>
    </dgm:pt>
    <dgm:pt modelId="{8F3FF829-6701-6340-BFF7-4150BF6381FD}" type="pres">
      <dgm:prSet presAssocID="{65C8984F-A7C6-4548-9C28-D17639A89328}" presName="sibTrans" presStyleCnt="0"/>
      <dgm:spPr/>
    </dgm:pt>
    <dgm:pt modelId="{A5383D43-7336-5C4D-A63E-D040423A51C7}" type="pres">
      <dgm:prSet presAssocID="{2AAE25DA-5ACC-4F61-B0F6-C979B77B6309}" presName="node" presStyleLbl="node1" presStyleIdx="1" presStyleCnt="3">
        <dgm:presLayoutVars>
          <dgm:bulletEnabled val="1"/>
        </dgm:presLayoutVars>
      </dgm:prSet>
      <dgm:spPr/>
    </dgm:pt>
    <dgm:pt modelId="{0F4F81C6-B1FA-214E-B917-31221813EF43}" type="pres">
      <dgm:prSet presAssocID="{1DD8A766-8987-4377-A415-52013C655A2D}" presName="sibTrans" presStyleCnt="0"/>
      <dgm:spPr/>
    </dgm:pt>
    <dgm:pt modelId="{820E9766-AC2E-A744-9F95-B9337366E7B5}" type="pres">
      <dgm:prSet presAssocID="{7C5102FF-2E22-4ACD-AE7A-2B6DE30CA41C}" presName="node" presStyleLbl="node1" presStyleIdx="2" presStyleCnt="3">
        <dgm:presLayoutVars>
          <dgm:bulletEnabled val="1"/>
        </dgm:presLayoutVars>
      </dgm:prSet>
      <dgm:spPr/>
    </dgm:pt>
  </dgm:ptLst>
  <dgm:cxnLst>
    <dgm:cxn modelId="{3182C409-8771-EA4E-812B-539B9397D99C}" type="presOf" srcId="{3ADB4368-E57D-47BC-A8B9-79D31575884E}" destId="{81A4F1AB-1F1C-1144-A90C-6FFFAB27C943}" srcOrd="0" destOrd="0" presId="urn:microsoft.com/office/officeart/2005/8/layout/default"/>
    <dgm:cxn modelId="{87016A14-70DA-3141-951C-9D60CD71B408}" type="presOf" srcId="{7C5102FF-2E22-4ACD-AE7A-2B6DE30CA41C}" destId="{820E9766-AC2E-A744-9F95-B9337366E7B5}" srcOrd="0" destOrd="0" presId="urn:microsoft.com/office/officeart/2005/8/layout/default"/>
    <dgm:cxn modelId="{8B077A15-07FE-6145-A79C-3FA697894FEC}" type="presOf" srcId="{2AAE25DA-5ACC-4F61-B0F6-C979B77B6309}" destId="{A5383D43-7336-5C4D-A63E-D040423A51C7}" srcOrd="0" destOrd="0" presId="urn:microsoft.com/office/officeart/2005/8/layout/default"/>
    <dgm:cxn modelId="{8C13E91F-4507-EE4A-8F28-BBE0546EDDAD}" type="presOf" srcId="{B1DDCFC4-9289-4406-9839-06797170BE61}" destId="{820E9766-AC2E-A744-9F95-B9337366E7B5}" srcOrd="0" destOrd="1" presId="urn:microsoft.com/office/officeart/2005/8/layout/default"/>
    <dgm:cxn modelId="{275FD530-6AD2-4A13-B0BE-A4CDF962CCF4}" srcId="{3ADB4368-E57D-47BC-A8B9-79D31575884E}" destId="{8B3E023A-615A-46B7-881D-311A805CE022}" srcOrd="0" destOrd="0" parTransId="{09DB8115-B37E-4A34-8400-BEC836117AEC}" sibTransId="{65C8984F-A7C6-4548-9C28-D17639A89328}"/>
    <dgm:cxn modelId="{33F39044-AEFF-42D8-98A4-3C87F752F269}" srcId="{3ADB4368-E57D-47BC-A8B9-79D31575884E}" destId="{7C5102FF-2E22-4ACD-AE7A-2B6DE30CA41C}" srcOrd="2" destOrd="0" parTransId="{04FCA8C7-6398-4C60-889E-DB55E26E6775}" sibTransId="{5858E333-8536-4278-99F7-10D77BE9E70A}"/>
    <dgm:cxn modelId="{20BF4845-26A5-4D2A-BB98-AC36951CBC4E}" srcId="{7C5102FF-2E22-4ACD-AE7A-2B6DE30CA41C}" destId="{B1DDCFC4-9289-4406-9839-06797170BE61}" srcOrd="0" destOrd="0" parTransId="{006B8DF4-C684-4FA8-BA47-E904634510EE}" sibTransId="{8CBEA444-CFF3-423F-9CB2-CBADEB784832}"/>
    <dgm:cxn modelId="{16D49D65-BF50-2344-A591-F7B974875166}" type="presOf" srcId="{8B3E023A-615A-46B7-881D-311A805CE022}" destId="{F4EC52B7-42E2-624B-A893-8A79113149DF}" srcOrd="0" destOrd="0" presId="urn:microsoft.com/office/officeart/2005/8/layout/default"/>
    <dgm:cxn modelId="{630213C7-43D0-4D5A-AFB5-BC0F27C28616}" srcId="{3ADB4368-E57D-47BC-A8B9-79D31575884E}" destId="{2AAE25DA-5ACC-4F61-B0F6-C979B77B6309}" srcOrd="1" destOrd="0" parTransId="{BF53E92A-ECEE-4ADB-92A6-EDD3CADC508F}" sibTransId="{1DD8A766-8987-4377-A415-52013C655A2D}"/>
    <dgm:cxn modelId="{ACE5147B-72A9-534C-B1F4-52AA589AF66F}" type="presParOf" srcId="{81A4F1AB-1F1C-1144-A90C-6FFFAB27C943}" destId="{F4EC52B7-42E2-624B-A893-8A79113149DF}" srcOrd="0" destOrd="0" presId="urn:microsoft.com/office/officeart/2005/8/layout/default"/>
    <dgm:cxn modelId="{28A70B2A-412D-E246-BEF5-C2823899691C}" type="presParOf" srcId="{81A4F1AB-1F1C-1144-A90C-6FFFAB27C943}" destId="{8F3FF829-6701-6340-BFF7-4150BF6381FD}" srcOrd="1" destOrd="0" presId="urn:microsoft.com/office/officeart/2005/8/layout/default"/>
    <dgm:cxn modelId="{7EB93FDA-EE19-1349-A99C-C70217815A0B}" type="presParOf" srcId="{81A4F1AB-1F1C-1144-A90C-6FFFAB27C943}" destId="{A5383D43-7336-5C4D-A63E-D040423A51C7}" srcOrd="2" destOrd="0" presId="urn:microsoft.com/office/officeart/2005/8/layout/default"/>
    <dgm:cxn modelId="{76B288F3-DE6E-DB43-B4BB-426D4CBCA95A}" type="presParOf" srcId="{81A4F1AB-1F1C-1144-A90C-6FFFAB27C943}" destId="{0F4F81C6-B1FA-214E-B917-31221813EF43}" srcOrd="3" destOrd="0" presId="urn:microsoft.com/office/officeart/2005/8/layout/default"/>
    <dgm:cxn modelId="{AF4A3EC8-4724-7744-8041-1A501D33648E}" type="presParOf" srcId="{81A4F1AB-1F1C-1144-A90C-6FFFAB27C943}" destId="{820E9766-AC2E-A744-9F95-B9337366E7B5}"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E5B03A-9187-4146-BE14-A5E47BA8B10F}"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0C8A9CCD-2C49-4FD1-A660-BB5D13391001}">
      <dgm:prSet/>
      <dgm:spPr/>
      <dgm:t>
        <a:bodyPr/>
        <a:lstStyle/>
        <a:p>
          <a:r>
            <a:rPr lang="da-DK"/>
            <a:t>FN vedtog d. 29. november en delingsplan, der gik ud på at vedtage to (næsten) lige store stater: en palæstinensisk og en jødisk.</a:t>
          </a:r>
          <a:endParaRPr lang="en-US"/>
        </a:p>
      </dgm:t>
    </dgm:pt>
    <dgm:pt modelId="{F5571FA8-966D-4607-9D0A-3884E3A7F6BD}" type="parTrans" cxnId="{27904B12-5F34-42E3-8554-6321360AABE8}">
      <dgm:prSet/>
      <dgm:spPr/>
      <dgm:t>
        <a:bodyPr/>
        <a:lstStyle/>
        <a:p>
          <a:endParaRPr lang="en-US"/>
        </a:p>
      </dgm:t>
    </dgm:pt>
    <dgm:pt modelId="{9A2D8B70-E28E-4127-93A6-02B978422654}" type="sibTrans" cxnId="{27904B12-5F34-42E3-8554-6321360AABE8}">
      <dgm:prSet/>
      <dgm:spPr/>
      <dgm:t>
        <a:bodyPr/>
        <a:lstStyle/>
        <a:p>
          <a:endParaRPr lang="en-US"/>
        </a:p>
      </dgm:t>
    </dgm:pt>
    <dgm:pt modelId="{8CE2DFCB-B3FA-4961-8606-93DC1081553D}">
      <dgm:prSet/>
      <dgm:spPr/>
      <dgm:t>
        <a:bodyPr/>
        <a:lstStyle/>
        <a:p>
          <a:r>
            <a:rPr lang="da-DK"/>
            <a:t>Storbritannien trak sig ud af området 14. maj 1948 og i det øjeblik oprettede jøderne en stat i den del af Palæstina, som FN et halvt år tidligere havde anbefalet</a:t>
          </a:r>
          <a:endParaRPr lang="en-US"/>
        </a:p>
      </dgm:t>
    </dgm:pt>
    <dgm:pt modelId="{D4825B05-A3EB-4158-931B-98F30E63B98C}" type="parTrans" cxnId="{EE7F3A94-64BF-4E95-A277-F83382728140}">
      <dgm:prSet/>
      <dgm:spPr/>
      <dgm:t>
        <a:bodyPr/>
        <a:lstStyle/>
        <a:p>
          <a:endParaRPr lang="en-US"/>
        </a:p>
      </dgm:t>
    </dgm:pt>
    <dgm:pt modelId="{8024C9D8-A51E-41BD-AA90-7AA7F6F23059}" type="sibTrans" cxnId="{EE7F3A94-64BF-4E95-A277-F83382728140}">
      <dgm:prSet/>
      <dgm:spPr/>
      <dgm:t>
        <a:bodyPr/>
        <a:lstStyle/>
        <a:p>
          <a:endParaRPr lang="en-US"/>
        </a:p>
      </dgm:t>
    </dgm:pt>
    <dgm:pt modelId="{0DFC6198-63A0-4ED2-88F9-F35BCCD7D212}">
      <dgm:prSet/>
      <dgm:spPr/>
      <dgm:t>
        <a:bodyPr/>
        <a:lstStyle/>
        <a:p>
          <a:r>
            <a:rPr lang="da-DK"/>
            <a:t>Resultat = krig! Israel sejrede stort og erobrede ca. 78 pct. af det oprindelige Palæstina-mandat og meget mere end FN’s delingsplan lagde op til. </a:t>
          </a:r>
          <a:endParaRPr lang="en-US"/>
        </a:p>
      </dgm:t>
    </dgm:pt>
    <dgm:pt modelId="{815636C3-639D-4E47-909B-4D8F1FEB1AB1}" type="parTrans" cxnId="{C71E599D-31D0-41CD-A54C-DE26B4383DD8}">
      <dgm:prSet/>
      <dgm:spPr/>
      <dgm:t>
        <a:bodyPr/>
        <a:lstStyle/>
        <a:p>
          <a:endParaRPr lang="en-US"/>
        </a:p>
      </dgm:t>
    </dgm:pt>
    <dgm:pt modelId="{1A3F47CD-5A0F-4287-BA87-EE528410DA41}" type="sibTrans" cxnId="{C71E599D-31D0-41CD-A54C-DE26B4383DD8}">
      <dgm:prSet/>
      <dgm:spPr/>
      <dgm:t>
        <a:bodyPr/>
        <a:lstStyle/>
        <a:p>
          <a:endParaRPr lang="en-US"/>
        </a:p>
      </dgm:t>
    </dgm:pt>
    <dgm:pt modelId="{152ADF06-4C2B-42E0-82C2-C8EACB3ED3DA}">
      <dgm:prSet/>
      <dgm:spPr/>
      <dgm:t>
        <a:bodyPr/>
        <a:lstStyle/>
        <a:p>
          <a:r>
            <a:rPr lang="da-DK"/>
            <a:t>De resterende 22 pct. besat af hhv. Egypten (Gaza) og Jordan (Vestbredden)</a:t>
          </a:r>
          <a:endParaRPr lang="en-US"/>
        </a:p>
      </dgm:t>
    </dgm:pt>
    <dgm:pt modelId="{B92A461F-1F61-412B-822C-B1A295123289}" type="parTrans" cxnId="{9CFFC1EC-3A38-4959-804E-EE076961A24E}">
      <dgm:prSet/>
      <dgm:spPr/>
      <dgm:t>
        <a:bodyPr/>
        <a:lstStyle/>
        <a:p>
          <a:endParaRPr lang="en-US"/>
        </a:p>
      </dgm:t>
    </dgm:pt>
    <dgm:pt modelId="{B865B067-9EDC-4F02-A07C-B89BA4A7F7F4}" type="sibTrans" cxnId="{9CFFC1EC-3A38-4959-804E-EE076961A24E}">
      <dgm:prSet/>
      <dgm:spPr/>
      <dgm:t>
        <a:bodyPr/>
        <a:lstStyle/>
        <a:p>
          <a:endParaRPr lang="en-US"/>
        </a:p>
      </dgm:t>
    </dgm:pt>
    <dgm:pt modelId="{1CBA2615-DFDC-5A4D-8496-E1AF313B45A5}" type="pres">
      <dgm:prSet presAssocID="{16E5B03A-9187-4146-BE14-A5E47BA8B10F}" presName="vert0" presStyleCnt="0">
        <dgm:presLayoutVars>
          <dgm:dir/>
          <dgm:animOne val="branch"/>
          <dgm:animLvl val="lvl"/>
        </dgm:presLayoutVars>
      </dgm:prSet>
      <dgm:spPr/>
    </dgm:pt>
    <dgm:pt modelId="{7AE3F24C-1351-0847-BE8A-2F5477E1D999}" type="pres">
      <dgm:prSet presAssocID="{0C8A9CCD-2C49-4FD1-A660-BB5D13391001}" presName="thickLine" presStyleLbl="alignNode1" presStyleIdx="0" presStyleCnt="4"/>
      <dgm:spPr/>
    </dgm:pt>
    <dgm:pt modelId="{9BFCBB8D-74C0-2B41-9A45-B72618A59523}" type="pres">
      <dgm:prSet presAssocID="{0C8A9CCD-2C49-4FD1-A660-BB5D13391001}" presName="horz1" presStyleCnt="0"/>
      <dgm:spPr/>
    </dgm:pt>
    <dgm:pt modelId="{C9C50DDB-27A2-804D-9937-173BE7498F68}" type="pres">
      <dgm:prSet presAssocID="{0C8A9CCD-2C49-4FD1-A660-BB5D13391001}" presName="tx1" presStyleLbl="revTx" presStyleIdx="0" presStyleCnt="4"/>
      <dgm:spPr/>
    </dgm:pt>
    <dgm:pt modelId="{D4A262DA-BE20-E341-BFB9-653970C71370}" type="pres">
      <dgm:prSet presAssocID="{0C8A9CCD-2C49-4FD1-A660-BB5D13391001}" presName="vert1" presStyleCnt="0"/>
      <dgm:spPr/>
    </dgm:pt>
    <dgm:pt modelId="{1900DBF8-46B5-D74F-B469-09A64FD95942}" type="pres">
      <dgm:prSet presAssocID="{8CE2DFCB-B3FA-4961-8606-93DC1081553D}" presName="thickLine" presStyleLbl="alignNode1" presStyleIdx="1" presStyleCnt="4"/>
      <dgm:spPr/>
    </dgm:pt>
    <dgm:pt modelId="{228646A4-F731-7A41-8F5E-278CF222CB32}" type="pres">
      <dgm:prSet presAssocID="{8CE2DFCB-B3FA-4961-8606-93DC1081553D}" presName="horz1" presStyleCnt="0"/>
      <dgm:spPr/>
    </dgm:pt>
    <dgm:pt modelId="{FCBAB72E-4E9D-E940-AAF2-62FD5A82644A}" type="pres">
      <dgm:prSet presAssocID="{8CE2DFCB-B3FA-4961-8606-93DC1081553D}" presName="tx1" presStyleLbl="revTx" presStyleIdx="1" presStyleCnt="4"/>
      <dgm:spPr/>
    </dgm:pt>
    <dgm:pt modelId="{1487B4CC-513E-D642-AC65-158EB1C47E0F}" type="pres">
      <dgm:prSet presAssocID="{8CE2DFCB-B3FA-4961-8606-93DC1081553D}" presName="vert1" presStyleCnt="0"/>
      <dgm:spPr/>
    </dgm:pt>
    <dgm:pt modelId="{3DB913EB-9740-A340-B370-77A53F6B302E}" type="pres">
      <dgm:prSet presAssocID="{0DFC6198-63A0-4ED2-88F9-F35BCCD7D212}" presName="thickLine" presStyleLbl="alignNode1" presStyleIdx="2" presStyleCnt="4"/>
      <dgm:spPr/>
    </dgm:pt>
    <dgm:pt modelId="{3E008A27-E401-664F-9425-C6024FFB5BC3}" type="pres">
      <dgm:prSet presAssocID="{0DFC6198-63A0-4ED2-88F9-F35BCCD7D212}" presName="horz1" presStyleCnt="0"/>
      <dgm:spPr/>
    </dgm:pt>
    <dgm:pt modelId="{B8845B2B-4AB2-704A-8E91-B2BC270C85F6}" type="pres">
      <dgm:prSet presAssocID="{0DFC6198-63A0-4ED2-88F9-F35BCCD7D212}" presName="tx1" presStyleLbl="revTx" presStyleIdx="2" presStyleCnt="4"/>
      <dgm:spPr/>
    </dgm:pt>
    <dgm:pt modelId="{1CDA882F-C38C-5A42-B156-0FACB0E5AF0B}" type="pres">
      <dgm:prSet presAssocID="{0DFC6198-63A0-4ED2-88F9-F35BCCD7D212}" presName="vert1" presStyleCnt="0"/>
      <dgm:spPr/>
    </dgm:pt>
    <dgm:pt modelId="{3E8C83A4-2EC4-1942-A56A-1267C577E908}" type="pres">
      <dgm:prSet presAssocID="{152ADF06-4C2B-42E0-82C2-C8EACB3ED3DA}" presName="thickLine" presStyleLbl="alignNode1" presStyleIdx="3" presStyleCnt="4"/>
      <dgm:spPr/>
    </dgm:pt>
    <dgm:pt modelId="{C28DFC5E-99AB-8642-89FD-3272E76A5D12}" type="pres">
      <dgm:prSet presAssocID="{152ADF06-4C2B-42E0-82C2-C8EACB3ED3DA}" presName="horz1" presStyleCnt="0"/>
      <dgm:spPr/>
    </dgm:pt>
    <dgm:pt modelId="{023740EB-8D19-4844-9F77-AC750B570E51}" type="pres">
      <dgm:prSet presAssocID="{152ADF06-4C2B-42E0-82C2-C8EACB3ED3DA}" presName="tx1" presStyleLbl="revTx" presStyleIdx="3" presStyleCnt="4"/>
      <dgm:spPr/>
    </dgm:pt>
    <dgm:pt modelId="{7E4A2622-04B1-8C40-906E-31C3B32C7A72}" type="pres">
      <dgm:prSet presAssocID="{152ADF06-4C2B-42E0-82C2-C8EACB3ED3DA}" presName="vert1" presStyleCnt="0"/>
      <dgm:spPr/>
    </dgm:pt>
  </dgm:ptLst>
  <dgm:cxnLst>
    <dgm:cxn modelId="{27904B12-5F34-42E3-8554-6321360AABE8}" srcId="{16E5B03A-9187-4146-BE14-A5E47BA8B10F}" destId="{0C8A9CCD-2C49-4FD1-A660-BB5D13391001}" srcOrd="0" destOrd="0" parTransId="{F5571FA8-966D-4607-9D0A-3884E3A7F6BD}" sibTransId="{9A2D8B70-E28E-4127-93A6-02B978422654}"/>
    <dgm:cxn modelId="{BA796535-06DE-8443-9177-8ED9476F2B23}" type="presOf" srcId="{16E5B03A-9187-4146-BE14-A5E47BA8B10F}" destId="{1CBA2615-DFDC-5A4D-8496-E1AF313B45A5}" srcOrd="0" destOrd="0" presId="urn:microsoft.com/office/officeart/2008/layout/LinedList"/>
    <dgm:cxn modelId="{8D137742-DE70-CA4E-B920-835DB4A8CAE8}" type="presOf" srcId="{8CE2DFCB-B3FA-4961-8606-93DC1081553D}" destId="{FCBAB72E-4E9D-E940-AAF2-62FD5A82644A}" srcOrd="0" destOrd="0" presId="urn:microsoft.com/office/officeart/2008/layout/LinedList"/>
    <dgm:cxn modelId="{03C4DF8B-C694-4643-92F8-F65A25C77E83}" type="presOf" srcId="{0DFC6198-63A0-4ED2-88F9-F35BCCD7D212}" destId="{B8845B2B-4AB2-704A-8E91-B2BC270C85F6}" srcOrd="0" destOrd="0" presId="urn:microsoft.com/office/officeart/2008/layout/LinedList"/>
    <dgm:cxn modelId="{EE7F3A94-64BF-4E95-A277-F83382728140}" srcId="{16E5B03A-9187-4146-BE14-A5E47BA8B10F}" destId="{8CE2DFCB-B3FA-4961-8606-93DC1081553D}" srcOrd="1" destOrd="0" parTransId="{D4825B05-A3EB-4158-931B-98F30E63B98C}" sibTransId="{8024C9D8-A51E-41BD-AA90-7AA7F6F23059}"/>
    <dgm:cxn modelId="{58A94199-72BF-2C41-94C1-BD9D43F3FF71}" type="presOf" srcId="{0C8A9CCD-2C49-4FD1-A660-BB5D13391001}" destId="{C9C50DDB-27A2-804D-9937-173BE7498F68}" srcOrd="0" destOrd="0" presId="urn:microsoft.com/office/officeart/2008/layout/LinedList"/>
    <dgm:cxn modelId="{C71E599D-31D0-41CD-A54C-DE26B4383DD8}" srcId="{16E5B03A-9187-4146-BE14-A5E47BA8B10F}" destId="{0DFC6198-63A0-4ED2-88F9-F35BCCD7D212}" srcOrd="2" destOrd="0" parTransId="{815636C3-639D-4E47-909B-4D8F1FEB1AB1}" sibTransId="{1A3F47CD-5A0F-4287-BA87-EE528410DA41}"/>
    <dgm:cxn modelId="{004A43E1-3B63-9B44-8F11-D2C65B2CDE95}" type="presOf" srcId="{152ADF06-4C2B-42E0-82C2-C8EACB3ED3DA}" destId="{023740EB-8D19-4844-9F77-AC750B570E51}" srcOrd="0" destOrd="0" presId="urn:microsoft.com/office/officeart/2008/layout/LinedList"/>
    <dgm:cxn modelId="{9CFFC1EC-3A38-4959-804E-EE076961A24E}" srcId="{16E5B03A-9187-4146-BE14-A5E47BA8B10F}" destId="{152ADF06-4C2B-42E0-82C2-C8EACB3ED3DA}" srcOrd="3" destOrd="0" parTransId="{B92A461F-1F61-412B-822C-B1A295123289}" sibTransId="{B865B067-9EDC-4F02-A07C-B89BA4A7F7F4}"/>
    <dgm:cxn modelId="{02E79985-35E1-354F-BB9B-B8DCB34C7BD6}" type="presParOf" srcId="{1CBA2615-DFDC-5A4D-8496-E1AF313B45A5}" destId="{7AE3F24C-1351-0847-BE8A-2F5477E1D999}" srcOrd="0" destOrd="0" presId="urn:microsoft.com/office/officeart/2008/layout/LinedList"/>
    <dgm:cxn modelId="{931DF313-23C3-1F42-A2A2-235F33876C36}" type="presParOf" srcId="{1CBA2615-DFDC-5A4D-8496-E1AF313B45A5}" destId="{9BFCBB8D-74C0-2B41-9A45-B72618A59523}" srcOrd="1" destOrd="0" presId="urn:microsoft.com/office/officeart/2008/layout/LinedList"/>
    <dgm:cxn modelId="{75C60110-6624-074E-8ED9-E65691A27F75}" type="presParOf" srcId="{9BFCBB8D-74C0-2B41-9A45-B72618A59523}" destId="{C9C50DDB-27A2-804D-9937-173BE7498F68}" srcOrd="0" destOrd="0" presId="urn:microsoft.com/office/officeart/2008/layout/LinedList"/>
    <dgm:cxn modelId="{F7253D2C-EE5A-2746-861D-BD850DC30661}" type="presParOf" srcId="{9BFCBB8D-74C0-2B41-9A45-B72618A59523}" destId="{D4A262DA-BE20-E341-BFB9-653970C71370}" srcOrd="1" destOrd="0" presId="urn:microsoft.com/office/officeart/2008/layout/LinedList"/>
    <dgm:cxn modelId="{11BCF05C-798C-5845-859C-082E7006AA24}" type="presParOf" srcId="{1CBA2615-DFDC-5A4D-8496-E1AF313B45A5}" destId="{1900DBF8-46B5-D74F-B469-09A64FD95942}" srcOrd="2" destOrd="0" presId="urn:microsoft.com/office/officeart/2008/layout/LinedList"/>
    <dgm:cxn modelId="{06797DA4-149E-604E-A934-BC2437551CAF}" type="presParOf" srcId="{1CBA2615-DFDC-5A4D-8496-E1AF313B45A5}" destId="{228646A4-F731-7A41-8F5E-278CF222CB32}" srcOrd="3" destOrd="0" presId="urn:microsoft.com/office/officeart/2008/layout/LinedList"/>
    <dgm:cxn modelId="{8E007D49-7105-A448-AE40-95F1A83AAC24}" type="presParOf" srcId="{228646A4-F731-7A41-8F5E-278CF222CB32}" destId="{FCBAB72E-4E9D-E940-AAF2-62FD5A82644A}" srcOrd="0" destOrd="0" presId="urn:microsoft.com/office/officeart/2008/layout/LinedList"/>
    <dgm:cxn modelId="{68CEC105-0B09-3C45-B87C-0652BE5110EC}" type="presParOf" srcId="{228646A4-F731-7A41-8F5E-278CF222CB32}" destId="{1487B4CC-513E-D642-AC65-158EB1C47E0F}" srcOrd="1" destOrd="0" presId="urn:microsoft.com/office/officeart/2008/layout/LinedList"/>
    <dgm:cxn modelId="{30BE1EDA-49DB-E443-A1AD-4CE38EFE8663}" type="presParOf" srcId="{1CBA2615-DFDC-5A4D-8496-E1AF313B45A5}" destId="{3DB913EB-9740-A340-B370-77A53F6B302E}" srcOrd="4" destOrd="0" presId="urn:microsoft.com/office/officeart/2008/layout/LinedList"/>
    <dgm:cxn modelId="{69AF85E7-BF80-0440-8D60-1988F974E99A}" type="presParOf" srcId="{1CBA2615-DFDC-5A4D-8496-E1AF313B45A5}" destId="{3E008A27-E401-664F-9425-C6024FFB5BC3}" srcOrd="5" destOrd="0" presId="urn:microsoft.com/office/officeart/2008/layout/LinedList"/>
    <dgm:cxn modelId="{A962085B-054A-A24C-AFB9-1BDAABEB9F20}" type="presParOf" srcId="{3E008A27-E401-664F-9425-C6024FFB5BC3}" destId="{B8845B2B-4AB2-704A-8E91-B2BC270C85F6}" srcOrd="0" destOrd="0" presId="urn:microsoft.com/office/officeart/2008/layout/LinedList"/>
    <dgm:cxn modelId="{A992FAAB-AD2D-7045-BF8B-F88E3B2F3FEB}" type="presParOf" srcId="{3E008A27-E401-664F-9425-C6024FFB5BC3}" destId="{1CDA882F-C38C-5A42-B156-0FACB0E5AF0B}" srcOrd="1" destOrd="0" presId="urn:microsoft.com/office/officeart/2008/layout/LinedList"/>
    <dgm:cxn modelId="{26016A40-C19B-CB40-B310-C207385FA689}" type="presParOf" srcId="{1CBA2615-DFDC-5A4D-8496-E1AF313B45A5}" destId="{3E8C83A4-2EC4-1942-A56A-1267C577E908}" srcOrd="6" destOrd="0" presId="urn:microsoft.com/office/officeart/2008/layout/LinedList"/>
    <dgm:cxn modelId="{45C92B93-338C-4543-83F2-BCC3837BD71A}" type="presParOf" srcId="{1CBA2615-DFDC-5A4D-8496-E1AF313B45A5}" destId="{C28DFC5E-99AB-8642-89FD-3272E76A5D12}" srcOrd="7" destOrd="0" presId="urn:microsoft.com/office/officeart/2008/layout/LinedList"/>
    <dgm:cxn modelId="{8A4D2760-E341-2442-846C-0952C5B6D885}" type="presParOf" srcId="{C28DFC5E-99AB-8642-89FD-3272E76A5D12}" destId="{023740EB-8D19-4844-9F77-AC750B570E51}" srcOrd="0" destOrd="0" presId="urn:microsoft.com/office/officeart/2008/layout/LinedList"/>
    <dgm:cxn modelId="{03E69E26-B4C6-8641-98CD-B96183826E1A}" type="presParOf" srcId="{C28DFC5E-99AB-8642-89FD-3272E76A5D12}" destId="{7E4A2622-04B1-8C40-906E-31C3B32C7A7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C52B7-42E2-624B-A893-8A79113149DF}">
      <dsp:nvSpPr>
        <dsp:cNvPr id="0" name=""/>
        <dsp:cNvSpPr/>
      </dsp:nvSpPr>
      <dsp:spPr>
        <a:xfrm>
          <a:off x="1615851" y="2998"/>
          <a:ext cx="3089790" cy="185387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100000"/>
            </a:lnSpc>
            <a:spcBef>
              <a:spcPct val="0"/>
            </a:spcBef>
            <a:spcAft>
              <a:spcPct val="35000"/>
            </a:spcAft>
            <a:buNone/>
            <a:defRPr b="1"/>
          </a:pPr>
          <a:r>
            <a:rPr lang="da-DK" sz="2600" kern="1200"/>
            <a:t>Nationalisme </a:t>
          </a:r>
          <a:endParaRPr lang="en-US" sz="2600" kern="1200"/>
        </a:p>
      </dsp:txBody>
      <dsp:txXfrm>
        <a:off x="1615851" y="2998"/>
        <a:ext cx="3089790" cy="1853874"/>
      </dsp:txXfrm>
    </dsp:sp>
    <dsp:sp modelId="{A5383D43-7336-5C4D-A63E-D040423A51C7}">
      <dsp:nvSpPr>
        <dsp:cNvPr id="0" name=""/>
        <dsp:cNvSpPr/>
      </dsp:nvSpPr>
      <dsp:spPr>
        <a:xfrm>
          <a:off x="5014620" y="2998"/>
          <a:ext cx="3089790" cy="1853874"/>
        </a:xfrm>
        <a:prstGeom prst="rect">
          <a:avLst/>
        </a:prstGeom>
        <a:solidFill>
          <a:schemeClr val="accent2">
            <a:hueOff val="-661686"/>
            <a:satOff val="746"/>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100000"/>
            </a:lnSpc>
            <a:spcBef>
              <a:spcPct val="0"/>
            </a:spcBef>
            <a:spcAft>
              <a:spcPct val="35000"/>
            </a:spcAft>
            <a:buNone/>
            <a:defRPr b="1"/>
          </a:pPr>
          <a:r>
            <a:rPr lang="da-DK" sz="2600" kern="1200"/>
            <a:t>Antisemitisme</a:t>
          </a:r>
          <a:endParaRPr lang="en-US" sz="2600" kern="1200"/>
        </a:p>
      </dsp:txBody>
      <dsp:txXfrm>
        <a:off x="5014620" y="2998"/>
        <a:ext cx="3089790" cy="1853874"/>
      </dsp:txXfrm>
    </dsp:sp>
    <dsp:sp modelId="{820E9766-AC2E-A744-9F95-B9337366E7B5}">
      <dsp:nvSpPr>
        <dsp:cNvPr id="0" name=""/>
        <dsp:cNvSpPr/>
      </dsp:nvSpPr>
      <dsp:spPr>
        <a:xfrm>
          <a:off x="3315235" y="2165852"/>
          <a:ext cx="3089790" cy="1853874"/>
        </a:xfrm>
        <a:prstGeom prst="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100000"/>
            </a:lnSpc>
            <a:spcBef>
              <a:spcPct val="0"/>
            </a:spcBef>
            <a:spcAft>
              <a:spcPct val="35000"/>
            </a:spcAft>
            <a:buNone/>
            <a:defRPr b="1"/>
          </a:pPr>
          <a:r>
            <a:rPr lang="da-DK" sz="2600" kern="1200"/>
            <a:t>Zionisme</a:t>
          </a:r>
          <a:endParaRPr lang="en-US" sz="2600" kern="1200"/>
        </a:p>
        <a:p>
          <a:pPr marL="228600" lvl="1" indent="-228600" algn="l" defTabSz="889000">
            <a:lnSpc>
              <a:spcPct val="100000"/>
            </a:lnSpc>
            <a:spcBef>
              <a:spcPct val="0"/>
            </a:spcBef>
            <a:spcAft>
              <a:spcPct val="15000"/>
            </a:spcAft>
            <a:buChar char="•"/>
          </a:pPr>
          <a:r>
            <a:rPr lang="da-DK" sz="2000" kern="1200"/>
            <a:t>Politisk zionisme, dvs. politisk vision om et nationalt hjemsted for jøder</a:t>
          </a:r>
          <a:endParaRPr lang="en-US" sz="2000" kern="1200"/>
        </a:p>
      </dsp:txBody>
      <dsp:txXfrm>
        <a:off x="3315235" y="2165852"/>
        <a:ext cx="3089790" cy="18538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3F24C-1351-0847-BE8A-2F5477E1D999}">
      <dsp:nvSpPr>
        <dsp:cNvPr id="0" name=""/>
        <dsp:cNvSpPr/>
      </dsp:nvSpPr>
      <dsp:spPr>
        <a:xfrm>
          <a:off x="0" y="0"/>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C50DDB-27A2-804D-9937-173BE7498F68}">
      <dsp:nvSpPr>
        <dsp:cNvPr id="0" name=""/>
        <dsp:cNvSpPr/>
      </dsp:nvSpPr>
      <dsp:spPr>
        <a:xfrm>
          <a:off x="0" y="0"/>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a:t>FN vedtog d. 29. november en delingsplan, der gik ud på at vedtage to (næsten) lige store stater: en palæstinensisk og en jødisk.</a:t>
          </a:r>
          <a:endParaRPr lang="en-US" sz="2100" kern="1200"/>
        </a:p>
      </dsp:txBody>
      <dsp:txXfrm>
        <a:off x="0" y="0"/>
        <a:ext cx="5641974" cy="1230312"/>
      </dsp:txXfrm>
    </dsp:sp>
    <dsp:sp modelId="{1900DBF8-46B5-D74F-B469-09A64FD95942}">
      <dsp:nvSpPr>
        <dsp:cNvPr id="0" name=""/>
        <dsp:cNvSpPr/>
      </dsp:nvSpPr>
      <dsp:spPr>
        <a:xfrm>
          <a:off x="0" y="1230312"/>
          <a:ext cx="5641974" cy="0"/>
        </a:xfrm>
        <a:prstGeom prst="line">
          <a:avLst/>
        </a:prstGeom>
        <a:solidFill>
          <a:schemeClr val="accent2">
            <a:hueOff val="-441124"/>
            <a:satOff val="497"/>
            <a:lumOff val="1177"/>
            <a:alphaOff val="0"/>
          </a:schemeClr>
        </a:solidFill>
        <a:ln w="15875" cap="flat" cmpd="sng" algn="ctr">
          <a:solidFill>
            <a:schemeClr val="accent2">
              <a:hueOff val="-441124"/>
              <a:satOff val="497"/>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BAB72E-4E9D-E940-AAF2-62FD5A82644A}">
      <dsp:nvSpPr>
        <dsp:cNvPr id="0" name=""/>
        <dsp:cNvSpPr/>
      </dsp:nvSpPr>
      <dsp:spPr>
        <a:xfrm>
          <a:off x="0" y="1230312"/>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a:t>Storbritannien trak sig ud af området 14. maj 1948 og i det øjeblik oprettede jøderne en stat i den del af Palæstina, som FN et halvt år tidligere havde anbefalet</a:t>
          </a:r>
          <a:endParaRPr lang="en-US" sz="2100" kern="1200"/>
        </a:p>
      </dsp:txBody>
      <dsp:txXfrm>
        <a:off x="0" y="1230312"/>
        <a:ext cx="5641974" cy="1230312"/>
      </dsp:txXfrm>
    </dsp:sp>
    <dsp:sp modelId="{3DB913EB-9740-A340-B370-77A53F6B302E}">
      <dsp:nvSpPr>
        <dsp:cNvPr id="0" name=""/>
        <dsp:cNvSpPr/>
      </dsp:nvSpPr>
      <dsp:spPr>
        <a:xfrm>
          <a:off x="0" y="2460625"/>
          <a:ext cx="5641974" cy="0"/>
        </a:xfrm>
        <a:prstGeom prst="line">
          <a:avLst/>
        </a:prstGeom>
        <a:solidFill>
          <a:schemeClr val="accent2">
            <a:hueOff val="-882249"/>
            <a:satOff val="995"/>
            <a:lumOff val="2353"/>
            <a:alphaOff val="0"/>
          </a:schemeClr>
        </a:solidFill>
        <a:ln w="15875" cap="flat" cmpd="sng" algn="ctr">
          <a:solidFill>
            <a:schemeClr val="accent2">
              <a:hueOff val="-882249"/>
              <a:satOff val="995"/>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845B2B-4AB2-704A-8E91-B2BC270C85F6}">
      <dsp:nvSpPr>
        <dsp:cNvPr id="0" name=""/>
        <dsp:cNvSpPr/>
      </dsp:nvSpPr>
      <dsp:spPr>
        <a:xfrm>
          <a:off x="0" y="2460625"/>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a:t>Resultat = krig! Israel sejrede stort og erobrede ca. 78 pct. af det oprindelige Palæstina-mandat og meget mere end FN’s delingsplan lagde op til. </a:t>
          </a:r>
          <a:endParaRPr lang="en-US" sz="2100" kern="1200"/>
        </a:p>
      </dsp:txBody>
      <dsp:txXfrm>
        <a:off x="0" y="2460625"/>
        <a:ext cx="5641974" cy="1230312"/>
      </dsp:txXfrm>
    </dsp:sp>
    <dsp:sp modelId="{3E8C83A4-2EC4-1942-A56A-1267C577E908}">
      <dsp:nvSpPr>
        <dsp:cNvPr id="0" name=""/>
        <dsp:cNvSpPr/>
      </dsp:nvSpPr>
      <dsp:spPr>
        <a:xfrm>
          <a:off x="0" y="3690937"/>
          <a:ext cx="5641974" cy="0"/>
        </a:xfrm>
        <a:prstGeom prst="line">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3740EB-8D19-4844-9F77-AC750B570E51}">
      <dsp:nvSpPr>
        <dsp:cNvPr id="0" name=""/>
        <dsp:cNvSpPr/>
      </dsp:nvSpPr>
      <dsp:spPr>
        <a:xfrm>
          <a:off x="0" y="3690937"/>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a:t>De resterende 22 pct. besat af hhv. Egypten (Gaza) og Jordan (Vestbredden)</a:t>
          </a:r>
          <a:endParaRPr lang="en-US" sz="2100" kern="1200"/>
        </a:p>
      </dsp:txBody>
      <dsp:txXfrm>
        <a:off x="0" y="3690937"/>
        <a:ext cx="5641974" cy="123031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5A61015F-7CC6-4D0A-9D87-873EA4C304CC}" type="datetimeFigureOut">
              <a:rPr lang="en-US" dirty="0"/>
              <a:t>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2/1/24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2412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teksttypografierne i masteren</a:t>
            </a:r>
          </a:p>
        </p:txBody>
      </p:sp>
      <p:sp>
        <p:nvSpPr>
          <p:cNvPr id="6" name="Content Placeholder 5"/>
          <p:cNvSpPr>
            <a:spLocks noGrp="1"/>
          </p:cNvSpPr>
          <p:nvPr>
            <p:ph sz="quarter" idx="4"/>
          </p:nvPr>
        </p:nvSpPr>
        <p:spPr>
          <a:xfrm>
            <a:off x="599088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2/1/24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2/1/24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2/1/24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titeltypografien i masteren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5C68B11-C5A8-448C-8CE9-B1A273C79CFC}" type="datetimeFigureOut">
              <a:rPr lang="en-US" dirty="0"/>
              <a:t>2/1/24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C7616CA0-919D-4A49-9C8A-62FDFB3A5183}" type="datetimeFigureOut">
              <a:rPr lang="en-US" dirty="0"/>
              <a:t>2/1/24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2/1/24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2/1/24</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‹nr.›</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B273E3-E167-F312-4367-97A5A24C3F1A}"/>
              </a:ext>
            </a:extLst>
          </p:cNvPr>
          <p:cNvSpPr>
            <a:spLocks noGrp="1"/>
          </p:cNvSpPr>
          <p:nvPr>
            <p:ph type="ctrTitle"/>
          </p:nvPr>
        </p:nvSpPr>
        <p:spPr>
          <a:xfrm>
            <a:off x="457200" y="4960137"/>
            <a:ext cx="7772400" cy="1463040"/>
          </a:xfrm>
        </p:spPr>
        <p:txBody>
          <a:bodyPr>
            <a:normAutofit/>
          </a:bodyPr>
          <a:lstStyle/>
          <a:p>
            <a:r>
              <a:rPr lang="da-DK" dirty="0"/>
              <a:t>Israel-Palæstina konflikten</a:t>
            </a:r>
          </a:p>
        </p:txBody>
      </p:sp>
      <p:sp>
        <p:nvSpPr>
          <p:cNvPr id="3" name="Undertitel 2">
            <a:extLst>
              <a:ext uri="{FF2B5EF4-FFF2-40B4-BE49-F238E27FC236}">
                <a16:creationId xmlns:a16="http://schemas.microsoft.com/office/drawing/2014/main" id="{BE8FA917-6686-E232-55E4-DBD730F0F91E}"/>
              </a:ext>
            </a:extLst>
          </p:cNvPr>
          <p:cNvSpPr>
            <a:spLocks noGrp="1"/>
          </p:cNvSpPr>
          <p:nvPr>
            <p:ph type="subTitle" idx="1"/>
          </p:nvPr>
        </p:nvSpPr>
        <p:spPr>
          <a:xfrm>
            <a:off x="8610600" y="4960137"/>
            <a:ext cx="3200400" cy="1463040"/>
          </a:xfrm>
        </p:spPr>
        <p:txBody>
          <a:bodyPr>
            <a:normAutofit/>
          </a:bodyPr>
          <a:lstStyle/>
          <a:p>
            <a:endParaRPr lang="da-DK" dirty="0"/>
          </a:p>
        </p:txBody>
      </p:sp>
      <p:pic>
        <p:nvPicPr>
          <p:cNvPr id="10242" name="Picture 2" descr="Is There a 'Right Way' to Respond to Israel-Hamas War?">
            <a:extLst>
              <a:ext uri="{FF2B5EF4-FFF2-40B4-BE49-F238E27FC236}">
                <a16:creationId xmlns:a16="http://schemas.microsoft.com/office/drawing/2014/main" id="{114E8F89-5C15-8A78-1928-528C9E8E36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854" b="11480"/>
          <a:stretch/>
        </p:blipFill>
        <p:spPr bwMode="auto">
          <a:xfrm>
            <a:off x="20" y="10"/>
            <a:ext cx="12191980" cy="457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510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23D7A0-A51B-CCE6-4754-44548FD747FC}"/>
              </a:ext>
            </a:extLst>
          </p:cNvPr>
          <p:cNvSpPr>
            <a:spLocks noGrp="1"/>
          </p:cNvSpPr>
          <p:nvPr>
            <p:ph type="title"/>
          </p:nvPr>
        </p:nvSpPr>
        <p:spPr>
          <a:xfrm>
            <a:off x="1024128" y="585216"/>
            <a:ext cx="6066818" cy="1499616"/>
          </a:xfrm>
        </p:spPr>
        <p:txBody>
          <a:bodyPr>
            <a:normAutofit/>
          </a:bodyPr>
          <a:lstStyle/>
          <a:p>
            <a:r>
              <a:rPr lang="da-DK" dirty="0"/>
              <a:t>Jerusalem som hellig by </a:t>
            </a:r>
          </a:p>
        </p:txBody>
      </p:sp>
      <p:sp>
        <p:nvSpPr>
          <p:cNvPr id="3" name="Pladsholder til indhold 2">
            <a:extLst>
              <a:ext uri="{FF2B5EF4-FFF2-40B4-BE49-F238E27FC236}">
                <a16:creationId xmlns:a16="http://schemas.microsoft.com/office/drawing/2014/main" id="{655E2392-FFB1-82D2-8165-19CAD035884E}"/>
              </a:ext>
            </a:extLst>
          </p:cNvPr>
          <p:cNvSpPr>
            <a:spLocks noGrp="1"/>
          </p:cNvSpPr>
          <p:nvPr>
            <p:ph idx="1"/>
          </p:nvPr>
        </p:nvSpPr>
        <p:spPr>
          <a:xfrm>
            <a:off x="1024128" y="2286000"/>
            <a:ext cx="6066818" cy="4023360"/>
          </a:xfrm>
        </p:spPr>
        <p:txBody>
          <a:bodyPr>
            <a:normAutofit/>
          </a:bodyPr>
          <a:lstStyle/>
          <a:p>
            <a:r>
              <a:rPr lang="da-DK" sz="1500"/>
              <a:t>Jødedom: </a:t>
            </a:r>
          </a:p>
          <a:p>
            <a:pPr lvl="1"/>
            <a:r>
              <a:rPr lang="da-DK" sz="1500"/>
              <a:t>Grædemuren: sidste rest af det jødiske tempel, der blev ødelagt (for anden gang) i år 70 </a:t>
            </a:r>
            <a:r>
              <a:rPr lang="da-DK" sz="1500" err="1"/>
              <a:t>e.v.t</a:t>
            </a:r>
            <a:r>
              <a:rPr lang="da-DK" sz="1500"/>
              <a:t>. </a:t>
            </a:r>
          </a:p>
          <a:p>
            <a:pPr lvl="1"/>
            <a:r>
              <a:rPr lang="da-DK" sz="1500"/>
              <a:t>135 </a:t>
            </a:r>
            <a:r>
              <a:rPr lang="da-DK" sz="1500" err="1"/>
              <a:t>e.v.t</a:t>
            </a:r>
            <a:r>
              <a:rPr lang="da-DK" sz="1500"/>
              <a:t>.: jøderne smidt ud af Jerusalem af romerne = diaspora </a:t>
            </a:r>
          </a:p>
          <a:p>
            <a:pPr lvl="1"/>
            <a:r>
              <a:rPr lang="da-DK" sz="1500"/>
              <a:t>Jerusalem status som jødisk hjemsted og hos nogle jøder ønske om templets genopførelse</a:t>
            </a:r>
          </a:p>
          <a:p>
            <a:r>
              <a:rPr lang="da-DK" sz="1500"/>
              <a:t>Kristendom</a:t>
            </a:r>
          </a:p>
          <a:p>
            <a:pPr lvl="1"/>
            <a:r>
              <a:rPr lang="da-DK" sz="1500"/>
              <a:t>Gravkirken: Jesu død og genopstandelse</a:t>
            </a:r>
          </a:p>
          <a:p>
            <a:r>
              <a:rPr lang="da-DK" sz="1500"/>
              <a:t>Islam:</a:t>
            </a:r>
          </a:p>
          <a:p>
            <a:pPr lvl="1"/>
            <a:r>
              <a:rPr lang="da-DK" sz="1500"/>
              <a:t>Klippemoskeen og Al-Aqsa moskeen: helligsteder i islam</a:t>
            </a:r>
          </a:p>
          <a:p>
            <a:pPr lvl="1"/>
            <a:endParaRPr lang="da-DK" sz="1500"/>
          </a:p>
          <a:p>
            <a:r>
              <a:rPr lang="da-DK" sz="1500"/>
              <a:t>Kamp om kontrol og adgang til Jerusalem igennem 1500 år!</a:t>
            </a:r>
          </a:p>
          <a:p>
            <a:pPr lvl="1"/>
            <a:endParaRPr lang="da-DK" sz="1500"/>
          </a:p>
        </p:txBody>
      </p:sp>
      <p:pic>
        <p:nvPicPr>
          <p:cNvPr id="5" name="Picture 4" descr="Skakmat i et skakspil">
            <a:extLst>
              <a:ext uri="{FF2B5EF4-FFF2-40B4-BE49-F238E27FC236}">
                <a16:creationId xmlns:a16="http://schemas.microsoft.com/office/drawing/2014/main" id="{E3FB46C8-EB69-B1CD-2AEA-CA6F204298EC}"/>
              </a:ext>
            </a:extLst>
          </p:cNvPr>
          <p:cNvPicPr>
            <a:picLocks noChangeAspect="1"/>
          </p:cNvPicPr>
          <p:nvPr/>
        </p:nvPicPr>
        <p:blipFill rotWithShape="1">
          <a:blip r:embed="rId2"/>
          <a:srcRect l="23120" r="25633" b="2"/>
          <a:stretch/>
        </p:blipFill>
        <p:spPr>
          <a:xfrm>
            <a:off x="7552266" y="10"/>
            <a:ext cx="4639733" cy="6857990"/>
          </a:xfrm>
          <a:prstGeom prst="rect">
            <a:avLst/>
          </a:prstGeom>
        </p:spPr>
      </p:pic>
    </p:spTree>
    <p:extLst>
      <p:ext uri="{BB962C8B-B14F-4D97-AF65-F5344CB8AC3E}">
        <p14:creationId xmlns:p14="http://schemas.microsoft.com/office/powerpoint/2010/main" val="3486491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94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9241E13-A0CD-739B-D26E-AE26C296EE42}"/>
              </a:ext>
            </a:extLst>
          </p:cNvPr>
          <p:cNvSpPr>
            <a:spLocks noGrp="1"/>
          </p:cNvSpPr>
          <p:nvPr>
            <p:ph type="title"/>
          </p:nvPr>
        </p:nvSpPr>
        <p:spPr>
          <a:xfrm>
            <a:off x="524256" y="4767072"/>
            <a:ext cx="6594189" cy="1625210"/>
          </a:xfrm>
        </p:spPr>
        <p:txBody>
          <a:bodyPr>
            <a:normAutofit/>
          </a:bodyPr>
          <a:lstStyle/>
          <a:p>
            <a:pPr algn="r"/>
            <a:r>
              <a:rPr lang="da-DK">
                <a:solidFill>
                  <a:srgbClr val="FFFFFF"/>
                </a:solidFill>
              </a:rPr>
              <a:t>Tempelbjerget</a:t>
            </a:r>
          </a:p>
        </p:txBody>
      </p:sp>
      <p:pic>
        <p:nvPicPr>
          <p:cNvPr id="4" name="Pladsholder til indhold 3" descr="Et billede, der indeholder udendørs, bygning, kuppel, Luftfotografering&#10;&#10;Automatisk genereret beskrivelse">
            <a:extLst>
              <a:ext uri="{FF2B5EF4-FFF2-40B4-BE49-F238E27FC236}">
                <a16:creationId xmlns:a16="http://schemas.microsoft.com/office/drawing/2014/main" id="{1A3AE374-C553-AB9D-E0D8-E55F222A8610}"/>
              </a:ext>
            </a:extLst>
          </p:cNvPr>
          <p:cNvPicPr>
            <a:picLocks noChangeAspect="1"/>
          </p:cNvPicPr>
          <p:nvPr/>
        </p:nvPicPr>
        <p:blipFill rotWithShape="1">
          <a:blip r:embed="rId2">
            <a:extLst>
              <a:ext uri="{28A0092B-C50C-407E-A947-70E740481C1C}">
                <a14:useLocalDpi xmlns:a14="http://schemas.microsoft.com/office/drawing/2010/main" val="0"/>
              </a:ext>
            </a:extLst>
          </a:blip>
          <a:srcRect t="9591" r="1" b="2903"/>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0166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AEA37332-662A-8CF7-2AAC-FF2192886A50}"/>
              </a:ext>
            </a:extLst>
          </p:cNvPr>
          <p:cNvPicPr>
            <a:picLocks noChangeAspect="1"/>
          </p:cNvPicPr>
          <p:nvPr/>
        </p:nvPicPr>
        <p:blipFill rotWithShape="1">
          <a:blip r:embed="rId2">
            <a:alphaModFix amt="25000"/>
          </a:blip>
          <a:src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B4CE24E6-2088-3C23-B50D-5A0A8FFF0AE6}"/>
              </a:ext>
            </a:extLst>
          </p:cNvPr>
          <p:cNvSpPr>
            <a:spLocks noGrp="1"/>
          </p:cNvSpPr>
          <p:nvPr>
            <p:ph type="title"/>
          </p:nvPr>
        </p:nvSpPr>
        <p:spPr>
          <a:xfrm>
            <a:off x="1024128" y="585216"/>
            <a:ext cx="9720072" cy="1499616"/>
          </a:xfrm>
        </p:spPr>
        <p:txBody>
          <a:bodyPr>
            <a:normAutofit/>
          </a:bodyPr>
          <a:lstStyle/>
          <a:p>
            <a:r>
              <a:rPr lang="da-DK">
                <a:solidFill>
                  <a:srgbClr val="FFFFFF"/>
                </a:solidFill>
              </a:rPr>
              <a:t>Det hellige land</a:t>
            </a:r>
          </a:p>
        </p:txBody>
      </p:sp>
      <p:cxnSp>
        <p:nvCxnSpPr>
          <p:cNvPr id="9" name="Straight Connector 8">
            <a:extLst>
              <a:ext uri="{FF2B5EF4-FFF2-40B4-BE49-F238E27FC236}">
                <a16:creationId xmlns:a16="http://schemas.microsoft.com/office/drawing/2014/main" id="{FBC3B7EE-8632-4756-A078-1B3B0DF3B5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E04C98CF-A309-C31C-8633-70871C9CBEA5}"/>
              </a:ext>
            </a:extLst>
          </p:cNvPr>
          <p:cNvSpPr>
            <a:spLocks noGrp="1"/>
          </p:cNvSpPr>
          <p:nvPr>
            <p:ph idx="1"/>
          </p:nvPr>
        </p:nvSpPr>
        <p:spPr>
          <a:xfrm>
            <a:off x="1024128" y="2286000"/>
            <a:ext cx="9720073" cy="4023360"/>
          </a:xfrm>
        </p:spPr>
        <p:txBody>
          <a:bodyPr>
            <a:normAutofit/>
          </a:bodyPr>
          <a:lstStyle/>
          <a:p>
            <a:r>
              <a:rPr lang="da-DK">
                <a:solidFill>
                  <a:srgbClr val="FFFFFF"/>
                </a:solidFill>
              </a:rPr>
              <a:t>Jøderne lovet ‘det hellige land’ af Gud mod bl.a. omskæring (noget for noget)</a:t>
            </a:r>
          </a:p>
          <a:p>
            <a:pPr lvl="1"/>
            <a:r>
              <a:rPr lang="da-DK" b="0" i="1">
                <a:solidFill>
                  <a:srgbClr val="FFFFFF"/>
                </a:solidFill>
                <a:effectLst/>
                <a:latin typeface="Tw Cen MT" panose="020B0602020104020603" pitchFamily="34" charset="77"/>
              </a:rPr>
              <a:t>Herren viste sig for Abram og sagde: »Jeg vil give dine efterkommere dette land.« </a:t>
            </a:r>
            <a:r>
              <a:rPr lang="da-DK" b="0" i="0">
                <a:solidFill>
                  <a:srgbClr val="FFFFFF"/>
                </a:solidFill>
                <a:effectLst/>
                <a:latin typeface="Tw Cen MT" panose="020B0602020104020603" pitchFamily="34" charset="77"/>
              </a:rPr>
              <a:t>(1. Mos, 12, 7)</a:t>
            </a:r>
            <a:endParaRPr lang="da-DK">
              <a:solidFill>
                <a:srgbClr val="FFFFFF"/>
              </a:solidFill>
              <a:latin typeface="Tw Cen MT" panose="020B0602020104020603" pitchFamily="34" charset="77"/>
            </a:endParaRPr>
          </a:p>
          <a:p>
            <a:r>
              <a:rPr lang="da-DK">
                <a:solidFill>
                  <a:srgbClr val="FFFFFF"/>
                </a:solidFill>
              </a:rPr>
              <a:t>Israelsk kongedømme omk. år 1000 (ca. 1000 f.v.t. jf. GT)</a:t>
            </a:r>
          </a:p>
          <a:p>
            <a:pPr lvl="1"/>
            <a:r>
              <a:rPr lang="da-DK">
                <a:solidFill>
                  <a:srgbClr val="FFFFFF"/>
                </a:solidFill>
              </a:rPr>
              <a:t>Der har ikke eksisteret et Israelsk kongedømme i godt 2000 år ved Israels oprettelse</a:t>
            </a:r>
          </a:p>
          <a:p>
            <a:pPr lvl="1"/>
            <a:r>
              <a:rPr lang="da-DK">
                <a:solidFill>
                  <a:srgbClr val="FFFFFF"/>
                </a:solidFill>
              </a:rPr>
              <a:t>Der har ikke eksisteret en palæstinensisk stat endnu (men Palæstina under muslimsk herredømme i godt 1400 år)</a:t>
            </a:r>
          </a:p>
          <a:p>
            <a:pPr marL="128016" lvl="1" indent="0">
              <a:buNone/>
            </a:pPr>
            <a:endParaRPr lang="da-DK">
              <a:solidFill>
                <a:srgbClr val="FFFFFF"/>
              </a:solidFill>
            </a:endParaRPr>
          </a:p>
          <a:p>
            <a:pPr marL="128016" lvl="1" indent="0">
              <a:buNone/>
            </a:pPr>
            <a:r>
              <a:rPr lang="da-DK">
                <a:solidFill>
                  <a:srgbClr val="FFFFFF"/>
                </a:solidFill>
              </a:rPr>
              <a:t>I 1880 var der ca. 7 millioner jøder i verden, hvoraf 0,3 pct. boede i Palæstina.</a:t>
            </a:r>
          </a:p>
        </p:txBody>
      </p:sp>
    </p:spTree>
    <p:extLst>
      <p:ext uri="{BB962C8B-B14F-4D97-AF65-F5344CB8AC3E}">
        <p14:creationId xmlns:p14="http://schemas.microsoft.com/office/powerpoint/2010/main" val="211607384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295182-78BA-8819-C4FF-E1E43E597631}"/>
              </a:ext>
            </a:extLst>
          </p:cNvPr>
          <p:cNvSpPr>
            <a:spLocks noGrp="1"/>
          </p:cNvSpPr>
          <p:nvPr>
            <p:ph type="title"/>
          </p:nvPr>
        </p:nvSpPr>
        <p:spPr/>
        <p:txBody>
          <a:bodyPr/>
          <a:lstStyle/>
          <a:p>
            <a:r>
              <a:rPr lang="da-DK" dirty="0"/>
              <a:t>Muslimsk herredømme siden 600-tallet</a:t>
            </a:r>
          </a:p>
        </p:txBody>
      </p:sp>
      <p:sp>
        <p:nvSpPr>
          <p:cNvPr id="3" name="Pladsholder til indhold 2">
            <a:extLst>
              <a:ext uri="{FF2B5EF4-FFF2-40B4-BE49-F238E27FC236}">
                <a16:creationId xmlns:a16="http://schemas.microsoft.com/office/drawing/2014/main" id="{4FFDBDB1-7382-4366-42E0-EDC3411FA2CA}"/>
              </a:ext>
            </a:extLst>
          </p:cNvPr>
          <p:cNvSpPr>
            <a:spLocks noGrp="1"/>
          </p:cNvSpPr>
          <p:nvPr>
            <p:ph idx="1"/>
          </p:nvPr>
        </p:nvSpPr>
        <p:spPr>
          <a:xfrm>
            <a:off x="1094564" y="3070496"/>
            <a:ext cx="9649637" cy="3577378"/>
          </a:xfrm>
        </p:spPr>
        <p:txBody>
          <a:bodyPr/>
          <a:lstStyle/>
          <a:p>
            <a:r>
              <a:rPr lang="da-DK" dirty="0"/>
              <a:t>Muslimsk overherredømme over Palæstina siden 600-tallet</a:t>
            </a:r>
          </a:p>
          <a:p>
            <a:endParaRPr lang="da-DK" dirty="0"/>
          </a:p>
        </p:txBody>
      </p:sp>
      <p:pic>
        <p:nvPicPr>
          <p:cNvPr id="1026" name="Picture 2" descr="undefined">
            <a:extLst>
              <a:ext uri="{FF2B5EF4-FFF2-40B4-BE49-F238E27FC236}">
                <a16:creationId xmlns:a16="http://schemas.microsoft.com/office/drawing/2014/main" id="{DD2AD667-A07C-2178-9980-237B3A01A4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685" y="2084831"/>
            <a:ext cx="9594715" cy="3918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997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AA9EDF-DD86-C0DF-84D2-AF68522B39B5}"/>
              </a:ext>
            </a:extLst>
          </p:cNvPr>
          <p:cNvSpPr>
            <a:spLocks noGrp="1"/>
          </p:cNvSpPr>
          <p:nvPr>
            <p:ph type="title"/>
          </p:nvPr>
        </p:nvSpPr>
        <p:spPr>
          <a:xfrm>
            <a:off x="1024128" y="585216"/>
            <a:ext cx="9720072" cy="1499616"/>
          </a:xfrm>
        </p:spPr>
        <p:txBody>
          <a:bodyPr>
            <a:normAutofit/>
          </a:bodyPr>
          <a:lstStyle/>
          <a:p>
            <a:r>
              <a:rPr lang="da-DK"/>
              <a:t>Det zionistiske projekt</a:t>
            </a:r>
            <a:endParaRPr lang="da-DK" dirty="0"/>
          </a:p>
        </p:txBody>
      </p:sp>
      <p:graphicFrame>
        <p:nvGraphicFramePr>
          <p:cNvPr id="7" name="Pladsholder til indhold 2">
            <a:extLst>
              <a:ext uri="{FF2B5EF4-FFF2-40B4-BE49-F238E27FC236}">
                <a16:creationId xmlns:a16="http://schemas.microsoft.com/office/drawing/2014/main" id="{C2B0D489-5362-4320-ABB5-7A6401A23CA1}"/>
              </a:ext>
            </a:extLst>
          </p:cNvPr>
          <p:cNvGraphicFramePr>
            <a:graphicFrameLocks noGrp="1"/>
          </p:cNvGraphicFramePr>
          <p:nvPr>
            <p:ph idx="1"/>
            <p:extLst>
              <p:ext uri="{D42A27DB-BD31-4B8C-83A1-F6EECF244321}">
                <p14:modId xmlns:p14="http://schemas.microsoft.com/office/powerpoint/2010/main" val="280112470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8890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4A79B-06B2-4FE7-9CF6-54D940A8F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2B1D973-E465-D711-FDAD-B610E16B862C}"/>
              </a:ext>
            </a:extLst>
          </p:cNvPr>
          <p:cNvSpPr>
            <a:spLocks noGrp="1"/>
          </p:cNvSpPr>
          <p:nvPr>
            <p:ph type="title"/>
          </p:nvPr>
        </p:nvSpPr>
        <p:spPr>
          <a:xfrm>
            <a:off x="1024129" y="585216"/>
            <a:ext cx="10329671" cy="1499616"/>
          </a:xfrm>
        </p:spPr>
        <p:txBody>
          <a:bodyPr>
            <a:normAutofit/>
          </a:bodyPr>
          <a:lstStyle/>
          <a:p>
            <a:r>
              <a:rPr lang="da-DK">
                <a:solidFill>
                  <a:srgbClr val="FFFFFF"/>
                </a:solidFill>
              </a:rPr>
              <a:t>1. Verdenskrig og britisk Trippelspil</a:t>
            </a:r>
          </a:p>
        </p:txBody>
      </p:sp>
      <p:cxnSp>
        <p:nvCxnSpPr>
          <p:cNvPr id="12" name="Straight Connector 11">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E0063FCD-5A40-0BCB-3C50-656C0B4BD907}"/>
              </a:ext>
            </a:extLst>
          </p:cNvPr>
          <p:cNvSpPr>
            <a:spLocks noGrp="1"/>
          </p:cNvSpPr>
          <p:nvPr>
            <p:ph idx="1"/>
          </p:nvPr>
        </p:nvSpPr>
        <p:spPr>
          <a:xfrm>
            <a:off x="1024129" y="2286000"/>
            <a:ext cx="10329671" cy="3862971"/>
          </a:xfrm>
        </p:spPr>
        <p:txBody>
          <a:bodyPr>
            <a:normAutofit/>
          </a:bodyPr>
          <a:lstStyle/>
          <a:p>
            <a:r>
              <a:rPr lang="da-DK" dirty="0">
                <a:solidFill>
                  <a:srgbClr val="FFFFFF"/>
                </a:solidFill>
              </a:rPr>
              <a:t>Udløsende faktor for konflikten</a:t>
            </a:r>
          </a:p>
          <a:p>
            <a:pPr lvl="1"/>
            <a:r>
              <a:rPr lang="da-DK" dirty="0">
                <a:solidFill>
                  <a:srgbClr val="FFFFFF"/>
                </a:solidFill>
              </a:rPr>
              <a:t>Osmannerriget mod Storbritannien </a:t>
            </a:r>
          </a:p>
          <a:p>
            <a:pPr lvl="1"/>
            <a:r>
              <a:rPr lang="da-DK" dirty="0">
                <a:solidFill>
                  <a:srgbClr val="FFFFFF"/>
                </a:solidFill>
              </a:rPr>
              <a:t>Osmannerne mod araberne</a:t>
            </a:r>
          </a:p>
          <a:p>
            <a:pPr lvl="1"/>
            <a:r>
              <a:rPr lang="da-DK" dirty="0">
                <a:solidFill>
                  <a:srgbClr val="FFFFFF"/>
                </a:solidFill>
              </a:rPr>
              <a:t>Storbritannien lovede (om end lidt løst) araberne uafhængighed i form af et Storarabien, hvis araberne ville støtte Storbritannien i kampen mod Osmannerne</a:t>
            </a:r>
          </a:p>
          <a:p>
            <a:pPr lvl="1"/>
            <a:r>
              <a:rPr lang="da-DK" dirty="0">
                <a:solidFill>
                  <a:srgbClr val="FFFFFF"/>
                </a:solidFill>
              </a:rPr>
              <a:t>Storbritannien forhandlede dog samtidig med Frankrig, der resulterede i </a:t>
            </a:r>
            <a:r>
              <a:rPr lang="da-DK" dirty="0" err="1">
                <a:solidFill>
                  <a:srgbClr val="FFFFFF"/>
                </a:solidFill>
              </a:rPr>
              <a:t>Sykes-Picot</a:t>
            </a:r>
            <a:r>
              <a:rPr lang="da-DK" dirty="0">
                <a:solidFill>
                  <a:srgbClr val="FFFFFF"/>
                </a:solidFill>
              </a:rPr>
              <a:t> aftalen fra 1916, hvor Osmannerriget skulle deles </a:t>
            </a:r>
            <a:r>
              <a:rPr lang="da-DK" dirty="0" err="1">
                <a:solidFill>
                  <a:srgbClr val="FFFFFF"/>
                </a:solidFill>
              </a:rPr>
              <a:t>mellen</a:t>
            </a:r>
            <a:r>
              <a:rPr lang="da-DK" dirty="0">
                <a:solidFill>
                  <a:srgbClr val="FFFFFF"/>
                </a:solidFill>
              </a:rPr>
              <a:t> Storbritannien og Frankrig efter krigen</a:t>
            </a:r>
          </a:p>
          <a:p>
            <a:pPr lvl="1"/>
            <a:r>
              <a:rPr lang="da-DK" dirty="0">
                <a:solidFill>
                  <a:srgbClr val="FFFFFF"/>
                </a:solidFill>
              </a:rPr>
              <a:t>Storbritannien støttede også fra 1917 via </a:t>
            </a:r>
            <a:r>
              <a:rPr lang="da-DK" dirty="0" err="1">
                <a:solidFill>
                  <a:srgbClr val="FFFFFF"/>
                </a:solidFill>
              </a:rPr>
              <a:t>Balfour</a:t>
            </a:r>
            <a:r>
              <a:rPr lang="da-DK" dirty="0">
                <a:solidFill>
                  <a:srgbClr val="FFFFFF"/>
                </a:solidFill>
              </a:rPr>
              <a:t>-erklæringen oprettelsen af et nationalt hjemland for det jødiske folk i Palæstina efter krigen: legitimering af jødisk indvandring til området</a:t>
            </a:r>
          </a:p>
          <a:p>
            <a:pPr lvl="2"/>
            <a:r>
              <a:rPr lang="da-DK" dirty="0" err="1">
                <a:solidFill>
                  <a:srgbClr val="FFFFFF"/>
                </a:solidFill>
              </a:rPr>
              <a:t>Balfour</a:t>
            </a:r>
            <a:r>
              <a:rPr lang="da-DK" dirty="0">
                <a:solidFill>
                  <a:srgbClr val="FFFFFF"/>
                </a:solidFill>
              </a:rPr>
              <a:t>-erklæringen blev bl.a. vedtaget i håbet om støtte fra USA under 1. Verdenskrig (stor jødisk befolkningsgruppe)</a:t>
            </a:r>
          </a:p>
        </p:txBody>
      </p:sp>
    </p:spTree>
    <p:extLst>
      <p:ext uri="{BB962C8B-B14F-4D97-AF65-F5344CB8AC3E}">
        <p14:creationId xmlns:p14="http://schemas.microsoft.com/office/powerpoint/2010/main" val="278102799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B2C41-BE08-127E-9765-E258F20981F9}"/>
              </a:ext>
            </a:extLst>
          </p:cNvPr>
          <p:cNvSpPr>
            <a:spLocks noGrp="1"/>
          </p:cNvSpPr>
          <p:nvPr>
            <p:ph type="title"/>
          </p:nvPr>
        </p:nvSpPr>
        <p:spPr>
          <a:xfrm>
            <a:off x="1024128" y="585216"/>
            <a:ext cx="3133581" cy="1499616"/>
          </a:xfrm>
        </p:spPr>
        <p:txBody>
          <a:bodyPr>
            <a:normAutofit/>
          </a:bodyPr>
          <a:lstStyle/>
          <a:p>
            <a:r>
              <a:rPr lang="da-DK" sz="3100"/>
              <a:t>mandatfordelingen</a:t>
            </a:r>
          </a:p>
        </p:txBody>
      </p:sp>
      <p:sp>
        <p:nvSpPr>
          <p:cNvPr id="3" name="Pladsholder til indhold 2">
            <a:extLst>
              <a:ext uri="{FF2B5EF4-FFF2-40B4-BE49-F238E27FC236}">
                <a16:creationId xmlns:a16="http://schemas.microsoft.com/office/drawing/2014/main" id="{8407DB78-93B1-A7DA-7CD7-BFDB09184C63}"/>
              </a:ext>
            </a:extLst>
          </p:cNvPr>
          <p:cNvSpPr>
            <a:spLocks noGrp="1"/>
          </p:cNvSpPr>
          <p:nvPr>
            <p:ph idx="1"/>
          </p:nvPr>
        </p:nvSpPr>
        <p:spPr>
          <a:xfrm>
            <a:off x="1024128" y="2286000"/>
            <a:ext cx="3133580" cy="3931920"/>
          </a:xfrm>
        </p:spPr>
        <p:txBody>
          <a:bodyPr>
            <a:normAutofit/>
          </a:bodyPr>
          <a:lstStyle/>
          <a:p>
            <a:r>
              <a:rPr lang="da-DK" sz="1600"/>
              <a:t>Folkeforbundet (forløberen for FN) fik officielt suveræniteten over de osmanniske områder efter 1. Verdenskrig, men gav Storbritannien og Frankrig mandat til at administrere dem (Sykes-Picot i praksis)</a:t>
            </a:r>
          </a:p>
          <a:p>
            <a:endParaRPr lang="da-DK" sz="1600"/>
          </a:p>
          <a:p>
            <a:endParaRPr lang="da-DK" sz="1600"/>
          </a:p>
          <a:p>
            <a:endParaRPr lang="da-DK" sz="1600"/>
          </a:p>
        </p:txBody>
      </p:sp>
      <p:pic>
        <p:nvPicPr>
          <p:cNvPr id="4" name="Billede 3" descr="Et billede, der indeholder kort, tekst, atlas&#10;&#10;Automatisk genereret beskrivelse">
            <a:extLst>
              <a:ext uri="{FF2B5EF4-FFF2-40B4-BE49-F238E27FC236}">
                <a16:creationId xmlns:a16="http://schemas.microsoft.com/office/drawing/2014/main" id="{36E07F85-91B6-5FDB-3901-29990032A9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808" y="640080"/>
            <a:ext cx="6302644" cy="5577840"/>
          </a:xfrm>
          <a:prstGeom prst="rect">
            <a:avLst/>
          </a:prstGeom>
        </p:spPr>
      </p:pic>
    </p:spTree>
    <p:extLst>
      <p:ext uri="{BB962C8B-B14F-4D97-AF65-F5344CB8AC3E}">
        <p14:creationId xmlns:p14="http://schemas.microsoft.com/office/powerpoint/2010/main" val="2940054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1C5115-D303-7F6B-2192-816AC85E612C}"/>
              </a:ext>
            </a:extLst>
          </p:cNvPr>
          <p:cNvSpPr>
            <a:spLocks noGrp="1"/>
          </p:cNvSpPr>
          <p:nvPr>
            <p:ph type="title"/>
          </p:nvPr>
        </p:nvSpPr>
        <p:spPr>
          <a:xfrm>
            <a:off x="1024128" y="585216"/>
            <a:ext cx="8018272" cy="1499616"/>
          </a:xfrm>
        </p:spPr>
        <p:txBody>
          <a:bodyPr>
            <a:normAutofit/>
          </a:bodyPr>
          <a:lstStyle/>
          <a:p>
            <a:r>
              <a:rPr lang="da-DK"/>
              <a:t>Palæstina-mandatet og befolkningsforskydning</a:t>
            </a:r>
          </a:p>
        </p:txBody>
      </p:sp>
      <p:sp>
        <p:nvSpPr>
          <p:cNvPr id="3" name="Pladsholder til indhold 2">
            <a:extLst>
              <a:ext uri="{FF2B5EF4-FFF2-40B4-BE49-F238E27FC236}">
                <a16:creationId xmlns:a16="http://schemas.microsoft.com/office/drawing/2014/main" id="{2CDE2156-DE99-151F-1B27-2F6532138984}"/>
              </a:ext>
            </a:extLst>
          </p:cNvPr>
          <p:cNvSpPr>
            <a:spLocks noGrp="1"/>
          </p:cNvSpPr>
          <p:nvPr>
            <p:ph idx="1"/>
          </p:nvPr>
        </p:nvSpPr>
        <p:spPr>
          <a:xfrm>
            <a:off x="1024128" y="2286000"/>
            <a:ext cx="8018271" cy="4023360"/>
          </a:xfrm>
        </p:spPr>
        <p:txBody>
          <a:bodyPr>
            <a:normAutofit/>
          </a:bodyPr>
          <a:lstStyle/>
          <a:p>
            <a:r>
              <a:rPr lang="da-DK" dirty="0" err="1"/>
              <a:t>Balfour</a:t>
            </a:r>
            <a:r>
              <a:rPr lang="da-DK" dirty="0"/>
              <a:t>-erklæring indskrevet i mandatforordningen og det blev fremhævet, at den jødiske indvandring ikke måtte ske på bekostning af de bosiddende palæstinensere</a:t>
            </a:r>
          </a:p>
          <a:p>
            <a:r>
              <a:rPr lang="da-DK" dirty="0"/>
              <a:t>1922: 750.000 vs. 85.000</a:t>
            </a:r>
          </a:p>
          <a:p>
            <a:r>
              <a:rPr lang="da-DK" dirty="0"/>
              <a:t>1939: 1.500.000 (+50 pct.) vs. 465.000 (+500 pct.)</a:t>
            </a:r>
          </a:p>
        </p:txBody>
      </p:sp>
      <p:sp>
        <p:nvSpPr>
          <p:cNvPr id="16"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7045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254C396-E99C-93A1-2236-89E311D6394F}"/>
              </a:ext>
            </a:extLst>
          </p:cNvPr>
          <p:cNvSpPr>
            <a:spLocks noGrp="1"/>
          </p:cNvSpPr>
          <p:nvPr>
            <p:ph type="title"/>
          </p:nvPr>
        </p:nvSpPr>
        <p:spPr>
          <a:xfrm>
            <a:off x="1024128" y="585216"/>
            <a:ext cx="6007027" cy="1499616"/>
          </a:xfrm>
        </p:spPr>
        <p:txBody>
          <a:bodyPr>
            <a:normAutofit/>
          </a:bodyPr>
          <a:lstStyle/>
          <a:p>
            <a:r>
              <a:rPr lang="da-DK">
                <a:solidFill>
                  <a:srgbClr val="FFFFFF"/>
                </a:solidFill>
              </a:rPr>
              <a:t>Jødisk parallelsamfund</a:t>
            </a:r>
          </a:p>
        </p:txBody>
      </p:sp>
      <p:cxnSp>
        <p:nvCxnSpPr>
          <p:cNvPr id="2057" name="Straight Connector 2056">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C5D3D12A-7A77-3698-0D92-ACCECBA33E67}"/>
              </a:ext>
            </a:extLst>
          </p:cNvPr>
          <p:cNvSpPr>
            <a:spLocks noGrp="1"/>
          </p:cNvSpPr>
          <p:nvPr>
            <p:ph idx="1"/>
          </p:nvPr>
        </p:nvSpPr>
        <p:spPr>
          <a:xfrm>
            <a:off x="1024128" y="2286000"/>
            <a:ext cx="6007027" cy="4023360"/>
          </a:xfrm>
        </p:spPr>
        <p:txBody>
          <a:bodyPr>
            <a:normAutofit/>
          </a:bodyPr>
          <a:lstStyle/>
          <a:p>
            <a:r>
              <a:rPr lang="da-DK">
                <a:solidFill>
                  <a:srgbClr val="FFFFFF"/>
                </a:solidFill>
              </a:rPr>
              <a:t>Indvandring = jødisk parallelsamfund, dvs. organiseret samfund ud fra en politisk strategi om at skabe basis for en jødisk stat, herunder skabelsen af moderne hebraisk (skabelsen af en national og ikke kun religiøs identitet)</a:t>
            </a:r>
          </a:p>
          <a:p>
            <a:r>
              <a:rPr lang="da-DK">
                <a:solidFill>
                  <a:srgbClr val="FFFFFF"/>
                </a:solidFill>
              </a:rPr>
              <a:t>Væsentlig del af årsagen til Israel-Palæstina konflikten</a:t>
            </a:r>
          </a:p>
          <a:p>
            <a:r>
              <a:rPr lang="da-DK">
                <a:solidFill>
                  <a:srgbClr val="FFFFFF"/>
                </a:solidFill>
              </a:rPr>
              <a:t>Bosiddende palæstinensere i stigende grad utilfredse med jødisk indvandring = stigende uroligheder mellem arabere og jøder</a:t>
            </a:r>
          </a:p>
          <a:p>
            <a:endParaRPr lang="da-DK">
              <a:solidFill>
                <a:srgbClr val="FFFFFF"/>
              </a:solidFill>
            </a:endParaRPr>
          </a:p>
        </p:txBody>
      </p:sp>
      <p:pic>
        <p:nvPicPr>
          <p:cNvPr id="2050" name="Picture 2" descr="David Ben-Gurion | Biography, May 1948, &amp; Facts | Britannica">
            <a:extLst>
              <a:ext uri="{FF2B5EF4-FFF2-40B4-BE49-F238E27FC236}">
                <a16:creationId xmlns:a16="http://schemas.microsoft.com/office/drawing/2014/main" id="{14D8056A-D807-46D9-B759-5EB2B6754B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22" r="9492"/>
          <a:stretch/>
        </p:blipFill>
        <p:spPr bwMode="auto">
          <a:xfrm>
            <a:off x="7552266" y="10"/>
            <a:ext cx="463973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243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EE53F-A54F-5297-FEEF-0EC299757B0F}"/>
              </a:ext>
            </a:extLst>
          </p:cNvPr>
          <p:cNvSpPr>
            <a:spLocks noGrp="1"/>
          </p:cNvSpPr>
          <p:nvPr>
            <p:ph type="title"/>
          </p:nvPr>
        </p:nvSpPr>
        <p:spPr>
          <a:xfrm>
            <a:off x="1024128" y="585216"/>
            <a:ext cx="8018272" cy="1499616"/>
          </a:xfrm>
        </p:spPr>
        <p:txBody>
          <a:bodyPr>
            <a:normAutofit/>
          </a:bodyPr>
          <a:lstStyle/>
          <a:p>
            <a:r>
              <a:rPr lang="da-DK"/>
              <a:t>Jødiske stridigheder i palæstina</a:t>
            </a:r>
            <a:endParaRPr lang="da-DK" dirty="0"/>
          </a:p>
        </p:txBody>
      </p:sp>
      <p:sp>
        <p:nvSpPr>
          <p:cNvPr id="3" name="Pladsholder til indhold 2">
            <a:extLst>
              <a:ext uri="{FF2B5EF4-FFF2-40B4-BE49-F238E27FC236}">
                <a16:creationId xmlns:a16="http://schemas.microsoft.com/office/drawing/2014/main" id="{E5B8069B-26B9-48C4-6C1E-ABB1536D7488}"/>
              </a:ext>
            </a:extLst>
          </p:cNvPr>
          <p:cNvSpPr>
            <a:spLocks noGrp="1"/>
          </p:cNvSpPr>
          <p:nvPr>
            <p:ph idx="1"/>
          </p:nvPr>
        </p:nvSpPr>
        <p:spPr>
          <a:xfrm>
            <a:off x="1024128" y="2286000"/>
            <a:ext cx="8018271" cy="4023360"/>
          </a:xfrm>
        </p:spPr>
        <p:txBody>
          <a:bodyPr>
            <a:normAutofit/>
          </a:bodyPr>
          <a:lstStyle/>
          <a:p>
            <a:r>
              <a:rPr lang="da-DK" dirty="0"/>
              <a:t>Ikke enighed om, hvordan en jødisk stat skulle etableres og se ud, men det jødiske samfund i Palæstina bidrog til at skabe grundlag for demokrati og et velfungerende politisk system</a:t>
            </a:r>
          </a:p>
        </p:txBody>
      </p:sp>
      <p:sp>
        <p:nvSpPr>
          <p:cNvPr id="12"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1996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A76A64-E4F5-F881-4E9E-BEE40776EE10}"/>
              </a:ext>
            </a:extLst>
          </p:cNvPr>
          <p:cNvSpPr>
            <a:spLocks noGrp="1"/>
          </p:cNvSpPr>
          <p:nvPr>
            <p:ph type="title"/>
          </p:nvPr>
        </p:nvSpPr>
        <p:spPr>
          <a:xfrm>
            <a:off x="1024128" y="585216"/>
            <a:ext cx="8018272" cy="1499616"/>
          </a:xfrm>
        </p:spPr>
        <p:txBody>
          <a:bodyPr>
            <a:normAutofit/>
          </a:bodyPr>
          <a:lstStyle/>
          <a:p>
            <a:r>
              <a:rPr lang="da-DK"/>
              <a:t>Kampen om palæstina</a:t>
            </a:r>
            <a:endParaRPr lang="da-DK" dirty="0"/>
          </a:p>
        </p:txBody>
      </p:sp>
      <p:sp>
        <p:nvSpPr>
          <p:cNvPr id="3" name="Pladsholder til indhold 2">
            <a:extLst>
              <a:ext uri="{FF2B5EF4-FFF2-40B4-BE49-F238E27FC236}">
                <a16:creationId xmlns:a16="http://schemas.microsoft.com/office/drawing/2014/main" id="{8DBB41F2-B246-0201-0B16-420B886454F2}"/>
              </a:ext>
            </a:extLst>
          </p:cNvPr>
          <p:cNvSpPr>
            <a:spLocks noGrp="1"/>
          </p:cNvSpPr>
          <p:nvPr>
            <p:ph idx="1"/>
          </p:nvPr>
        </p:nvSpPr>
        <p:spPr>
          <a:xfrm>
            <a:off x="1024128" y="2286000"/>
            <a:ext cx="8018271" cy="4023360"/>
          </a:xfrm>
        </p:spPr>
        <p:txBody>
          <a:bodyPr>
            <a:normAutofit/>
          </a:bodyPr>
          <a:lstStyle/>
          <a:p>
            <a:r>
              <a:rPr lang="da-DK" sz="2000"/>
              <a:t>Jødisk indvandring og jødiske parallelsamfund = spændinger og konflikt</a:t>
            </a:r>
          </a:p>
          <a:p>
            <a:r>
              <a:rPr lang="da-DK" sz="2000"/>
              <a:t>Jøder og jødiske bosættelser angrebet af palæstinensiske grupperinger</a:t>
            </a:r>
          </a:p>
          <a:p>
            <a:r>
              <a:rPr lang="da-DK" sz="2000"/>
              <a:t>Palæstinensere angrebet af jødiske grupperinger</a:t>
            </a:r>
          </a:p>
          <a:p>
            <a:r>
              <a:rPr lang="da-DK" sz="2000" err="1"/>
              <a:t>Haganah</a:t>
            </a:r>
            <a:r>
              <a:rPr lang="da-DK" sz="2000"/>
              <a:t> blev oprettet (1909), dvs. forløberen for det israelske militær</a:t>
            </a:r>
          </a:p>
          <a:p>
            <a:r>
              <a:rPr lang="da-DK" sz="2000"/>
              <a:t>Palæstinenserne blev bedre organiseret i løbet af 1930’erne i form af bl.a. ‘Nationalrådet’, der stod i spidsen for den arabiske revolte 1936-39, hvor araberne kæmpede for selvstændighed og imod den jødiske indvandring og landindkøb</a:t>
            </a:r>
          </a:p>
          <a:p>
            <a:r>
              <a:rPr lang="da-DK" sz="2000"/>
              <a:t>Denne revolte var ikke succesfuld og konsekvenserne heraf fik betydning for den arabisk-israelske krig (1947-1949), der opstod i forbindelse med FN’s delingsplan for området og oprettelse af Israel som stat i 1948</a:t>
            </a:r>
          </a:p>
        </p:txBody>
      </p:sp>
      <p:sp>
        <p:nvSpPr>
          <p:cNvPr id="16"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580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3885D2D-FC18-F10C-F4EA-4376E7188D6E}"/>
              </a:ext>
            </a:extLst>
          </p:cNvPr>
          <p:cNvSpPr>
            <a:spLocks noGrp="1"/>
          </p:cNvSpPr>
          <p:nvPr>
            <p:ph type="title"/>
          </p:nvPr>
        </p:nvSpPr>
        <p:spPr>
          <a:xfrm>
            <a:off x="643468" y="643467"/>
            <a:ext cx="3415612" cy="5571066"/>
          </a:xfrm>
        </p:spPr>
        <p:txBody>
          <a:bodyPr>
            <a:normAutofit/>
          </a:bodyPr>
          <a:lstStyle/>
          <a:p>
            <a:r>
              <a:rPr lang="da-DK">
                <a:solidFill>
                  <a:srgbClr val="FFFFFF"/>
                </a:solidFill>
              </a:rPr>
              <a:t>Israels oprettelse i 1948</a:t>
            </a:r>
          </a:p>
        </p:txBody>
      </p:sp>
      <p:graphicFrame>
        <p:nvGraphicFramePr>
          <p:cNvPr id="7" name="Pladsholder til indhold 2">
            <a:extLst>
              <a:ext uri="{FF2B5EF4-FFF2-40B4-BE49-F238E27FC236}">
                <a16:creationId xmlns:a16="http://schemas.microsoft.com/office/drawing/2014/main" id="{24B5FCE6-F201-793C-58AC-366607A1D000}"/>
              </a:ext>
            </a:extLst>
          </p:cNvPr>
          <p:cNvGraphicFramePr>
            <a:graphicFrameLocks noGrp="1"/>
          </p:cNvGraphicFramePr>
          <p:nvPr>
            <p:ph idx="1"/>
            <p:extLst>
              <p:ext uri="{D42A27DB-BD31-4B8C-83A1-F6EECF244321}">
                <p14:modId xmlns:p14="http://schemas.microsoft.com/office/powerpoint/2010/main" val="1517011465"/>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0243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E394A9-7226-ED87-C435-396CEE9AD996}"/>
              </a:ext>
            </a:extLst>
          </p:cNvPr>
          <p:cNvSpPr>
            <a:spLocks noGrp="1"/>
          </p:cNvSpPr>
          <p:nvPr>
            <p:ph type="title"/>
          </p:nvPr>
        </p:nvSpPr>
        <p:spPr>
          <a:xfrm>
            <a:off x="1024128" y="585216"/>
            <a:ext cx="6066818" cy="1499616"/>
          </a:xfrm>
        </p:spPr>
        <p:txBody>
          <a:bodyPr>
            <a:normAutofit/>
          </a:bodyPr>
          <a:lstStyle/>
          <a:p>
            <a:r>
              <a:rPr lang="da-DK" dirty="0"/>
              <a:t>Israel-Palæstina ud fra kort og en gaveanalogi</a:t>
            </a:r>
          </a:p>
        </p:txBody>
      </p:sp>
      <p:sp>
        <p:nvSpPr>
          <p:cNvPr id="3" name="Pladsholder til indhold 2">
            <a:extLst>
              <a:ext uri="{FF2B5EF4-FFF2-40B4-BE49-F238E27FC236}">
                <a16:creationId xmlns:a16="http://schemas.microsoft.com/office/drawing/2014/main" id="{27C66A92-0EAB-9BC1-D596-ECB036A7C5FE}"/>
              </a:ext>
            </a:extLst>
          </p:cNvPr>
          <p:cNvSpPr>
            <a:spLocks noGrp="1"/>
          </p:cNvSpPr>
          <p:nvPr>
            <p:ph idx="1"/>
          </p:nvPr>
        </p:nvSpPr>
        <p:spPr>
          <a:xfrm>
            <a:off x="1024128" y="2286000"/>
            <a:ext cx="6066818" cy="4023360"/>
          </a:xfrm>
        </p:spPr>
        <p:txBody>
          <a:bodyPr>
            <a:normAutofit/>
          </a:bodyPr>
          <a:lstStyle/>
          <a:p>
            <a:r>
              <a:rPr lang="da-DK" sz="1700" dirty="0"/>
              <a:t>Sæt jer gruppevis (tilfældige grupper) og undersøg de følgende forskellige kort grundigt. </a:t>
            </a:r>
          </a:p>
          <a:p>
            <a:r>
              <a:rPr lang="da-DK" sz="1700" dirty="0"/>
              <a:t>På basis af jeres allerede eksisterende viden og de forskellige kort skal I øge jeres indsigt i konflikten og komme med bud på, hvori konfliktens primære udfordringer består for hhv. palæstinensere og jøder/israelere?</a:t>
            </a:r>
          </a:p>
          <a:p>
            <a:r>
              <a:rPr lang="da-DK" sz="1700" dirty="0"/>
              <a:t>I kan </a:t>
            </a:r>
            <a:r>
              <a:rPr lang="da-DK" sz="1700"/>
              <a:t>f.eks. anskue </a:t>
            </a:r>
            <a:r>
              <a:rPr lang="da-DK" sz="1700" dirty="0"/>
              <a:t>landområdet Israel/Palæstina som en gave:</a:t>
            </a:r>
          </a:p>
          <a:p>
            <a:r>
              <a:rPr lang="da-DK" sz="1700" dirty="0"/>
              <a:t>1) Hvis gave var det til at starte med?</a:t>
            </a:r>
          </a:p>
          <a:p>
            <a:r>
              <a:rPr lang="da-DK" sz="1700" dirty="0"/>
              <a:t>2) Hvem vil gerne have gaven og hvorfor?</a:t>
            </a:r>
          </a:p>
          <a:p>
            <a:r>
              <a:rPr lang="da-DK" sz="1700" dirty="0"/>
              <a:t>3) Har nogen givet gaven til nogen og i så fald med hvilken ret?</a:t>
            </a:r>
          </a:p>
        </p:txBody>
      </p:sp>
      <p:pic>
        <p:nvPicPr>
          <p:cNvPr id="11266" name="Picture 2" descr="En Hemmelig Gave">
            <a:extLst>
              <a:ext uri="{FF2B5EF4-FFF2-40B4-BE49-F238E27FC236}">
                <a16:creationId xmlns:a16="http://schemas.microsoft.com/office/drawing/2014/main" id="{65819790-2862-7269-42CF-6BD879FE59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805" r="16541"/>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297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5D235B-71BB-AA3E-7FDC-D27DC63DF5AA}"/>
              </a:ext>
            </a:extLst>
          </p:cNvPr>
          <p:cNvSpPr>
            <a:spLocks noGrp="1"/>
          </p:cNvSpPr>
          <p:nvPr>
            <p:ph type="title"/>
          </p:nvPr>
        </p:nvSpPr>
        <p:spPr/>
        <p:txBody>
          <a:bodyPr/>
          <a:lstStyle/>
          <a:p>
            <a:r>
              <a:rPr lang="da-DK" dirty="0"/>
              <a:t>Israel-Palæstina ud fra kort 1</a:t>
            </a:r>
          </a:p>
        </p:txBody>
      </p:sp>
      <p:pic>
        <p:nvPicPr>
          <p:cNvPr id="3074" name="Picture 2" descr="Map of Palestine before the British mandate. ">
            <a:extLst>
              <a:ext uri="{FF2B5EF4-FFF2-40B4-BE49-F238E27FC236}">
                <a16:creationId xmlns:a16="http://schemas.microsoft.com/office/drawing/2014/main" id="{3604A947-DC6A-BFC4-5F34-BE108308B21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7729" y="1600200"/>
            <a:ext cx="8373127"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686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0E574F-3DBB-CDF8-88A4-7BF5F5A0E8AB}"/>
              </a:ext>
            </a:extLst>
          </p:cNvPr>
          <p:cNvSpPr>
            <a:spLocks noGrp="1"/>
          </p:cNvSpPr>
          <p:nvPr>
            <p:ph type="title"/>
          </p:nvPr>
        </p:nvSpPr>
        <p:spPr/>
        <p:txBody>
          <a:bodyPr/>
          <a:lstStyle/>
          <a:p>
            <a:r>
              <a:rPr lang="da-DK" dirty="0"/>
              <a:t>Israel-Palæstina ud fra kort 2</a:t>
            </a:r>
          </a:p>
        </p:txBody>
      </p:sp>
      <p:pic>
        <p:nvPicPr>
          <p:cNvPr id="4100" name="Picture 4" descr="Chart showing Jewish immigration to Palestine. ">
            <a:extLst>
              <a:ext uri="{FF2B5EF4-FFF2-40B4-BE49-F238E27FC236}">
                <a16:creationId xmlns:a16="http://schemas.microsoft.com/office/drawing/2014/main" id="{EC66A1EE-6DF5-0671-98D0-78079EB3DA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4129" y="1564436"/>
            <a:ext cx="8436728" cy="4744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277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BEB2BA-8C20-6BBC-6598-61D82406EFA2}"/>
              </a:ext>
            </a:extLst>
          </p:cNvPr>
          <p:cNvSpPr>
            <a:spLocks noGrp="1"/>
          </p:cNvSpPr>
          <p:nvPr>
            <p:ph type="title"/>
          </p:nvPr>
        </p:nvSpPr>
        <p:spPr/>
        <p:txBody>
          <a:bodyPr/>
          <a:lstStyle/>
          <a:p>
            <a:r>
              <a:rPr lang="da-DK" dirty="0"/>
              <a:t>Israel-Palæstina ud fra kort 3.1</a:t>
            </a:r>
          </a:p>
        </p:txBody>
      </p:sp>
      <p:pic>
        <p:nvPicPr>
          <p:cNvPr id="5122" name="Picture 2" descr="A map showing the division of Palestine based on the UN Resolution 181. ">
            <a:extLst>
              <a:ext uri="{FF2B5EF4-FFF2-40B4-BE49-F238E27FC236}">
                <a16:creationId xmlns:a16="http://schemas.microsoft.com/office/drawing/2014/main" id="{D5A81863-6889-E464-9DEE-8FF20A1B043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4129" y="1564436"/>
            <a:ext cx="8491346" cy="4775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194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NTERACTIVE-UN-partition-plan-1696908122">
            <a:extLst>
              <a:ext uri="{FF2B5EF4-FFF2-40B4-BE49-F238E27FC236}">
                <a16:creationId xmlns:a16="http://schemas.microsoft.com/office/drawing/2014/main" id="{A1002B6B-0F15-3F55-3EC5-5A357A4DB2F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2434" y="1448633"/>
            <a:ext cx="5033566" cy="5033566"/>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C42DFDE3-E866-2DB2-E019-E9A210A889EF}"/>
              </a:ext>
            </a:extLst>
          </p:cNvPr>
          <p:cNvSpPr txBox="1"/>
          <p:nvPr/>
        </p:nvSpPr>
        <p:spPr>
          <a:xfrm>
            <a:off x="1014411" y="740747"/>
            <a:ext cx="9872663" cy="707886"/>
          </a:xfrm>
          <a:prstGeom prst="rect">
            <a:avLst/>
          </a:prstGeom>
          <a:noFill/>
        </p:spPr>
        <p:txBody>
          <a:bodyPr wrap="square" rtlCol="0">
            <a:spAutoFit/>
          </a:bodyPr>
          <a:lstStyle/>
          <a:p>
            <a:r>
              <a:rPr lang="da-DK" sz="4000" dirty="0"/>
              <a:t>Israel-Palæstina ud fra kort 3.2</a:t>
            </a:r>
          </a:p>
        </p:txBody>
      </p:sp>
    </p:spTree>
    <p:extLst>
      <p:ext uri="{BB962C8B-B14F-4D97-AF65-F5344CB8AC3E}">
        <p14:creationId xmlns:p14="http://schemas.microsoft.com/office/powerpoint/2010/main" val="3293413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5D1B55-880F-5BA6-0C1A-62D73A76C8E8}"/>
              </a:ext>
            </a:extLst>
          </p:cNvPr>
          <p:cNvSpPr>
            <a:spLocks noGrp="1"/>
          </p:cNvSpPr>
          <p:nvPr>
            <p:ph type="title"/>
          </p:nvPr>
        </p:nvSpPr>
        <p:spPr/>
        <p:txBody>
          <a:bodyPr/>
          <a:lstStyle/>
          <a:p>
            <a:r>
              <a:rPr lang="da-DK" dirty="0"/>
              <a:t>Israel-Palæstina ud fra kort 4</a:t>
            </a:r>
          </a:p>
        </p:txBody>
      </p:sp>
      <p:pic>
        <p:nvPicPr>
          <p:cNvPr id="6146" name="Picture 2" descr="The map of Palestinian exodus following the 1948 Arab-Israeli war.">
            <a:extLst>
              <a:ext uri="{FF2B5EF4-FFF2-40B4-BE49-F238E27FC236}">
                <a16:creationId xmlns:a16="http://schemas.microsoft.com/office/drawing/2014/main" id="{61CAB47A-225C-C828-4F8D-1836ED5BF7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0113" y="1494696"/>
            <a:ext cx="8560743" cy="4814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703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C4EF5E-A150-7C02-4BF2-390D5E809291}"/>
              </a:ext>
            </a:extLst>
          </p:cNvPr>
          <p:cNvSpPr>
            <a:spLocks noGrp="1"/>
          </p:cNvSpPr>
          <p:nvPr>
            <p:ph type="title"/>
          </p:nvPr>
        </p:nvSpPr>
        <p:spPr/>
        <p:txBody>
          <a:bodyPr/>
          <a:lstStyle/>
          <a:p>
            <a:r>
              <a:rPr lang="da-DK" dirty="0"/>
              <a:t>Israel-Palæstina ud fra kort 5</a:t>
            </a:r>
          </a:p>
        </p:txBody>
      </p:sp>
      <p:pic>
        <p:nvPicPr>
          <p:cNvPr id="7170" name="Picture 2" descr="A map showing Israeli occupation of Palestinian territory after the 1967 Arab-Israeli war. ">
            <a:extLst>
              <a:ext uri="{FF2B5EF4-FFF2-40B4-BE49-F238E27FC236}">
                <a16:creationId xmlns:a16="http://schemas.microsoft.com/office/drawing/2014/main" id="{AC8D3231-9ED8-D273-F73A-339A17451A2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4129" y="1564436"/>
            <a:ext cx="8436728" cy="4744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58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3C69FE-B2D0-8530-D077-AA7064E12A1A}"/>
              </a:ext>
            </a:extLst>
          </p:cNvPr>
          <p:cNvSpPr>
            <a:spLocks noGrp="1"/>
          </p:cNvSpPr>
          <p:nvPr>
            <p:ph type="title"/>
          </p:nvPr>
        </p:nvSpPr>
        <p:spPr/>
        <p:txBody>
          <a:bodyPr/>
          <a:lstStyle/>
          <a:p>
            <a:r>
              <a:rPr lang="da-DK" dirty="0"/>
              <a:t>Israel-Palæstina ud fra kort 6</a:t>
            </a:r>
          </a:p>
        </p:txBody>
      </p:sp>
      <p:pic>
        <p:nvPicPr>
          <p:cNvPr id="9220" name="Picture 4">
            <a:extLst>
              <a:ext uri="{FF2B5EF4-FFF2-40B4-BE49-F238E27FC236}">
                <a16:creationId xmlns:a16="http://schemas.microsoft.com/office/drawing/2014/main" id="{7C0E01DD-7398-E7E4-2D07-7FA7B92A9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26887"/>
            <a:ext cx="6677024" cy="4908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9540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150</TotalTime>
  <Words>908</Words>
  <Application>Microsoft Macintosh PowerPoint</Application>
  <PresentationFormat>Widescreen</PresentationFormat>
  <Paragraphs>75</Paragraphs>
  <Slides>21</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21</vt:i4>
      </vt:variant>
    </vt:vector>
  </HeadingPairs>
  <TitlesOfParts>
    <vt:vector size="26" baseType="lpstr">
      <vt:lpstr>Arial</vt:lpstr>
      <vt:lpstr>Tw Cen MT</vt:lpstr>
      <vt:lpstr>Tw Cen MT Condensed</vt:lpstr>
      <vt:lpstr>Wingdings 3</vt:lpstr>
      <vt:lpstr>Integral</vt:lpstr>
      <vt:lpstr>Israel-Palæstina konflikten</vt:lpstr>
      <vt:lpstr>Jerusalem som hellig by </vt:lpstr>
      <vt:lpstr>Tempelbjerget</vt:lpstr>
      <vt:lpstr>Det hellige land</vt:lpstr>
      <vt:lpstr>Muslimsk herredømme siden 600-tallet</vt:lpstr>
      <vt:lpstr>Det zionistiske projekt</vt:lpstr>
      <vt:lpstr>1. Verdenskrig og britisk Trippelspil</vt:lpstr>
      <vt:lpstr>mandatfordelingen</vt:lpstr>
      <vt:lpstr>Palæstina-mandatet og befolkningsforskydning</vt:lpstr>
      <vt:lpstr>Jødisk parallelsamfund</vt:lpstr>
      <vt:lpstr>Jødiske stridigheder i palæstina</vt:lpstr>
      <vt:lpstr>Kampen om palæstina</vt:lpstr>
      <vt:lpstr>Israels oprettelse i 1948</vt:lpstr>
      <vt:lpstr>Israel-Palæstina ud fra kort og en gaveanalogi</vt:lpstr>
      <vt:lpstr>Israel-Palæstina ud fra kort 1</vt:lpstr>
      <vt:lpstr>Israel-Palæstina ud fra kort 2</vt:lpstr>
      <vt:lpstr>Israel-Palæstina ud fra kort 3.1</vt:lpstr>
      <vt:lpstr>PowerPoint-præsentation</vt:lpstr>
      <vt:lpstr>Israel-Palæstina ud fra kort 4</vt:lpstr>
      <vt:lpstr>Israel-Palæstina ud fra kort 5</vt:lpstr>
      <vt:lpstr>Israel-Palæstina ud fra kort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Israel-Palæstina konflikten</dc:title>
  <dc:creator>Anne Sofie Nørsøller (AN | SGY)</dc:creator>
  <cp:lastModifiedBy>Anne Sofie Nørsøller (AN | SGY)</cp:lastModifiedBy>
  <cp:revision>4</cp:revision>
  <dcterms:created xsi:type="dcterms:W3CDTF">2024-02-01T17:06:54Z</dcterms:created>
  <dcterms:modified xsi:type="dcterms:W3CDTF">2024-02-01T19:37:45Z</dcterms:modified>
</cp:coreProperties>
</file>