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B6"/>
    <a:srgbClr val="0432FF"/>
    <a:srgbClr val="353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69"/>
  </p:normalViewPr>
  <p:slideViewPr>
    <p:cSldViewPr snapToGrid="0">
      <p:cViewPr varScale="1">
        <p:scale>
          <a:sx n="114" d="100"/>
          <a:sy n="114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33B94-8437-5947-038A-9911EBC1D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12D7B0D-EB97-3262-644D-8A4E5F9A3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26117A-B6F0-2B8F-8016-FB770994C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65A620-C68C-5154-6639-CBC4A58B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F17184-4604-8EF3-2CEB-266593F04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54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E743-B91F-7C97-5DE9-B5BAF481D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26B940-9E0A-1DB3-E2F4-33AC941C4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88AD48-FF62-E8F0-A4C5-CCA292F4E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00DBA1-5812-762B-4A8B-7BDB54F8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73E253-3060-A42E-72D1-8BCB9D3B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655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4B547-52EE-6F8F-FED6-77564EE2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4AF12B-56D2-D208-7BF5-A8BABAD00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6AD43D-1CF4-09C0-54DB-0DB8761B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3300414-4D3F-70B5-8DE8-92C7C0C01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73E792-6F4C-E059-1C4C-F38AB670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5274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FB6DB6-0AF2-9C2F-033C-11893330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84D98B-1630-DA1C-C8C0-DE26A9024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8F7598-C449-13FD-F1FE-797F6EDC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1DD1C53-A02A-432B-782B-8D2515A5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FCB2AE9-9170-122C-7B90-272470D72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19B2FA9-CAAC-9F91-37C5-78EDDB53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477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FA04DA-3C87-F067-F559-B375A1EE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90C32A4-5AA7-1812-88CF-68A0BECE0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581FADE-4B01-3746-654C-E135FAB6A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E88FC4C-ED6A-4AB5-7CBF-A5037E93E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269ABDE-CB1F-B895-F152-62A384EB2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C9405AD-0F97-1001-AA0B-3DF7227C3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E9CD1F8-E126-CC3A-6F88-78E1F9FD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087345D-FE97-2DB0-8DF7-D37690515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377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FB77A-E978-BE65-4EB9-027D4AC6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C930DC3-73BE-AF61-F465-12746C4F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7C9E0D6-6C20-1805-656B-4DFB58F5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08BD1EC-697D-3C2B-BC7A-B6A36FD9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599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31256C7-F72F-A457-0854-EAF237C0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2DBCEBF-8AA0-508E-F565-036274FF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A0A64B8-AFD0-A905-9F8C-F9334083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331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025F66-425F-5F0A-D754-2AC6583B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D51390-BFCE-7740-731E-DC2A27F59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AF4F579-F7DF-CB49-9D40-BAF9510F6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F5EA81-597A-86D0-BBCB-0A871125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BE3090-3DD3-0F76-8AAE-D265CFD0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B6A2A7-9AA3-36CC-5405-9A83A273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9826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9529B-4E8C-FBA8-8173-59E2C7CE2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9BF5EF9-6313-09FF-1676-371DBB1C9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70DEA82-6CD4-41C0-7B61-C0654D58F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3EE5E2-6D9D-DA8A-EAF7-0572D268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FD5C58A-3982-0130-E20C-676F6BB19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E1706B1-E5F6-0262-A55A-4A8F4533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99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98A95-8FCD-DA06-BD3F-D2268653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CB196BA-4C30-E085-E3B8-18F9CA2BD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9A880E3-825C-6F49-FF1D-F91BA6E6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23AECA-5B25-36AB-7055-2F20CC646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2B32DF-8591-6B9F-1F40-3850BC38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062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3A73550-56EC-433C-4D88-459D0D0B6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85B2793-D23A-9553-CBAF-3D3453BD3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A24AAE-DCC8-F758-1EAD-846DF648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919514-AEE7-E8CC-E9BC-F5452900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22764B-5F37-04C2-DDE6-216E7C8C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988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4D94583-CE95-FFA6-BA4B-41963915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D82BB1-9A5E-5252-8F13-A0F8BF70C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2240CB-FCF4-3A77-D990-DF745D79A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0D6D53-3BE7-3A4E-8B1C-943125697C9F}" type="datetimeFigureOut">
              <a:rPr lang="da-DK" smtClean="0"/>
              <a:t>21.10.2024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53E52C-47E4-3670-A17B-65D678B40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D03D5D-3C8A-8156-A08D-D3E4797B8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6BDB4-0E6D-634B-88E2-E57575BDAA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017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FD96A-9C77-B756-91D4-3C8CC3DCE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678" y="2116275"/>
            <a:ext cx="11542643" cy="2387600"/>
          </a:xfrm>
        </p:spPr>
        <p:txBody>
          <a:bodyPr>
            <a:normAutofit/>
          </a:bodyPr>
          <a:lstStyle/>
          <a:p>
            <a:r>
              <a:rPr lang="da-DK" sz="7200" b="1" dirty="0">
                <a:latin typeface="Montserrat" pitchFamily="2" charset="77"/>
              </a:rPr>
              <a:t>De amerikanske partier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03D19D3-4BEC-A1E7-B173-59F2BF6A3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41725"/>
            <a:ext cx="9144000" cy="1655762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chemeClr val="tx2"/>
                </a:solidFill>
                <a:latin typeface="Montserrat" pitchFamily="2" charset="77"/>
              </a:rPr>
              <a:t>Demokraterne og republikanerne</a:t>
            </a:r>
          </a:p>
        </p:txBody>
      </p:sp>
    </p:spTree>
    <p:extLst>
      <p:ext uri="{BB962C8B-B14F-4D97-AF65-F5344CB8AC3E}">
        <p14:creationId xmlns:p14="http://schemas.microsoft.com/office/powerpoint/2010/main" val="354437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B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24528-7C96-C882-EB5F-0290DCEA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1E76D-0E54-E755-5A10-25522903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3"/>
            <a:ext cx="9481364" cy="642265"/>
          </a:xfrm>
        </p:spPr>
        <p:txBody>
          <a:bodyPr>
            <a:no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Montserrat" pitchFamily="2" charset="77"/>
              </a:rPr>
              <a:t>Demokraterne – Liberalt parti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DE4029-AEDD-307A-01F0-475A94472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8" y="824828"/>
            <a:ext cx="11212132" cy="60331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da-DK" sz="36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1. Progressiv politik og social retfærdighed</a:t>
            </a:r>
          </a:p>
          <a:p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Fremme social lighed </a:t>
            </a:r>
            <a:r>
              <a:rPr lang="da-DK" sz="4300" i="0" u="none" strike="noStrike" dirty="0">
                <a:solidFill>
                  <a:schemeClr val="bg1"/>
                </a:solidFill>
                <a:effectLst/>
              </a:rPr>
              <a:t>– borgerrettigheder, kvinders rettigheder, LGBTQ+ rettigheder og racemæssig retfærdighed</a:t>
            </a:r>
          </a:p>
          <a:p>
            <a:r>
              <a:rPr lang="da-DK" sz="4300" dirty="0">
                <a:solidFill>
                  <a:schemeClr val="bg1"/>
                </a:solidFill>
              </a:rPr>
              <a:t>Fortalere for </a:t>
            </a:r>
            <a:r>
              <a:rPr lang="da-DK" sz="4300" b="1" dirty="0">
                <a:solidFill>
                  <a:schemeClr val="bg1"/>
                </a:solidFill>
              </a:rPr>
              <a:t>strammere våbenkontrol </a:t>
            </a:r>
            <a:r>
              <a:rPr lang="da-DK" sz="4300" dirty="0">
                <a:solidFill>
                  <a:schemeClr val="bg1"/>
                </a:solidFill>
              </a:rPr>
              <a:t>og ligestilling for minoriteter</a:t>
            </a:r>
            <a:endParaRPr lang="da-DK" sz="4300" i="0" u="none" strike="noStrike" dirty="0">
              <a:solidFill>
                <a:schemeClr val="bg1"/>
              </a:solidFill>
              <a:effectLst/>
            </a:endParaRP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2. Økonomisk politik og velfærdsstaten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Går ind for 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øget offentlig finansiering af velfærdsprogrammer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, som skal hjælpe udsatte grupper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dirty="0">
                <a:solidFill>
                  <a:schemeClr val="bg1"/>
                </a:solidFill>
              </a:rPr>
              <a:t>S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tøtter ofte 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progressiv beskatning</a:t>
            </a:r>
            <a:r>
              <a:rPr lang="da-DK" sz="4300" dirty="0">
                <a:solidFill>
                  <a:schemeClr val="bg1"/>
                </a:solidFill>
              </a:rPr>
              <a:t>, og 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lavere beskatning til mellemindkomstgrupper kan stimulere økonomisk vækst</a:t>
            </a: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3. Klima og miljøpolitik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dirty="0">
                <a:solidFill>
                  <a:schemeClr val="bg1"/>
                </a:solidFill>
              </a:rPr>
              <a:t>Støtter 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politikker, der 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fremmer vedvarende energi og nedbringer CO2-udledninger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, og derfor også fortalere for internationale klimaaftaler</a:t>
            </a: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4. Sundhedsvæsen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Støtter 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en bredere adgang til sundhedsvæsenet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, og mange inden for partiet går ind for universel sundhedspleje</a:t>
            </a: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5. Uddannelse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Vil </a:t>
            </a:r>
            <a:r>
              <a:rPr lang="da-DK" sz="4300" dirty="0">
                <a:solidFill>
                  <a:schemeClr val="bg1"/>
                </a:solidFill>
              </a:rPr>
              <a:t>sikre </a:t>
            </a:r>
            <a:r>
              <a:rPr lang="da-DK" sz="4300" b="1" dirty="0">
                <a:solidFill>
                  <a:schemeClr val="bg1"/>
                </a:solidFill>
              </a:rPr>
              <a:t>lige adgang til 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uddannelsesmuligheder 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f.eks. </a:t>
            </a:r>
            <a:r>
              <a:rPr lang="da-DK" sz="4300" dirty="0">
                <a:solidFill>
                  <a:schemeClr val="bg1"/>
                </a:solidFill>
              </a:rPr>
              <a:t>v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ed tiltag som at gøre college mere overkommeligt eller gratis for mange</a:t>
            </a: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6. Immigration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dirty="0">
                <a:solidFill>
                  <a:schemeClr val="bg1"/>
                </a:solidFill>
              </a:rPr>
              <a:t>H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ar generelt en mere åben og inkluderende tilgang til immigration, modsat republikanerne. De er imod at bygge mure ved grænserne eller masseudvisninger</a:t>
            </a:r>
          </a:p>
          <a:p>
            <a:pPr marL="0" indent="0" algn="l">
              <a:buNone/>
            </a:pP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7. International politik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4300" b="1" dirty="0">
                <a:solidFill>
                  <a:schemeClr val="bg1"/>
                </a:solidFill>
              </a:rPr>
              <a:t>S</a:t>
            </a:r>
            <a:r>
              <a:rPr lang="da-DK" sz="4300" b="1" i="0" u="none" strike="noStrike" dirty="0">
                <a:solidFill>
                  <a:schemeClr val="bg1"/>
                </a:solidFill>
                <a:effectLst/>
              </a:rPr>
              <a:t>tøtter internationalt samarbejde </a:t>
            </a:r>
            <a:r>
              <a:rPr lang="da-DK" sz="4300" b="0" i="0" u="none" strike="noStrike" dirty="0">
                <a:solidFill>
                  <a:schemeClr val="bg1"/>
                </a:solidFill>
                <a:effectLst/>
              </a:rPr>
              <a:t>som frihandel, FN og NATO, og søger diplomati frem for militære handlinger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D371BD-9095-40CA-FCEA-22A64D3C7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9564" y="0"/>
            <a:ext cx="1872436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2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52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BC592-A6DA-C76B-14F3-C40681A94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95" y="250031"/>
            <a:ext cx="10936705" cy="1325563"/>
          </a:xfrm>
        </p:spPr>
        <p:txBody>
          <a:bodyPr>
            <a:normAutofit/>
          </a:bodyPr>
          <a:lstStyle/>
          <a:p>
            <a:r>
              <a:rPr lang="da-DK" sz="6000" b="1" dirty="0" err="1">
                <a:solidFill>
                  <a:schemeClr val="bg1"/>
                </a:solidFill>
                <a:latin typeface="Montserrat" pitchFamily="2" charset="77"/>
              </a:rPr>
              <a:t>Kamala</a:t>
            </a:r>
            <a:r>
              <a:rPr lang="da-DK" sz="6000" b="1" dirty="0">
                <a:solidFill>
                  <a:schemeClr val="bg1"/>
                </a:solidFill>
                <a:latin typeface="Montserrat" pitchFamily="2" charset="77"/>
              </a:rPr>
              <a:t> Harris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B30633-0AE5-54DE-9F3C-45C2BFC82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6" y="1575594"/>
            <a:ext cx="7203252" cy="5032375"/>
          </a:xfrm>
        </p:spPr>
        <p:txBody>
          <a:bodyPr>
            <a:normAutofit lnSpcReduction="10000"/>
          </a:bodyPr>
          <a:lstStyle/>
          <a:p>
            <a:r>
              <a:rPr lang="da-DK" dirty="0">
                <a:solidFill>
                  <a:schemeClr val="bg1"/>
                </a:solidFill>
              </a:rPr>
              <a:t>Er partiets frontfigur og præsidentkandidat</a:t>
            </a:r>
          </a:p>
          <a:p>
            <a:r>
              <a:rPr lang="da-DK" dirty="0">
                <a:solidFill>
                  <a:schemeClr val="bg1"/>
                </a:solidFill>
              </a:rPr>
              <a:t>Fungerende vicepræsident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Den første kvindelige vicepræsident</a:t>
            </a:r>
          </a:p>
          <a:p>
            <a:r>
              <a:rPr lang="da-DK" dirty="0">
                <a:solidFill>
                  <a:schemeClr val="bg1"/>
                </a:solidFill>
              </a:rPr>
              <a:t>Går til valg på: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At styrke middelklassen: Loft på priser på dagligvarer og statens støtte til realkreditlån for førstegangskøbere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At de rigeste skal betale mere i skat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At alle amerikanske kvinder skal have rettigheden til fri abort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At indføre universelle baggrundstjek ved indkøb af våben</a:t>
            </a:r>
          </a:p>
          <a:p>
            <a:pPr lvl="2"/>
            <a:r>
              <a:rPr lang="da-DK" dirty="0">
                <a:solidFill>
                  <a:schemeClr val="bg1"/>
                </a:solidFill>
              </a:rPr>
              <a:t>Støtter retten til at bære våben</a:t>
            </a:r>
          </a:p>
        </p:txBody>
      </p:sp>
      <p:pic>
        <p:nvPicPr>
          <p:cNvPr id="5" name="Picture 2" descr="Kamala Harris: The Vice President">
            <a:extLst>
              <a:ext uri="{FF2B5EF4-FFF2-40B4-BE49-F238E27FC236}">
                <a16:creationId xmlns:a16="http://schemas.microsoft.com/office/drawing/2014/main" id="{39F1EA4B-7E52-1472-BDA0-81A1F32FA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r="7868"/>
          <a:stretch/>
        </p:blipFill>
        <p:spPr bwMode="auto">
          <a:xfrm>
            <a:off x="7620347" y="0"/>
            <a:ext cx="45716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473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85235-C1F7-E399-621E-57E43C27E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34" y="-314045"/>
            <a:ext cx="10515600" cy="1325563"/>
          </a:xfrm>
        </p:spPr>
        <p:txBody>
          <a:bodyPr>
            <a:normAutofit/>
          </a:bodyPr>
          <a:lstStyle/>
          <a:p>
            <a:r>
              <a:rPr lang="da-DK" sz="4000" b="1" dirty="0">
                <a:solidFill>
                  <a:schemeClr val="bg1"/>
                </a:solidFill>
                <a:latin typeface="Montserrat" pitchFamily="2" charset="77"/>
              </a:rPr>
              <a:t>Republikanerne – Konservativt parti</a:t>
            </a: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E8E654-3C4C-3DF0-188F-DA5D7D482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820" y="785610"/>
            <a:ext cx="11121980" cy="5911403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1. Konservatisme og traditionelle værdier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bg1"/>
                </a:solidFill>
              </a:rPr>
              <a:t>E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r generelt mere skeptisk over for hurtige sociale forandringer og er mere tilbøjelige til at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støtte traditionelle familieenheder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, religiøse friheder og kristne værdier</a:t>
            </a:r>
          </a:p>
          <a:p>
            <a:pPr lvl="1"/>
            <a:r>
              <a:rPr lang="da-DK" sz="1200" dirty="0">
                <a:solidFill>
                  <a:schemeClr val="bg1"/>
                </a:solidFill>
              </a:rPr>
              <a:t>Er imod abort, homo-ægteskaber og LGBTQ+</a:t>
            </a:r>
            <a:endParaRPr lang="da-DK" sz="1600" b="0" i="0" u="none" strike="noStrike" dirty="0">
              <a:solidFill>
                <a:schemeClr val="bg1"/>
              </a:solidFill>
              <a:effectLst/>
            </a:endParaRPr>
          </a:p>
          <a:p>
            <a:pPr marL="0" indent="0" algn="l">
              <a:buNone/>
            </a:pP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2. Økonomisk politik: lavere skatter og mindre stat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Tror på det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frie marked og private initiativ 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som grobund for økonomisk vækst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De foretrækker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lavere skatter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, især for virksomheder og velhavende individer, som de mener vil fremme investeringer og skabe jobs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bg1"/>
                </a:solidFill>
              </a:rPr>
              <a:t>Er i mod store velfærdsprogrammer</a:t>
            </a:r>
            <a:endParaRPr lang="da-DK" sz="1600" b="0" i="0" u="none" strike="noStrike" dirty="0">
              <a:solidFill>
                <a:schemeClr val="bg1"/>
              </a:solidFill>
              <a:effectLst/>
            </a:endParaRP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3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Sundhedsvæsen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Statslige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sundhedsprogrammer hæver omkostningerne og begrænser valgfriheden</a:t>
            </a:r>
            <a:endParaRPr lang="da-DK" sz="1600" b="0" i="0" u="none" strike="noStrike" dirty="0">
              <a:solidFill>
                <a:schemeClr val="bg1"/>
              </a:solidFill>
              <a:effectLst/>
            </a:endParaRP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4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Våbenrettigheder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bg1"/>
                </a:solidFill>
              </a:rPr>
              <a:t>E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r stærke tilhængere af retten til at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eje og bære våben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. De er generelt imod strammere våbenkontrollovgivning og frygter, at det kan krænke borgernes frihed.</a:t>
            </a: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5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Immigration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Har en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restriktiv holdning til immigration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. De ønsker at begrænse ulovlig immigration og styrke grænsesikkerheden</a:t>
            </a: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6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Militær og udenrigspolitik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Republikanerne støtter generelt en stærk national forsvarspolitik og et robust militær. De går ind for højere forsvarsbudgetter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bg1"/>
                </a:solidFill>
              </a:rPr>
              <a:t>De 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fokuserer på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USA's suverænitet 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og interesser fremfor at indgå i multilaterale aftaler og institutioner som FN</a:t>
            </a: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7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Klima og miljøpolitik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Mange republikanere er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skeptiske over for omfattende miljøreguleringer og store klimaaftaler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, som de mener kan skade økonomien</a:t>
            </a:r>
          </a:p>
          <a:p>
            <a:pPr marL="0" indent="0" algn="l">
              <a:buNone/>
            </a:pPr>
            <a:r>
              <a:rPr lang="da-DK" sz="1600" b="1" dirty="0">
                <a:solidFill>
                  <a:schemeClr val="bg1"/>
                </a:solidFill>
              </a:rPr>
              <a:t>8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. Skoler og uddannelse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De støtter </a:t>
            </a:r>
            <a:r>
              <a:rPr lang="da-DK" sz="1600" b="1" i="0" u="none" strike="noStrike" dirty="0">
                <a:solidFill>
                  <a:schemeClr val="bg1"/>
                </a:solidFill>
                <a:effectLst/>
              </a:rPr>
              <a:t>forældres frie valg </a:t>
            </a:r>
            <a:r>
              <a:rPr lang="da-DK" sz="1600" b="0" i="0" u="none" strike="noStrike" dirty="0">
                <a:solidFill>
                  <a:schemeClr val="bg1"/>
                </a:solidFill>
                <a:effectLst/>
              </a:rPr>
              <a:t>mellem offentlige skoler, privatskoler, charterskoler og hjemmeundervisning</a:t>
            </a:r>
          </a:p>
        </p:txBody>
      </p:sp>
      <p:pic>
        <p:nvPicPr>
          <p:cNvPr id="4" name="Billede 3" descr="Et billede, der indeholder symbol, logo, Grafik, clipart&#10;&#10;Automatisk genereret beskrivelse">
            <a:extLst>
              <a:ext uri="{FF2B5EF4-FFF2-40B4-BE49-F238E27FC236}">
                <a16:creationId xmlns:a16="http://schemas.microsoft.com/office/drawing/2014/main" id="{E8AAD61B-2F29-440D-F487-9DD04F618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4" b="92145" l="5703" r="93750">
                        <a14:foregroundMark x1="9453" y1="87996" x2="9453" y2="87996"/>
                        <a14:foregroundMark x1="6094" y1="54634" x2="6094" y2="54634"/>
                        <a14:foregroundMark x1="16641" y1="58694" x2="16641" y2="58694"/>
                        <a14:foregroundMark x1="51953" y1="71315" x2="51953" y2="71315"/>
                        <a14:foregroundMark x1="51875" y1="91880" x2="51875" y2="91880"/>
                        <a14:foregroundMark x1="84844" y1="92233" x2="84844" y2="92233"/>
                        <a14:foregroundMark x1="91328" y1="84554" x2="91328" y2="84554"/>
                        <a14:foregroundMark x1="93828" y1="80141" x2="93828" y2="80141"/>
                        <a14:foregroundMark x1="5703" y1="82348" x2="5703" y2="82348"/>
                        <a14:foregroundMark x1="6484" y1="39453" x2="6484" y2="394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18463" y="5348155"/>
            <a:ext cx="1707245" cy="150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1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5ED1A41-3FC7-8F40-E143-A74B4B526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249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15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489</Words>
  <Application>Microsoft Macintosh PowerPoint</Application>
  <PresentationFormat>Widescreen</PresentationFormat>
  <Paragraphs>51</Paragraphs>
  <Slides>5</Slides>
  <Notes>0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Montserrat</vt:lpstr>
      <vt:lpstr>Office-tema</vt:lpstr>
      <vt:lpstr>De amerikanske partier</vt:lpstr>
      <vt:lpstr>Demokraterne – Liberalt parti</vt:lpstr>
      <vt:lpstr>Kamala Harris</vt:lpstr>
      <vt:lpstr>Republikanerne – Konservativt parti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Signe Nøhr (SN | SGY)</dc:creator>
  <cp:lastModifiedBy>Signe Nøhr (SN | SGY)</cp:lastModifiedBy>
  <cp:revision>2</cp:revision>
  <dcterms:created xsi:type="dcterms:W3CDTF">2024-10-20T19:52:30Z</dcterms:created>
  <dcterms:modified xsi:type="dcterms:W3CDTF">2024-10-21T06:46:30Z</dcterms:modified>
</cp:coreProperties>
</file>