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handoutMasterIdLst>
    <p:handoutMasterId r:id="rId31"/>
  </p:handoutMasterIdLst>
  <p:sldIdLst>
    <p:sldId id="332" r:id="rId2"/>
    <p:sldId id="394" r:id="rId3"/>
    <p:sldId id="357" r:id="rId4"/>
    <p:sldId id="402" r:id="rId5"/>
    <p:sldId id="413" r:id="rId6"/>
    <p:sldId id="401" r:id="rId7"/>
    <p:sldId id="430" r:id="rId8"/>
    <p:sldId id="406" r:id="rId9"/>
    <p:sldId id="411" r:id="rId10"/>
    <p:sldId id="416" r:id="rId11"/>
    <p:sldId id="415" r:id="rId12"/>
    <p:sldId id="418" r:id="rId13"/>
    <p:sldId id="424" r:id="rId14"/>
    <p:sldId id="420" r:id="rId15"/>
    <p:sldId id="395" r:id="rId16"/>
    <p:sldId id="421" r:id="rId17"/>
    <p:sldId id="422" r:id="rId18"/>
    <p:sldId id="407" r:id="rId19"/>
    <p:sldId id="400" r:id="rId20"/>
    <p:sldId id="428" r:id="rId21"/>
    <p:sldId id="427" r:id="rId22"/>
    <p:sldId id="426" r:id="rId23"/>
    <p:sldId id="300" r:id="rId24"/>
    <p:sldId id="360" r:id="rId25"/>
    <p:sldId id="385" r:id="rId26"/>
    <p:sldId id="412" r:id="rId27"/>
    <p:sldId id="409" r:id="rId28"/>
    <p:sldId id="431" r:id="rId29"/>
    <p:sldId id="432" r:id="rId30"/>
  </p:sldIdLst>
  <p:sldSz cx="12192000" cy="6858000"/>
  <p:notesSz cx="6794500" cy="99314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011" autoAdjust="0"/>
    <p:restoredTop sz="94660"/>
  </p:normalViewPr>
  <p:slideViewPr>
    <p:cSldViewPr snapToGrid="0">
      <p:cViewPr varScale="1">
        <p:scale>
          <a:sx n="99" d="100"/>
          <a:sy n="99" d="100"/>
        </p:scale>
        <p:origin x="192" y="64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 dirty="0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91C902-51A1-4A42-8A0A-ADB4EF1469A9}" type="datetimeFigureOut">
              <a:rPr lang="da-DK" smtClean="0"/>
              <a:t>20.10.2024</a:t>
            </a:fld>
            <a:endParaRPr lang="da-DK" dirty="0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1" y="9433108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 dirty="0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3"/>
          </p:nvPr>
        </p:nvSpPr>
        <p:spPr>
          <a:xfrm>
            <a:off x="3848645" y="9433108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BCF62A-C1A4-447C-88A3-C904022CC379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3872899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950B3-61A6-4C42-90FE-068F6920D0F5}" type="datetimeFigureOut">
              <a:rPr lang="da-DK" smtClean="0"/>
              <a:t>20.10.2024</a:t>
            </a:fld>
            <a:endParaRPr lang="da-DK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A6614-F9FA-4BC8-9FAA-D6C185043E79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6833424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950B3-61A6-4C42-90FE-068F6920D0F5}" type="datetimeFigureOut">
              <a:rPr lang="da-DK" smtClean="0"/>
              <a:t>20.10.2024</a:t>
            </a:fld>
            <a:endParaRPr lang="da-DK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A6614-F9FA-4BC8-9FAA-D6C185043E79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954322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950B3-61A6-4C42-90FE-068F6920D0F5}" type="datetimeFigureOut">
              <a:rPr lang="da-DK" smtClean="0"/>
              <a:t>20.10.2024</a:t>
            </a:fld>
            <a:endParaRPr lang="da-DK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A6614-F9FA-4BC8-9FAA-D6C185043E79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0066560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950B3-61A6-4C42-90FE-068F6920D0F5}" type="datetimeFigureOut">
              <a:rPr lang="da-DK" smtClean="0"/>
              <a:t>20.10.2024</a:t>
            </a:fld>
            <a:endParaRPr lang="da-DK" dirty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A6614-F9FA-4BC8-9FAA-D6C185043E79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817830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950B3-61A6-4C42-90FE-068F6920D0F5}" type="datetimeFigureOut">
              <a:rPr lang="da-DK" smtClean="0"/>
              <a:t>20.10.2024</a:t>
            </a:fld>
            <a:endParaRPr lang="da-DK" dirty="0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A6614-F9FA-4BC8-9FAA-D6C185043E79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885460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950B3-61A6-4C42-90FE-068F6920D0F5}" type="datetimeFigureOut">
              <a:rPr lang="da-DK" smtClean="0"/>
              <a:t>20.10.2024</a:t>
            </a:fld>
            <a:endParaRPr lang="da-DK" dirty="0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A6614-F9FA-4BC8-9FAA-D6C185043E79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693530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950B3-61A6-4C42-90FE-068F6920D0F5}" type="datetimeFigureOut">
              <a:rPr lang="da-DK" smtClean="0"/>
              <a:t>20.10.2024</a:t>
            </a:fld>
            <a:endParaRPr lang="da-DK" dirty="0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A6614-F9FA-4BC8-9FAA-D6C185043E79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1699319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950B3-61A6-4C42-90FE-068F6920D0F5}" type="datetimeFigureOut">
              <a:rPr lang="da-DK" smtClean="0"/>
              <a:t>20.10.2024</a:t>
            </a:fld>
            <a:endParaRPr lang="da-DK" dirty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A6614-F9FA-4BC8-9FAA-D6C185043E79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6030185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 dirty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950B3-61A6-4C42-90FE-068F6920D0F5}" type="datetimeFigureOut">
              <a:rPr lang="da-DK" smtClean="0"/>
              <a:t>20.10.2024</a:t>
            </a:fld>
            <a:endParaRPr lang="da-DK" dirty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A6614-F9FA-4BC8-9FAA-D6C185043E79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144204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950B3-61A6-4C42-90FE-068F6920D0F5}" type="datetimeFigureOut">
              <a:rPr lang="da-DK" smtClean="0"/>
              <a:t>20.10.2024</a:t>
            </a:fld>
            <a:endParaRPr lang="da-DK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A6614-F9FA-4BC8-9FAA-D6C185043E79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8697520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950B3-61A6-4C42-90FE-068F6920D0F5}" type="datetimeFigureOut">
              <a:rPr lang="da-DK" smtClean="0"/>
              <a:t>20.10.2024</a:t>
            </a:fld>
            <a:endParaRPr lang="da-DK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A6614-F9FA-4BC8-9FAA-D6C185043E79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1986477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1950B3-61A6-4C42-90FE-068F6920D0F5}" type="datetimeFigureOut">
              <a:rPr lang="da-DK" smtClean="0"/>
              <a:t>20.10.2024</a:t>
            </a:fld>
            <a:endParaRPr lang="da-DK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FA6614-F9FA-4BC8-9FAA-D6C185043E79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78132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83127" y="3337345"/>
            <a:ext cx="12025745" cy="2099264"/>
          </a:xfrm>
        </p:spPr>
        <p:txBody>
          <a:bodyPr>
            <a:normAutofit fontScale="90000"/>
          </a:bodyPr>
          <a:lstStyle/>
          <a:p>
            <a:pPr>
              <a:lnSpc>
                <a:spcPts val="8600"/>
              </a:lnSpc>
            </a:pPr>
            <a:r>
              <a:rPr lang="da-DK" dirty="0">
                <a:solidFill>
                  <a:srgbClr val="002060"/>
                </a:solidFill>
                <a:latin typeface="Montserrat" pitchFamily="2" charset="77"/>
              </a:rPr>
              <a:t>Hvordan foregår </a:t>
            </a:r>
            <a:br>
              <a:rPr lang="da-DK" dirty="0">
                <a:solidFill>
                  <a:srgbClr val="002060"/>
                </a:solidFill>
                <a:latin typeface="Montserrat" pitchFamily="2" charset="77"/>
              </a:rPr>
            </a:br>
            <a:r>
              <a:rPr lang="da-DK" dirty="0">
                <a:solidFill>
                  <a:srgbClr val="002060"/>
                </a:solidFill>
                <a:latin typeface="Montserrat" pitchFamily="2" charset="77"/>
              </a:rPr>
              <a:t>præsidentvalget i USA?</a:t>
            </a:r>
          </a:p>
        </p:txBody>
      </p:sp>
    </p:spTree>
    <p:extLst>
      <p:ext uri="{BB962C8B-B14F-4D97-AF65-F5344CB8AC3E}">
        <p14:creationId xmlns:p14="http://schemas.microsoft.com/office/powerpoint/2010/main" val="20630632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FBBFD1C-FE8D-4974-9CCE-3BC7D234C5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6600" b="1" dirty="0">
                <a:solidFill>
                  <a:schemeClr val="tx2"/>
                </a:solidFill>
                <a:latin typeface="Montserrat" pitchFamily="2" charset="77"/>
              </a:rPr>
              <a:t>Program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AA24695-3D29-4E25-BE75-48C54D6A9C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4543" y="2315819"/>
            <a:ext cx="11266714" cy="302917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da-DK" sz="4000" dirty="0">
                <a:latin typeface="Montserrat" pitchFamily="2" charset="77"/>
              </a:rPr>
              <a:t>1. Hvad ved vi om det politiske system i USA?</a:t>
            </a:r>
          </a:p>
          <a:p>
            <a:endParaRPr lang="da-DK" sz="4000" dirty="0">
              <a:latin typeface="Montserrat" pitchFamily="2" charset="77"/>
            </a:endParaRPr>
          </a:p>
          <a:p>
            <a:pPr marL="0" indent="0">
              <a:buNone/>
            </a:pPr>
            <a:r>
              <a:rPr lang="da-DK" sz="4000" dirty="0">
                <a:latin typeface="Montserrat" pitchFamily="2" charset="77"/>
              </a:rPr>
              <a:t>2. Hvordan foregår præsidentvalget i USA?</a:t>
            </a:r>
          </a:p>
          <a:p>
            <a:endParaRPr lang="da-DK" sz="4000" dirty="0">
              <a:latin typeface="Montserrat" pitchFamily="2" charset="77"/>
            </a:endParaRPr>
          </a:p>
          <a:p>
            <a:pPr marL="0" indent="0">
              <a:buNone/>
            </a:pPr>
            <a:r>
              <a:rPr lang="da-DK" sz="4000" dirty="0">
                <a:latin typeface="Montserrat" pitchFamily="2" charset="77"/>
              </a:rPr>
              <a:t>3. Hvad er status i meningsmålingerne? </a:t>
            </a:r>
          </a:p>
        </p:txBody>
      </p:sp>
    </p:spTree>
    <p:extLst>
      <p:ext uri="{BB962C8B-B14F-4D97-AF65-F5344CB8AC3E}">
        <p14:creationId xmlns:p14="http://schemas.microsoft.com/office/powerpoint/2010/main" val="6849614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83127" y="2006743"/>
            <a:ext cx="12025745" cy="2844514"/>
          </a:xfrm>
        </p:spPr>
        <p:txBody>
          <a:bodyPr anchor="ctr">
            <a:normAutofit/>
          </a:bodyPr>
          <a:lstStyle/>
          <a:p>
            <a:r>
              <a:rPr lang="da-DK" b="1" dirty="0">
                <a:solidFill>
                  <a:srgbClr val="002060"/>
                </a:solidFill>
                <a:latin typeface="Montserrat" pitchFamily="2" charset="77"/>
              </a:rPr>
              <a:t>Hvad ved vi om det politiske system?</a:t>
            </a:r>
          </a:p>
        </p:txBody>
      </p:sp>
    </p:spTree>
    <p:extLst>
      <p:ext uri="{BB962C8B-B14F-4D97-AF65-F5344CB8AC3E}">
        <p14:creationId xmlns:p14="http://schemas.microsoft.com/office/powerpoint/2010/main" val="28398445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8BA584D-2208-49C2-B8E5-8FC2E61A8F4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b="1" dirty="0">
                <a:solidFill>
                  <a:srgbClr val="002060"/>
                </a:solidFill>
                <a:latin typeface="Montserrat" pitchFamily="2" charset="77"/>
              </a:rPr>
              <a:t>Checks and balances</a:t>
            </a:r>
          </a:p>
        </p:txBody>
      </p:sp>
    </p:spTree>
    <p:extLst>
      <p:ext uri="{BB962C8B-B14F-4D97-AF65-F5344CB8AC3E}">
        <p14:creationId xmlns:p14="http://schemas.microsoft.com/office/powerpoint/2010/main" val="38509119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hecks &amp; Balances Diagram | Quizlet">
            <a:extLst>
              <a:ext uri="{FF2B5EF4-FFF2-40B4-BE49-F238E27FC236}">
                <a16:creationId xmlns:a16="http://schemas.microsoft.com/office/drawing/2014/main" id="{0EAD81DD-71DC-4AC7-9248-A3463DB25B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0691" y="408214"/>
            <a:ext cx="6750617" cy="6041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66704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hecks and Balances - Political Dictionary">
            <a:extLst>
              <a:ext uri="{FF2B5EF4-FFF2-40B4-BE49-F238E27FC236}">
                <a16:creationId xmlns:a16="http://schemas.microsoft.com/office/drawing/2014/main" id="{A349C5E4-0786-43AE-8473-9F3A477994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1077" y="583746"/>
            <a:ext cx="7709846" cy="5690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92335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3BA52A6E-303E-4C8C-AEEC-B3013B8DB37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914" t="19881" r="18204" b="8809"/>
          <a:stretch/>
        </p:blipFill>
        <p:spPr>
          <a:xfrm>
            <a:off x="1096833" y="-10122"/>
            <a:ext cx="9998334" cy="6868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1543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2364" y="2023700"/>
            <a:ext cx="12025745" cy="2612694"/>
          </a:xfrm>
        </p:spPr>
        <p:txBody>
          <a:bodyPr anchor="ctr">
            <a:normAutofit/>
          </a:bodyPr>
          <a:lstStyle/>
          <a:p>
            <a:r>
              <a:rPr lang="da-DK" sz="6600" b="1" dirty="0">
                <a:solidFill>
                  <a:srgbClr val="002060"/>
                </a:solidFill>
                <a:latin typeface="Montserrat" pitchFamily="2" charset="77"/>
              </a:rPr>
              <a:t>Hvordan foregår præsidentvalget?</a:t>
            </a:r>
          </a:p>
        </p:txBody>
      </p:sp>
    </p:spTree>
    <p:extLst>
      <p:ext uri="{BB962C8B-B14F-4D97-AF65-F5344CB8AC3E}">
        <p14:creationId xmlns:p14="http://schemas.microsoft.com/office/powerpoint/2010/main" val="5757426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8BA584D-2208-49C2-B8E5-8FC2E61A8F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7957" y="2235200"/>
            <a:ext cx="11136086" cy="2387600"/>
          </a:xfrm>
        </p:spPr>
        <p:txBody>
          <a:bodyPr anchor="ctr">
            <a:normAutofit fontScale="90000"/>
          </a:bodyPr>
          <a:lstStyle/>
          <a:p>
            <a:r>
              <a:rPr lang="da-DK" dirty="0">
                <a:solidFill>
                  <a:srgbClr val="002060"/>
                </a:solidFill>
                <a:latin typeface="Montserrat" pitchFamily="2" charset="77"/>
              </a:rPr>
              <a:t>Forårets primærvalg</a:t>
            </a:r>
            <a:br>
              <a:rPr lang="da-DK" dirty="0">
                <a:solidFill>
                  <a:srgbClr val="002060"/>
                </a:solidFill>
                <a:latin typeface="Montserrat" pitchFamily="2" charset="77"/>
              </a:rPr>
            </a:br>
            <a:r>
              <a:rPr lang="da-DK" dirty="0">
                <a:solidFill>
                  <a:srgbClr val="002060"/>
                </a:solidFill>
                <a:latin typeface="Montserrat" pitchFamily="2" charset="77"/>
              </a:rPr>
              <a:t>Sommerens nationalkonvent</a:t>
            </a:r>
            <a:br>
              <a:rPr lang="da-DK" dirty="0">
                <a:solidFill>
                  <a:srgbClr val="002060"/>
                </a:solidFill>
                <a:latin typeface="Montserrat" pitchFamily="2" charset="77"/>
              </a:rPr>
            </a:br>
            <a:r>
              <a:rPr lang="da-DK" b="1" dirty="0">
                <a:solidFill>
                  <a:srgbClr val="002060"/>
                </a:solidFill>
                <a:latin typeface="Montserrat" pitchFamily="2" charset="77"/>
              </a:rPr>
              <a:t>Efterårets valgkamp</a:t>
            </a:r>
            <a:br>
              <a:rPr lang="da-DK" dirty="0">
                <a:solidFill>
                  <a:srgbClr val="002060"/>
                </a:solidFill>
                <a:latin typeface="Montserrat" pitchFamily="2" charset="77"/>
              </a:rPr>
            </a:br>
            <a:r>
              <a:rPr lang="da-DK" dirty="0">
                <a:solidFill>
                  <a:srgbClr val="002060"/>
                </a:solidFill>
                <a:latin typeface="Montserrat" pitchFamily="2" charset="77"/>
              </a:rPr>
              <a:t>Selve valgdagen</a:t>
            </a:r>
            <a:br>
              <a:rPr lang="da-DK" dirty="0">
                <a:solidFill>
                  <a:srgbClr val="002060"/>
                </a:solidFill>
                <a:latin typeface="Montserrat" pitchFamily="2" charset="77"/>
              </a:rPr>
            </a:br>
            <a:r>
              <a:rPr lang="da-DK" dirty="0">
                <a:solidFill>
                  <a:srgbClr val="002060"/>
                </a:solidFill>
                <a:latin typeface="Montserrat" pitchFamily="2" charset="77"/>
              </a:rPr>
              <a:t>Indsættelsen af den nye præsident</a:t>
            </a:r>
          </a:p>
        </p:txBody>
      </p:sp>
    </p:spTree>
    <p:extLst>
      <p:ext uri="{BB962C8B-B14F-4D97-AF65-F5344CB8AC3E}">
        <p14:creationId xmlns:p14="http://schemas.microsoft.com/office/powerpoint/2010/main" val="42500953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Kamala Harris vs Trump Presidential Debate Key Takeaways: Donald Trump,  Kamala Harris clash over economy, abortion and more - The Economic Times">
            <a:extLst>
              <a:ext uri="{FF2B5EF4-FFF2-40B4-BE49-F238E27FC236}">
                <a16:creationId xmlns:a16="http://schemas.microsoft.com/office/drawing/2014/main" id="{F7142913-AF34-4D90-95F6-9DCC76C156E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71" b="14762"/>
          <a:stretch/>
        </p:blipFill>
        <p:spPr bwMode="auto">
          <a:xfrm>
            <a:off x="1307629" y="0"/>
            <a:ext cx="9576742" cy="6863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15143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8BA584D-2208-49C2-B8E5-8FC2E61A8F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7957" y="2235200"/>
            <a:ext cx="11136086" cy="2387600"/>
          </a:xfrm>
        </p:spPr>
        <p:txBody>
          <a:bodyPr anchor="ctr">
            <a:normAutofit fontScale="90000"/>
          </a:bodyPr>
          <a:lstStyle/>
          <a:p>
            <a:r>
              <a:rPr lang="da-DK" dirty="0">
                <a:solidFill>
                  <a:srgbClr val="002060"/>
                </a:solidFill>
                <a:latin typeface="Montserrat" pitchFamily="2" charset="77"/>
              </a:rPr>
              <a:t>Forårets primærvalg</a:t>
            </a:r>
            <a:br>
              <a:rPr lang="da-DK" dirty="0">
                <a:solidFill>
                  <a:srgbClr val="002060"/>
                </a:solidFill>
                <a:latin typeface="Montserrat" pitchFamily="2" charset="77"/>
              </a:rPr>
            </a:br>
            <a:r>
              <a:rPr lang="da-DK" dirty="0">
                <a:solidFill>
                  <a:srgbClr val="002060"/>
                </a:solidFill>
                <a:latin typeface="Montserrat" pitchFamily="2" charset="77"/>
              </a:rPr>
              <a:t>Sommerens nationalkonvent</a:t>
            </a:r>
            <a:br>
              <a:rPr lang="da-DK" dirty="0">
                <a:solidFill>
                  <a:srgbClr val="002060"/>
                </a:solidFill>
                <a:latin typeface="Montserrat" pitchFamily="2" charset="77"/>
              </a:rPr>
            </a:br>
            <a:r>
              <a:rPr lang="da-DK" dirty="0">
                <a:solidFill>
                  <a:srgbClr val="002060"/>
                </a:solidFill>
                <a:latin typeface="Montserrat" pitchFamily="2" charset="77"/>
              </a:rPr>
              <a:t>Efterårets valgkamp</a:t>
            </a:r>
            <a:br>
              <a:rPr lang="da-DK" dirty="0">
                <a:solidFill>
                  <a:srgbClr val="002060"/>
                </a:solidFill>
                <a:latin typeface="Montserrat" pitchFamily="2" charset="77"/>
              </a:rPr>
            </a:br>
            <a:r>
              <a:rPr lang="da-DK" b="1" dirty="0">
                <a:solidFill>
                  <a:srgbClr val="002060"/>
                </a:solidFill>
                <a:latin typeface="Montserrat" pitchFamily="2" charset="77"/>
              </a:rPr>
              <a:t>Selve valgdagen</a:t>
            </a:r>
            <a:br>
              <a:rPr lang="da-DK" dirty="0">
                <a:solidFill>
                  <a:srgbClr val="002060"/>
                </a:solidFill>
                <a:latin typeface="Montserrat" pitchFamily="2" charset="77"/>
              </a:rPr>
            </a:br>
            <a:r>
              <a:rPr lang="da-DK" dirty="0">
                <a:solidFill>
                  <a:srgbClr val="002060"/>
                </a:solidFill>
                <a:latin typeface="Montserrat" pitchFamily="2" charset="77"/>
              </a:rPr>
              <a:t>Indsættelsen af den nye præsident</a:t>
            </a:r>
          </a:p>
        </p:txBody>
      </p:sp>
    </p:spTree>
    <p:extLst>
      <p:ext uri="{BB962C8B-B14F-4D97-AF65-F5344CB8AC3E}">
        <p14:creationId xmlns:p14="http://schemas.microsoft.com/office/powerpoint/2010/main" val="27200917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8BA584D-2208-49C2-B8E5-8FC2E61A8F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35200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da-DK" sz="6700" b="1" dirty="0">
                <a:solidFill>
                  <a:srgbClr val="002060"/>
                </a:solidFill>
                <a:latin typeface="Montserrat" pitchFamily="2" charset="77"/>
              </a:rPr>
              <a:t>Valgsystemet</a:t>
            </a:r>
            <a:br>
              <a:rPr lang="da-DK" dirty="0">
                <a:solidFill>
                  <a:srgbClr val="002060"/>
                </a:solidFill>
                <a:latin typeface="Montserrat" pitchFamily="2" charset="77"/>
              </a:rPr>
            </a:br>
            <a:r>
              <a:rPr lang="da-DK" dirty="0">
                <a:solidFill>
                  <a:srgbClr val="002060"/>
                </a:solidFill>
                <a:latin typeface="Montserrat" pitchFamily="2" charset="77"/>
              </a:rPr>
              <a:t>Flertalsvalg i enkeltmandskredse</a:t>
            </a:r>
          </a:p>
        </p:txBody>
      </p:sp>
    </p:spTree>
    <p:extLst>
      <p:ext uri="{BB962C8B-B14F-4D97-AF65-F5344CB8AC3E}">
        <p14:creationId xmlns:p14="http://schemas.microsoft.com/office/powerpoint/2010/main" val="12310627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8BA584D-2208-49C2-B8E5-8FC2E61A8F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6379" y="1610292"/>
            <a:ext cx="11176907" cy="3523116"/>
          </a:xfrm>
        </p:spPr>
        <p:txBody>
          <a:bodyPr>
            <a:normAutofit/>
          </a:bodyPr>
          <a:lstStyle/>
          <a:p>
            <a:r>
              <a:rPr lang="da-DK" dirty="0">
                <a:solidFill>
                  <a:srgbClr val="002060"/>
                </a:solidFill>
                <a:latin typeface="Montserrat" pitchFamily="2" charset="77"/>
              </a:rPr>
              <a:t>Flertalsvalg i enkeltmandskredse</a:t>
            </a:r>
            <a:br>
              <a:rPr lang="da-DK" dirty="0">
                <a:solidFill>
                  <a:srgbClr val="002060"/>
                </a:solidFill>
                <a:latin typeface="Montserrat" pitchFamily="2" charset="77"/>
              </a:rPr>
            </a:br>
            <a:br>
              <a:rPr lang="da-DK" dirty="0">
                <a:solidFill>
                  <a:srgbClr val="002060"/>
                </a:solidFill>
                <a:latin typeface="Montserrat" pitchFamily="2" charset="77"/>
              </a:rPr>
            </a:br>
            <a:r>
              <a:rPr lang="da-DK" dirty="0">
                <a:solidFill>
                  <a:srgbClr val="002060"/>
                </a:solidFill>
                <a:latin typeface="Montserrat" pitchFamily="2" charset="77"/>
              </a:rPr>
              <a:t>Er det et fair system?</a:t>
            </a:r>
          </a:p>
        </p:txBody>
      </p:sp>
    </p:spTree>
    <p:extLst>
      <p:ext uri="{BB962C8B-B14F-4D97-AF65-F5344CB8AC3E}">
        <p14:creationId xmlns:p14="http://schemas.microsoft.com/office/powerpoint/2010/main" val="42010339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8BA584D-2208-49C2-B8E5-8FC2E61A8F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4543" y="1122363"/>
            <a:ext cx="11176907" cy="2387600"/>
          </a:xfrm>
        </p:spPr>
        <p:txBody>
          <a:bodyPr/>
          <a:lstStyle/>
          <a:p>
            <a:r>
              <a:rPr lang="da-DK" dirty="0">
                <a:solidFill>
                  <a:srgbClr val="002060"/>
                </a:solidFill>
                <a:latin typeface="Montserrat" pitchFamily="2" charset="77"/>
              </a:rPr>
              <a:t>Antal valgmænd i hver stat</a:t>
            </a:r>
          </a:p>
        </p:txBody>
      </p:sp>
    </p:spTree>
    <p:extLst>
      <p:ext uri="{BB962C8B-B14F-4D97-AF65-F5344CB8AC3E}">
        <p14:creationId xmlns:p14="http://schemas.microsoft.com/office/powerpoint/2010/main" val="31736750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lank 2024 Electoral Map - 270toWin">
            <a:extLst>
              <a:ext uri="{FF2B5EF4-FFF2-40B4-BE49-F238E27FC236}">
                <a16:creationId xmlns:a16="http://schemas.microsoft.com/office/drawing/2014/main" id="{0104D562-2ECB-40F0-8BA8-EBB1D068B5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375" y="238125"/>
            <a:ext cx="10001250" cy="6381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37329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8BA584D-2208-49C2-B8E5-8FC2E61A8F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4543" y="1122363"/>
            <a:ext cx="11176907" cy="2387600"/>
          </a:xfrm>
        </p:spPr>
        <p:txBody>
          <a:bodyPr/>
          <a:lstStyle/>
          <a:p>
            <a:r>
              <a:rPr lang="da-DK" dirty="0">
                <a:solidFill>
                  <a:srgbClr val="002060"/>
                </a:solidFill>
                <a:latin typeface="Montserrat" pitchFamily="2" charset="77"/>
              </a:rPr>
              <a:t>Svingstaterne afgør valget!</a:t>
            </a:r>
          </a:p>
        </p:txBody>
      </p:sp>
    </p:spTree>
    <p:extLst>
      <p:ext uri="{BB962C8B-B14F-4D97-AF65-F5344CB8AC3E}">
        <p14:creationId xmlns:p14="http://schemas.microsoft.com/office/powerpoint/2010/main" val="39640498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>
            <a:extLst>
              <a:ext uri="{FF2B5EF4-FFF2-40B4-BE49-F238E27FC236}">
                <a16:creationId xmlns:a16="http://schemas.microsoft.com/office/drawing/2014/main" id="{AF2E4685-0E7B-48F3-80C4-596BC761438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664" t="21548" r="37178" b="25476"/>
          <a:stretch/>
        </p:blipFill>
        <p:spPr>
          <a:xfrm>
            <a:off x="1530328" y="1182698"/>
            <a:ext cx="8940196" cy="5675302"/>
          </a:xfrm>
          <a:prstGeom prst="rect">
            <a:avLst/>
          </a:prstGeom>
        </p:spPr>
      </p:pic>
      <p:sp>
        <p:nvSpPr>
          <p:cNvPr id="5" name="Titel 1">
            <a:extLst>
              <a:ext uri="{FF2B5EF4-FFF2-40B4-BE49-F238E27FC236}">
                <a16:creationId xmlns:a16="http://schemas.microsoft.com/office/drawing/2014/main" id="{8C4982F0-D42E-41A5-B2BB-DB12CB7905B7}"/>
              </a:ext>
            </a:extLst>
          </p:cNvPr>
          <p:cNvSpPr txBox="1">
            <a:spLocks/>
          </p:cNvSpPr>
          <p:nvPr/>
        </p:nvSpPr>
        <p:spPr>
          <a:xfrm>
            <a:off x="411972" y="244485"/>
            <a:ext cx="11176907" cy="93821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da-DK" b="1" i="1" dirty="0">
                <a:solidFill>
                  <a:srgbClr val="002060"/>
                </a:solidFill>
                <a:latin typeface="Montserrat" pitchFamily="2" charset="77"/>
              </a:rPr>
              <a:t>Battleground States 2024</a:t>
            </a:r>
          </a:p>
        </p:txBody>
      </p:sp>
    </p:spTree>
    <p:extLst>
      <p:ext uri="{BB962C8B-B14F-4D97-AF65-F5344CB8AC3E}">
        <p14:creationId xmlns:p14="http://schemas.microsoft.com/office/powerpoint/2010/main" val="10079677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2364" y="2023700"/>
            <a:ext cx="12025745" cy="1581649"/>
          </a:xfrm>
        </p:spPr>
        <p:txBody>
          <a:bodyPr>
            <a:normAutofit fontScale="90000"/>
          </a:bodyPr>
          <a:lstStyle/>
          <a:p>
            <a:r>
              <a:rPr lang="da-DK" b="1" dirty="0">
                <a:solidFill>
                  <a:srgbClr val="002060"/>
                </a:solidFill>
                <a:latin typeface="Montserrat" pitchFamily="2" charset="77"/>
              </a:rPr>
              <a:t>Hvad er status i meningsmålingerne?</a:t>
            </a:r>
          </a:p>
        </p:txBody>
      </p:sp>
    </p:spTree>
    <p:extLst>
      <p:ext uri="{BB962C8B-B14F-4D97-AF65-F5344CB8AC3E}">
        <p14:creationId xmlns:p14="http://schemas.microsoft.com/office/powerpoint/2010/main" val="34010000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833120" y="2023700"/>
            <a:ext cx="10292080" cy="1581649"/>
          </a:xfrm>
        </p:spPr>
        <p:txBody>
          <a:bodyPr>
            <a:normAutofit fontScale="90000"/>
          </a:bodyPr>
          <a:lstStyle/>
          <a:p>
            <a:r>
              <a:rPr lang="da-DK" dirty="0">
                <a:solidFill>
                  <a:srgbClr val="002060"/>
                </a:solidFill>
                <a:latin typeface="Montserrat" pitchFamily="2" charset="77"/>
              </a:rPr>
              <a:t>Hvorfor er Trump så populær?</a:t>
            </a:r>
          </a:p>
        </p:txBody>
      </p:sp>
    </p:spTree>
    <p:extLst>
      <p:ext uri="{BB962C8B-B14F-4D97-AF65-F5344CB8AC3E}">
        <p14:creationId xmlns:p14="http://schemas.microsoft.com/office/powerpoint/2010/main" val="29552847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833120" y="2023700"/>
            <a:ext cx="10292080" cy="1581649"/>
          </a:xfrm>
        </p:spPr>
        <p:txBody>
          <a:bodyPr>
            <a:normAutofit fontScale="90000"/>
          </a:bodyPr>
          <a:lstStyle/>
          <a:p>
            <a:r>
              <a:rPr lang="da-DK" dirty="0">
                <a:solidFill>
                  <a:srgbClr val="002060"/>
                </a:solidFill>
                <a:latin typeface="Montserrat" pitchFamily="2" charset="77"/>
              </a:rPr>
              <a:t>Kendiseffekten – </a:t>
            </a:r>
            <a:r>
              <a:rPr lang="da-DK" i="1" dirty="0" err="1">
                <a:solidFill>
                  <a:srgbClr val="002060"/>
                </a:solidFill>
                <a:latin typeface="Montserrat" pitchFamily="2" charset="77"/>
              </a:rPr>
              <a:t>name</a:t>
            </a:r>
            <a:r>
              <a:rPr lang="da-DK" i="1" dirty="0">
                <a:solidFill>
                  <a:srgbClr val="002060"/>
                </a:solidFill>
                <a:latin typeface="Montserrat" pitchFamily="2" charset="77"/>
              </a:rPr>
              <a:t> </a:t>
            </a:r>
            <a:r>
              <a:rPr lang="da-DK" i="1" dirty="0" err="1">
                <a:solidFill>
                  <a:srgbClr val="002060"/>
                </a:solidFill>
                <a:latin typeface="Montserrat" pitchFamily="2" charset="77"/>
              </a:rPr>
              <a:t>recognition</a:t>
            </a:r>
            <a:endParaRPr lang="da-DK" i="1" dirty="0">
              <a:solidFill>
                <a:srgbClr val="002060"/>
              </a:solidFill>
              <a:latin typeface="Montserra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9710482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Trump: All of the president's TV and movie cameos ranked | indy100">
            <a:extLst>
              <a:ext uri="{FF2B5EF4-FFF2-40B4-BE49-F238E27FC236}">
                <a16:creationId xmlns:a16="http://schemas.microsoft.com/office/drawing/2014/main" id="{2908D5A8-56BB-4260-BB71-D65B4DE516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1299" y="974951"/>
            <a:ext cx="8729402" cy="4908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Billede 2" descr="Et billede, der indeholder person, tøj, Ansigt, møbel&#10;&#10;Automatisk genereret beskrivelse">
            <a:extLst>
              <a:ext uri="{FF2B5EF4-FFF2-40B4-BE49-F238E27FC236}">
                <a16:creationId xmlns:a16="http://schemas.microsoft.com/office/drawing/2014/main" id="{E7210B6D-93A1-9828-75F0-42B1E69B5F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7910" y="3913653"/>
            <a:ext cx="3105271" cy="1969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89252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833120" y="2023700"/>
            <a:ext cx="10292080" cy="1581649"/>
          </a:xfrm>
        </p:spPr>
        <p:txBody>
          <a:bodyPr>
            <a:normAutofit fontScale="90000"/>
          </a:bodyPr>
          <a:lstStyle/>
          <a:p>
            <a:r>
              <a:rPr lang="da-DK" b="1" dirty="0">
                <a:solidFill>
                  <a:srgbClr val="002060"/>
                </a:solidFill>
                <a:latin typeface="Montserrat" pitchFamily="2" charset="77"/>
              </a:rPr>
              <a:t>Udbredt politikerlede i USA</a:t>
            </a:r>
          </a:p>
        </p:txBody>
      </p:sp>
    </p:spTree>
    <p:extLst>
      <p:ext uri="{BB962C8B-B14F-4D97-AF65-F5344CB8AC3E}">
        <p14:creationId xmlns:p14="http://schemas.microsoft.com/office/powerpoint/2010/main" val="39948786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2A5B3536-0C1C-4806-8B83-30D3DFB0064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930" t="25119" r="13592" b="10714"/>
          <a:stretch/>
        </p:blipFill>
        <p:spPr>
          <a:xfrm>
            <a:off x="-21007" y="146539"/>
            <a:ext cx="12213007" cy="6576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660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linton vs. Trump -- the strengths, the weaknesses (Opinion) | CNN">
            <a:extLst>
              <a:ext uri="{FF2B5EF4-FFF2-40B4-BE49-F238E27FC236}">
                <a16:creationId xmlns:a16="http://schemas.microsoft.com/office/drawing/2014/main" id="{3F4A8B57-3FE8-474E-8AC0-4345EF81FF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1705" y="720487"/>
            <a:ext cx="9630266" cy="5417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132080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355600" y="2023700"/>
            <a:ext cx="11409679" cy="1581649"/>
          </a:xfrm>
        </p:spPr>
        <p:txBody>
          <a:bodyPr>
            <a:normAutofit fontScale="90000"/>
          </a:bodyPr>
          <a:lstStyle/>
          <a:p>
            <a:r>
              <a:rPr lang="da-DK" dirty="0">
                <a:solidFill>
                  <a:srgbClr val="002060"/>
                </a:solidFill>
                <a:latin typeface="Montserrat" pitchFamily="2" charset="77"/>
              </a:rPr>
              <a:t>Kan Trump genvinde magten i 2024?</a:t>
            </a:r>
          </a:p>
        </p:txBody>
      </p:sp>
    </p:spTree>
    <p:extLst>
      <p:ext uri="{BB962C8B-B14F-4D97-AF65-F5344CB8AC3E}">
        <p14:creationId xmlns:p14="http://schemas.microsoft.com/office/powerpoint/2010/main" val="36059952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2364" y="2023700"/>
            <a:ext cx="12025745" cy="1581649"/>
          </a:xfrm>
        </p:spPr>
        <p:txBody>
          <a:bodyPr>
            <a:normAutofit fontScale="90000"/>
          </a:bodyPr>
          <a:lstStyle/>
          <a:p>
            <a:r>
              <a:rPr lang="da-DK" dirty="0">
                <a:solidFill>
                  <a:srgbClr val="002060"/>
                </a:solidFill>
                <a:latin typeface="Montserrat" pitchFamily="2" charset="77"/>
              </a:rPr>
              <a:t>Hvad er status i meningsmålingerne?</a:t>
            </a:r>
          </a:p>
        </p:txBody>
      </p:sp>
    </p:spTree>
    <p:extLst>
      <p:ext uri="{BB962C8B-B14F-4D97-AF65-F5344CB8AC3E}">
        <p14:creationId xmlns:p14="http://schemas.microsoft.com/office/powerpoint/2010/main" val="194487448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AF92CAB6-B669-476C-89D6-29E0F7D56B1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70" t="12143" r="27878" b="12976"/>
          <a:stretch/>
        </p:blipFill>
        <p:spPr>
          <a:xfrm>
            <a:off x="1164200" y="57150"/>
            <a:ext cx="9863597" cy="6743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98169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 descr="Et billede, der indeholder tekst, kort, atlas&#10;&#10;Automatisk genereret beskrivelse">
            <a:extLst>
              <a:ext uri="{FF2B5EF4-FFF2-40B4-BE49-F238E27FC236}">
                <a16:creationId xmlns:a16="http://schemas.microsoft.com/office/drawing/2014/main" id="{5D34C8FF-866F-CBCA-EE1E-FE617FB993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8358" y="0"/>
            <a:ext cx="8635283" cy="6859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2960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2ED2A10-FE22-F852-EB7E-7CFCC19B3C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>
                <a:solidFill>
                  <a:srgbClr val="002060"/>
                </a:solidFill>
                <a:latin typeface="Montserrat" pitchFamily="2" charset="77"/>
              </a:rPr>
              <a:t>Status på meningsmålingerne: 20. oktober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53672DC-A560-10CA-F029-3B520975D3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/>
            <a:r>
              <a:rPr lang="da-DK" b="0" i="1" u="none" strike="noStrike" dirty="0">
                <a:solidFill>
                  <a:srgbClr val="2B2C30"/>
                </a:solidFill>
                <a:effectLst/>
                <a:latin typeface="Montserrat" pitchFamily="2" charset="77"/>
              </a:rPr>
              <a:t>”</a:t>
            </a:r>
            <a:r>
              <a:rPr lang="da-DK" b="0" i="1" u="none" strike="noStrike" dirty="0" err="1">
                <a:solidFill>
                  <a:srgbClr val="2B2C30"/>
                </a:solidFill>
                <a:effectLst/>
                <a:latin typeface="Montserrat" pitchFamily="2" charset="77"/>
              </a:rPr>
              <a:t>Our</a:t>
            </a:r>
            <a:r>
              <a:rPr lang="da-DK" b="0" i="1" u="none" strike="noStrike" dirty="0">
                <a:solidFill>
                  <a:srgbClr val="2B2C30"/>
                </a:solidFill>
                <a:effectLst/>
                <a:latin typeface="Montserrat" pitchFamily="2" charset="77"/>
              </a:rPr>
              <a:t> model </a:t>
            </a:r>
            <a:r>
              <a:rPr lang="da-DK" b="0" i="1" u="none" strike="noStrike" dirty="0" err="1">
                <a:solidFill>
                  <a:srgbClr val="2B2C30"/>
                </a:solidFill>
                <a:effectLst/>
                <a:latin typeface="Montserrat" pitchFamily="2" charset="77"/>
              </a:rPr>
              <a:t>currently</a:t>
            </a:r>
            <a:r>
              <a:rPr lang="da-DK" b="0" i="1" u="none" strike="noStrike" dirty="0">
                <a:solidFill>
                  <a:srgbClr val="2B2C30"/>
                </a:solidFill>
                <a:effectLst/>
                <a:latin typeface="Montserrat" pitchFamily="2" charset="77"/>
              </a:rPr>
              <a:t> </a:t>
            </a:r>
            <a:r>
              <a:rPr lang="da-DK" b="0" i="1" u="none" strike="noStrike" dirty="0" err="1">
                <a:solidFill>
                  <a:srgbClr val="2B2C30"/>
                </a:solidFill>
                <a:effectLst/>
                <a:latin typeface="Montserrat" pitchFamily="2" charset="77"/>
              </a:rPr>
              <a:t>predicts</a:t>
            </a:r>
            <a:r>
              <a:rPr lang="da-DK" b="0" i="1" u="none" strike="noStrike" dirty="0">
                <a:solidFill>
                  <a:srgbClr val="2B2C30"/>
                </a:solidFill>
                <a:effectLst/>
                <a:latin typeface="Montserrat" pitchFamily="2" charset="77"/>
              </a:rPr>
              <a:t> </a:t>
            </a:r>
            <a:r>
              <a:rPr lang="da-DK" b="0" i="1" u="none" strike="noStrike" dirty="0" err="1">
                <a:solidFill>
                  <a:srgbClr val="2B2C30"/>
                </a:solidFill>
                <a:effectLst/>
                <a:latin typeface="Montserrat" pitchFamily="2" charset="77"/>
              </a:rPr>
              <a:t>that</a:t>
            </a:r>
            <a:r>
              <a:rPr lang="da-DK" b="0" i="1" u="none" strike="noStrike" dirty="0">
                <a:solidFill>
                  <a:srgbClr val="2B2C30"/>
                </a:solidFill>
                <a:effectLst/>
                <a:latin typeface="Montserrat" pitchFamily="2" charset="77"/>
              </a:rPr>
              <a:t> </a:t>
            </a:r>
            <a:r>
              <a:rPr lang="da-DK" b="1" i="1" u="none" strike="noStrike" dirty="0">
                <a:solidFill>
                  <a:srgbClr val="2B2C30"/>
                </a:solidFill>
                <a:effectLst/>
                <a:latin typeface="Montserrat" pitchFamily="2" charset="77"/>
              </a:rPr>
              <a:t>Donald Trump</a:t>
            </a:r>
            <a:r>
              <a:rPr lang="da-DK" b="0" i="1" u="none" strike="noStrike" dirty="0">
                <a:solidFill>
                  <a:srgbClr val="2B2C30"/>
                </a:solidFill>
                <a:effectLst/>
                <a:latin typeface="Montserrat" pitchFamily="2" charset="77"/>
              </a:rPr>
              <a:t> has a </a:t>
            </a:r>
            <a:r>
              <a:rPr lang="da-DK" b="1" i="1" u="none" strike="noStrike" dirty="0">
                <a:solidFill>
                  <a:srgbClr val="2B2C30"/>
                </a:solidFill>
                <a:effectLst/>
                <a:latin typeface="Montserrat" pitchFamily="2" charset="77"/>
              </a:rPr>
              <a:t>52%</a:t>
            </a:r>
            <a:r>
              <a:rPr lang="da-DK" b="0" i="1" u="none" strike="noStrike" dirty="0">
                <a:solidFill>
                  <a:srgbClr val="2B2C30"/>
                </a:solidFill>
                <a:effectLst/>
                <a:latin typeface="Montserrat" pitchFamily="2" charset="77"/>
              </a:rPr>
              <a:t> chance of </a:t>
            </a:r>
            <a:r>
              <a:rPr lang="da-DK" b="0" i="1" u="none" strike="noStrike" dirty="0" err="1">
                <a:solidFill>
                  <a:srgbClr val="2B2C30"/>
                </a:solidFill>
                <a:effectLst/>
                <a:latin typeface="Montserrat" pitchFamily="2" charset="77"/>
              </a:rPr>
              <a:t>winning</a:t>
            </a:r>
            <a:r>
              <a:rPr lang="da-DK" b="0" i="1" u="none" strike="noStrike" dirty="0">
                <a:solidFill>
                  <a:srgbClr val="2B2C30"/>
                </a:solidFill>
                <a:effectLst/>
                <a:latin typeface="Montserrat" pitchFamily="2" charset="77"/>
              </a:rPr>
              <a:t> the </a:t>
            </a:r>
            <a:r>
              <a:rPr lang="da-DK" b="0" i="1" u="none" strike="noStrike" dirty="0" err="1">
                <a:solidFill>
                  <a:srgbClr val="2B2C30"/>
                </a:solidFill>
                <a:effectLst/>
                <a:latin typeface="Montserrat" pitchFamily="2" charset="77"/>
              </a:rPr>
              <a:t>Presidency</a:t>
            </a:r>
            <a:r>
              <a:rPr lang="da-DK" i="1" dirty="0">
                <a:solidFill>
                  <a:srgbClr val="2B2C30"/>
                </a:solidFill>
                <a:latin typeface="Montserrat" pitchFamily="2" charset="77"/>
              </a:rPr>
              <a:t>”</a:t>
            </a:r>
            <a:endParaRPr lang="da-DK" b="0" i="1" u="none" strike="noStrike" dirty="0">
              <a:solidFill>
                <a:srgbClr val="2B2C30"/>
              </a:solidFill>
              <a:effectLst/>
              <a:latin typeface="Montserrat" pitchFamily="2" charset="77"/>
            </a:endParaRPr>
          </a:p>
          <a:p>
            <a:pPr algn="l"/>
            <a:r>
              <a:rPr lang="da-DK" b="1" i="0" u="none" strike="noStrike" dirty="0">
                <a:solidFill>
                  <a:srgbClr val="2C2C2C"/>
                </a:solidFill>
                <a:effectLst/>
                <a:latin typeface="Montserrat" pitchFamily="2" charset="77"/>
              </a:rPr>
              <a:t>Trump Takes </a:t>
            </a:r>
            <a:r>
              <a:rPr lang="da-DK" b="1" i="0" u="none" strike="noStrike" dirty="0" err="1">
                <a:solidFill>
                  <a:srgbClr val="2C2C2C"/>
                </a:solidFill>
                <a:effectLst/>
                <a:latin typeface="Montserrat" pitchFamily="2" charset="77"/>
              </a:rPr>
              <a:t>Lead</a:t>
            </a:r>
            <a:r>
              <a:rPr lang="da-DK" b="1" i="0" u="none" strike="noStrike" dirty="0">
                <a:solidFill>
                  <a:srgbClr val="2C2C2C"/>
                </a:solidFill>
                <a:effectLst/>
                <a:latin typeface="Montserrat" pitchFamily="2" charset="77"/>
              </a:rPr>
              <a:t> for the First Time </a:t>
            </a:r>
            <a:r>
              <a:rPr lang="da-DK" b="1" i="0" u="none" strike="noStrike" dirty="0" err="1">
                <a:solidFill>
                  <a:srgbClr val="2C2C2C"/>
                </a:solidFill>
                <a:effectLst/>
                <a:latin typeface="Montserrat" pitchFamily="2" charset="77"/>
              </a:rPr>
              <a:t>Since</a:t>
            </a:r>
            <a:r>
              <a:rPr lang="da-DK" b="1" i="0" u="none" strike="noStrike" dirty="0">
                <a:solidFill>
                  <a:srgbClr val="2C2C2C"/>
                </a:solidFill>
                <a:effectLst/>
                <a:latin typeface="Montserrat" pitchFamily="2" charset="77"/>
              </a:rPr>
              <a:t> Harris' Nomination. </a:t>
            </a:r>
            <a:r>
              <a:rPr lang="da-DK" b="1" i="0" u="none" strike="noStrike" dirty="0" err="1">
                <a:solidFill>
                  <a:srgbClr val="2C2C2C"/>
                </a:solidFill>
                <a:effectLst/>
                <a:latin typeface="Montserrat" pitchFamily="2" charset="77"/>
              </a:rPr>
              <a:t>Republicans</a:t>
            </a:r>
            <a:r>
              <a:rPr lang="da-DK" b="1" i="0" u="none" strike="noStrike" dirty="0">
                <a:solidFill>
                  <a:srgbClr val="2C2C2C"/>
                </a:solidFill>
                <a:effectLst/>
                <a:latin typeface="Montserrat" pitchFamily="2" charset="77"/>
              </a:rPr>
              <a:t> </a:t>
            </a:r>
            <a:r>
              <a:rPr lang="da-DK" b="1" i="0" u="none" strike="noStrike" dirty="0" err="1">
                <a:solidFill>
                  <a:srgbClr val="2C2C2C"/>
                </a:solidFill>
                <a:effectLst/>
                <a:latin typeface="Montserrat" pitchFamily="2" charset="77"/>
              </a:rPr>
              <a:t>Favored</a:t>
            </a:r>
            <a:r>
              <a:rPr lang="da-DK" b="1" i="0" u="none" strike="noStrike" dirty="0">
                <a:solidFill>
                  <a:srgbClr val="2C2C2C"/>
                </a:solidFill>
                <a:effectLst/>
                <a:latin typeface="Montserrat" pitchFamily="2" charset="77"/>
              </a:rPr>
              <a:t> To Control </a:t>
            </a:r>
            <a:r>
              <a:rPr lang="da-DK" b="1" i="0" u="none" strike="noStrike" dirty="0" err="1">
                <a:solidFill>
                  <a:srgbClr val="2C2C2C"/>
                </a:solidFill>
                <a:effectLst/>
                <a:latin typeface="Montserrat" pitchFamily="2" charset="77"/>
              </a:rPr>
              <a:t>Congress</a:t>
            </a:r>
            <a:endParaRPr lang="da-DK" b="1" i="0" u="none" strike="noStrike" dirty="0">
              <a:solidFill>
                <a:srgbClr val="2C2C2C"/>
              </a:solidFill>
              <a:effectLst/>
              <a:latin typeface="Montserrat" pitchFamily="2" charset="77"/>
            </a:endParaRPr>
          </a:p>
          <a:p>
            <a:pPr algn="l"/>
            <a:r>
              <a:rPr lang="da-DK" b="0" i="0" u="none" strike="noStrike" dirty="0">
                <a:solidFill>
                  <a:srgbClr val="2B2C30"/>
                </a:solidFill>
                <a:effectLst/>
                <a:latin typeface="Montserrat" pitchFamily="2" charset="77"/>
              </a:rPr>
              <a:t>The former </a:t>
            </a:r>
            <a:r>
              <a:rPr lang="da-DK" b="0" i="0" u="none" strike="noStrike" dirty="0" err="1">
                <a:solidFill>
                  <a:srgbClr val="2B2C30"/>
                </a:solidFill>
                <a:effectLst/>
                <a:latin typeface="Montserrat" pitchFamily="2" charset="77"/>
              </a:rPr>
              <a:t>Republican</a:t>
            </a:r>
            <a:r>
              <a:rPr lang="da-DK" b="0" i="0" u="none" strike="noStrike" dirty="0">
                <a:solidFill>
                  <a:srgbClr val="2B2C30"/>
                </a:solidFill>
                <a:effectLst/>
                <a:latin typeface="Montserrat" pitchFamily="2" charset="77"/>
              </a:rPr>
              <a:t> </a:t>
            </a:r>
            <a:r>
              <a:rPr lang="da-DK" b="0" i="0" u="none" strike="noStrike" dirty="0" err="1">
                <a:solidFill>
                  <a:srgbClr val="2B2C30"/>
                </a:solidFill>
                <a:effectLst/>
                <a:latin typeface="Montserrat" pitchFamily="2" charset="77"/>
              </a:rPr>
              <a:t>president</a:t>
            </a:r>
            <a:r>
              <a:rPr lang="da-DK" b="0" i="0" u="none" strike="noStrike" dirty="0">
                <a:solidFill>
                  <a:srgbClr val="2B2C30"/>
                </a:solidFill>
                <a:effectLst/>
                <a:latin typeface="Montserrat" pitchFamily="2" charset="77"/>
              </a:rPr>
              <a:t> has </a:t>
            </a:r>
            <a:r>
              <a:rPr lang="da-DK" b="0" i="0" u="none" strike="noStrike" dirty="0" err="1">
                <a:solidFill>
                  <a:srgbClr val="2B2C30"/>
                </a:solidFill>
                <a:effectLst/>
                <a:latin typeface="Montserrat" pitchFamily="2" charset="77"/>
              </a:rPr>
              <a:t>gained</a:t>
            </a:r>
            <a:r>
              <a:rPr lang="da-DK" b="0" i="0" u="none" strike="noStrike" dirty="0">
                <a:solidFill>
                  <a:srgbClr val="2B2C30"/>
                </a:solidFill>
                <a:effectLst/>
                <a:latin typeface="Montserrat" pitchFamily="2" charset="77"/>
              </a:rPr>
              <a:t> a </a:t>
            </a:r>
            <a:r>
              <a:rPr lang="da-DK" b="0" i="0" u="none" strike="noStrike" dirty="0" err="1">
                <a:solidFill>
                  <a:srgbClr val="2B2C30"/>
                </a:solidFill>
                <a:effectLst/>
                <a:latin typeface="Montserrat" pitchFamily="2" charset="77"/>
              </a:rPr>
              <a:t>lead</a:t>
            </a:r>
            <a:r>
              <a:rPr lang="da-DK" b="0" i="0" u="none" strike="noStrike" dirty="0">
                <a:solidFill>
                  <a:srgbClr val="2B2C30"/>
                </a:solidFill>
                <a:effectLst/>
                <a:latin typeface="Montserrat" pitchFamily="2" charset="77"/>
              </a:rPr>
              <a:t> in </a:t>
            </a:r>
            <a:r>
              <a:rPr lang="da-DK" b="0" i="0" u="none" strike="noStrike" dirty="0" err="1">
                <a:solidFill>
                  <a:srgbClr val="2B2C30"/>
                </a:solidFill>
                <a:effectLst/>
                <a:latin typeface="Montserrat" pitchFamily="2" charset="77"/>
              </a:rPr>
              <a:t>polling</a:t>
            </a:r>
            <a:r>
              <a:rPr lang="da-DK" b="0" i="0" u="none" strike="noStrike" dirty="0">
                <a:solidFill>
                  <a:srgbClr val="2B2C30"/>
                </a:solidFill>
                <a:effectLst/>
                <a:latin typeface="Montserrat" pitchFamily="2" charset="77"/>
              </a:rPr>
              <a:t> averages in Wisconsin and Michigan, </a:t>
            </a:r>
            <a:r>
              <a:rPr lang="da-DK" b="0" i="0" u="none" strike="noStrike" dirty="0" err="1">
                <a:solidFill>
                  <a:srgbClr val="2B2C30"/>
                </a:solidFill>
                <a:effectLst/>
                <a:latin typeface="Montserrat" pitchFamily="2" charset="77"/>
              </a:rPr>
              <a:t>adding</a:t>
            </a:r>
            <a:r>
              <a:rPr lang="da-DK" b="0" i="0" u="none" strike="noStrike" dirty="0">
                <a:solidFill>
                  <a:srgbClr val="2B2C30"/>
                </a:solidFill>
                <a:effectLst/>
                <a:latin typeface="Montserrat" pitchFamily="2" charset="77"/>
              </a:rPr>
              <a:t> to his </a:t>
            </a:r>
            <a:r>
              <a:rPr lang="da-DK" b="0" i="0" u="none" strike="noStrike" dirty="0" err="1">
                <a:solidFill>
                  <a:srgbClr val="2B2C30"/>
                </a:solidFill>
                <a:effectLst/>
                <a:latin typeface="Montserrat" pitchFamily="2" charset="77"/>
              </a:rPr>
              <a:t>existing</a:t>
            </a:r>
            <a:r>
              <a:rPr lang="da-DK" b="0" i="0" u="none" strike="noStrike" dirty="0">
                <a:solidFill>
                  <a:srgbClr val="2B2C30"/>
                </a:solidFill>
                <a:effectLst/>
                <a:latin typeface="Montserrat" pitchFamily="2" charset="77"/>
              </a:rPr>
              <a:t> </a:t>
            </a:r>
            <a:r>
              <a:rPr lang="da-DK" b="0" i="0" u="none" strike="noStrike" dirty="0" err="1">
                <a:solidFill>
                  <a:srgbClr val="2B2C30"/>
                </a:solidFill>
                <a:effectLst/>
                <a:latin typeface="Montserrat" pitchFamily="2" charset="77"/>
              </a:rPr>
              <a:t>advantages</a:t>
            </a:r>
            <a:r>
              <a:rPr lang="da-DK" b="0" i="0" u="none" strike="noStrike" dirty="0">
                <a:solidFill>
                  <a:srgbClr val="2B2C30"/>
                </a:solidFill>
                <a:effectLst/>
                <a:latin typeface="Montserrat" pitchFamily="2" charset="77"/>
              </a:rPr>
              <a:t> in Arizona, Georgia, and North Carolina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0981366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1702</TotalTime>
  <Words>217</Words>
  <Application>Microsoft Macintosh PowerPoint</Application>
  <PresentationFormat>Widescreen</PresentationFormat>
  <Paragraphs>27</Paragraphs>
  <Slides>29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29</vt:i4>
      </vt:variant>
    </vt:vector>
  </HeadingPairs>
  <TitlesOfParts>
    <vt:vector size="34" baseType="lpstr">
      <vt:lpstr>Arial</vt:lpstr>
      <vt:lpstr>Calibri</vt:lpstr>
      <vt:lpstr>Calibri Light</vt:lpstr>
      <vt:lpstr>Montserrat</vt:lpstr>
      <vt:lpstr>Office-tema</vt:lpstr>
      <vt:lpstr>Hvordan foregår  præsidentvalget i USA?</vt:lpstr>
      <vt:lpstr>Program</vt:lpstr>
      <vt:lpstr>Hvad ved vi om det politiske system?</vt:lpstr>
      <vt:lpstr>Checks and balances</vt:lpstr>
      <vt:lpstr>PowerPoint-præsentation</vt:lpstr>
      <vt:lpstr>PowerPoint-præsentation</vt:lpstr>
      <vt:lpstr>PowerPoint-præsentation</vt:lpstr>
      <vt:lpstr>Hvordan foregår præsidentvalget?</vt:lpstr>
      <vt:lpstr>Forårets primærvalg Sommerens nationalkonvent Efterårets valgkamp Selve valgdagen Indsættelsen af den nye præsident</vt:lpstr>
      <vt:lpstr>PowerPoint-præsentation</vt:lpstr>
      <vt:lpstr>Forårets primærvalg Sommerens nationalkonvent Efterårets valgkamp Selve valgdagen Indsættelsen af den nye præsident</vt:lpstr>
      <vt:lpstr>Valgsystemet Flertalsvalg i enkeltmandskredse</vt:lpstr>
      <vt:lpstr>Flertalsvalg i enkeltmandskredse  Er det et fair system?</vt:lpstr>
      <vt:lpstr>Antal valgmænd i hver stat</vt:lpstr>
      <vt:lpstr>PowerPoint-præsentation</vt:lpstr>
      <vt:lpstr>Svingstaterne afgør valget!</vt:lpstr>
      <vt:lpstr>PowerPoint-præsentation</vt:lpstr>
      <vt:lpstr>Hvad er status i meningsmålingerne?</vt:lpstr>
      <vt:lpstr>Hvorfor er Trump så populær?</vt:lpstr>
      <vt:lpstr>Kendiseffekten – name recognition</vt:lpstr>
      <vt:lpstr>PowerPoint-præsentation</vt:lpstr>
      <vt:lpstr>Udbredt politikerlede i USA</vt:lpstr>
      <vt:lpstr>PowerPoint-præsentation</vt:lpstr>
      <vt:lpstr>PowerPoint-præsentation</vt:lpstr>
      <vt:lpstr>Kan Trump genvinde magten i 2024?</vt:lpstr>
      <vt:lpstr>Hvad er status i meningsmålingerne?</vt:lpstr>
      <vt:lpstr>PowerPoint-præsentation</vt:lpstr>
      <vt:lpstr>PowerPoint-præsentation</vt:lpstr>
      <vt:lpstr>Status på meningsmålingerne: 20. oktober</vt:lpstr>
    </vt:vector>
  </TitlesOfParts>
  <Company>ITS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Velkommen til samfundsfag!</dc:title>
  <dc:creator>Kristian Wilhelmsen (KW | SGY)</dc:creator>
  <cp:lastModifiedBy>Signe Nøhr (SN | SGY)</cp:lastModifiedBy>
  <cp:revision>79</cp:revision>
  <cp:lastPrinted>2018-09-26T07:48:12Z</cp:lastPrinted>
  <dcterms:created xsi:type="dcterms:W3CDTF">2017-08-16T10:07:06Z</dcterms:created>
  <dcterms:modified xsi:type="dcterms:W3CDTF">2024-10-20T21:42:26Z</dcterms:modified>
</cp:coreProperties>
</file>