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1138"/>
  </p:normalViewPr>
  <p:slideViewPr>
    <p:cSldViewPr snapToGrid="0">
      <p:cViewPr varScale="1">
        <p:scale>
          <a:sx n="109" d="100"/>
          <a:sy n="109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08DA1-9F86-944A-8D5B-3062D1E5FF73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2CE62-A0DC-1D40-A239-FE1B5C60B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737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Udgangspunktet er ikke det samme for dem alle, og derfor er de rigeste også blevet markant rigere.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2CE62-A0DC-1D40-A239-FE1B5C60B4C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876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Fejl med top 0,01 og top %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2CE62-A0DC-1D40-A239-FE1B5C60B4C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19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EE0CC-5017-4653-B294-66EA60187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A90DAE-0895-4496-A257-00467CCE6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D032A8-2CCB-4465-8F1F-A1C0DF65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AAF8BB-6891-4795-AA5D-AAD4A5F7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5984B-94F8-40CA-B925-96D99B54D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847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C7CE0-B23F-420D-A6BF-21A8066E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0B6D8D-3CF5-441F-8D74-219F8392B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5B582D-72DC-4BCB-9266-3C8A59F43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6473F9-27D7-464A-9FFB-B02C0161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3C40CC-8C8E-4613-B4B5-ABE345BC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99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18CF4-58D8-49DC-9162-5398588E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BC3940-D032-484B-B3DD-62E6039C1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1A23EC-EEC6-447F-9E64-357588DA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2808F6-2C92-4592-8D46-F912B620E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51EE95-2F7D-4591-8B86-F41164263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16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FB407-2B0D-4F3B-8CB8-4D1412D65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6501DD-6641-4CCD-BC5A-AA421D7F3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5A0F0C7-96AA-439F-B947-EB9C875B1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5C1E2F-4BDA-4066-B974-CB53C61E6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9193714-9C98-440F-BE7D-B5E3A764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4F84D1F-7B9D-4018-9F80-990F71425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129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16588-0D72-4A31-BFD4-E7F2D8E10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F8FC8D1-2D57-4572-857A-DD04BE137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5849548-CD9E-42BE-B829-3B287FD23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39D1B7E-C4B2-4F23-800A-553D0EA15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8775625-AE91-43BC-9F7D-5B5C34DDB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950DF0C-69A3-417D-84F9-121E3479C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FBD6DA6-AA08-401F-B60B-992D0C57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E09A0A-2EF2-4B98-8690-A66FF139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194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6318CC-8A4F-4421-B983-F168A7EE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70C76A5-A517-4427-9015-D27E4003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34F6794-F858-47A7-8086-141D82FAB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E3E9800-11EC-4A01-813E-ADAB107D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100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063B021-62BF-4130-B2F7-3E91191B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2801F4E-3A14-4AE8-8783-81AFF1317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82CFBC7-4FF3-49B6-B207-1D28E58A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849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EA528-4AFE-4C4D-BF94-777917A0D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F97C60-473C-4169-847A-2553A4491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42569E-559E-4B57-8C9A-49F14518B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B5C7D3-16DB-4920-BC9B-FFD5AFD4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6EA876-49F0-4EE7-82C8-DEE76E32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5C5EA0-FF88-404E-9551-CC966ABE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26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82A46-B38C-4E1D-B972-B9280FBFB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8837B85-CFBB-48D4-B9AD-19BA78CE36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FC61801-E03D-4F1F-B7E8-770AA7ED9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71E7D0-4583-4E9A-8C48-F4B8A787D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1F9433-564A-48D7-ACD1-4573ABEA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DC8524-237A-4DA9-89ED-7CEF1DDA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571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096FE-5764-426B-9968-E66CF7C5B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21C4BE-C4EE-4044-82E3-D0F226DC0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C4E8D1-C507-4053-8100-4E03BC35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3B94C3-F408-48FD-92E0-CEFC1B71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D23CBB-BCEB-45B1-BB8B-545CE792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05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3F4A8D9-D95D-4125-B809-0DA8D1B02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98DD9D8-EA88-4D2B-8885-AF4BE2697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7AFB74-333C-4838-922C-9A853EB7C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CE3C81-7B1F-485A-AD93-45F102EA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484434-9224-41C3-BC04-E5A6D4B6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57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F706A05-BDF5-449C-B6C9-DC9506AEF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39727D-92D5-4A5D-A870-06324AEEC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038FFE-C2ED-44EA-88EE-056EF98F3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756A9-C0BC-405C-B045-8938025DA0EE}" type="datetimeFigureOut">
              <a:rPr lang="da-DK" smtClean="0"/>
              <a:t>08.11.2024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031FFF-DF64-4F5E-937F-6D030BF03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999214-C443-48A0-A3D3-0CC6B1CA6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75BB5-F2AB-42AD-BF7F-33BF28EA6C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404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38157-3162-4F0A-A9A6-D0041637B3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latin typeface="Franklin Gothic Book" panose="020B0503020102020204" pitchFamily="34" charset="0"/>
              </a:rPr>
              <a:t>Ulighed i USA</a:t>
            </a:r>
          </a:p>
        </p:txBody>
      </p:sp>
    </p:spTree>
    <p:extLst>
      <p:ext uri="{BB962C8B-B14F-4D97-AF65-F5344CB8AC3E}">
        <p14:creationId xmlns:p14="http://schemas.microsoft.com/office/powerpoint/2010/main" val="3146974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4B2C459-DB61-44D3-A50D-52CD12BD4A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50" t="16232" r="8092" b="7446"/>
          <a:stretch/>
        </p:blipFill>
        <p:spPr>
          <a:xfrm>
            <a:off x="0" y="0"/>
            <a:ext cx="12118508" cy="68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CD02C73-4DDF-426A-9BC9-C62E45A9F5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77" t="15652" r="6281" b="7742"/>
          <a:stretch/>
        </p:blipFill>
        <p:spPr>
          <a:xfrm>
            <a:off x="56075" y="129209"/>
            <a:ext cx="12135925" cy="65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9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47145EB-F670-4CA4-9493-F06C14CAA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2" t="16234" r="8334" b="7907"/>
          <a:stretch/>
        </p:blipFill>
        <p:spPr>
          <a:xfrm>
            <a:off x="135567" y="0"/>
            <a:ext cx="12056433" cy="68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9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796E18D-4B48-43BC-926C-E0077FD26A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84" t="16233" r="7368" b="7877"/>
          <a:stretch/>
        </p:blipFill>
        <p:spPr>
          <a:xfrm>
            <a:off x="0" y="67119"/>
            <a:ext cx="12155402" cy="67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D147D31-B328-4E59-8967-D4493600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4" t="16232" r="8332" b="7434"/>
          <a:stretch/>
        </p:blipFill>
        <p:spPr>
          <a:xfrm>
            <a:off x="130108" y="27090"/>
            <a:ext cx="11931784" cy="683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6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6266C87-CCEC-41EB-86A5-B278A55631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86" t="16425" r="10386" b="7533"/>
          <a:stretch/>
        </p:blipFill>
        <p:spPr>
          <a:xfrm>
            <a:off x="255523" y="0"/>
            <a:ext cx="11432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3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828D960-04AE-459F-B6AE-7C8489D991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90" t="22199" r="11232" b="7699"/>
          <a:stretch/>
        </p:blipFill>
        <p:spPr>
          <a:xfrm>
            <a:off x="97100" y="99391"/>
            <a:ext cx="11997800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44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CB7E1-45E9-4FC5-15F9-A87A6998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Book" panose="020B0503020102020204" pitchFamily="34" charset="0"/>
              </a:rPr>
              <a:t>Opsummerende pointer på udviklingen i ulighed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79D031-054F-D5CA-020B-FC54F24E3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da-DK" sz="2400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Amerikanernes indkomstudvikling er positiv for alle, men det er særligt de 0,01 % og de 1 % rigeste, der er blevet markant rigere</a:t>
            </a:r>
          </a:p>
          <a:p>
            <a:pPr>
              <a:lnSpc>
                <a:spcPct val="115000"/>
              </a:lnSpc>
            </a:pPr>
            <a:r>
              <a:rPr lang="da-DK" sz="2400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Økonomiske kriser gør også ondt på de rige, men de kommer sig hurtigere end de fattige</a:t>
            </a:r>
          </a:p>
          <a:p>
            <a:pPr lvl="0">
              <a:lnSpc>
                <a:spcPct val="115000"/>
              </a:lnSpc>
            </a:pPr>
            <a:r>
              <a:rPr lang="da-DK" sz="24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økonomiske ulighed er stigende i USA og har været det siden 1990’erne – ginikoefficienten var på 0,43 og nu er den 0,47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da-DK" sz="24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hvide klarer sig bedre økonomisk i USA end de sorte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983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3B6A2-36DB-2E4F-1B59-F87B4574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0BD53-9202-7BF8-FDAB-A320C171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4805"/>
          </a:xfrm>
        </p:spPr>
        <p:txBody>
          <a:bodyPr/>
          <a:lstStyle/>
          <a:p>
            <a:r>
              <a:rPr lang="da-DK" dirty="0">
                <a:latin typeface="Franklin Gothic Book" panose="020B0503020102020204" pitchFamily="34" charset="0"/>
              </a:rPr>
              <a:t>Årsager til udviklingen i ulighed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9BDEC9-2DE6-0405-A97F-2721E508F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930"/>
            <a:ext cx="10515600" cy="556591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Siden 1990’erne er der givet skattelettelser til de rigeste</a:t>
            </a:r>
          </a:p>
          <a:p>
            <a:pPr lvl="0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amerikanske skattesystem: Beskatningen er højere på indkomster end på fortjenester ved værdipapirer</a:t>
            </a:r>
          </a:p>
          <a:p>
            <a:pPr lvl="1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er ofte de rige, der har værdipapirer, og derfor slipper de ”igen” med en billigere skat</a:t>
            </a:r>
          </a:p>
          <a:p>
            <a:pPr lvl="1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gør beskatningen skæv, så folk med formuer belønnes og folk med kun lønindkomst </a:t>
            </a:r>
            <a:r>
              <a:rPr lang="da-DK" sz="200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straffes </a:t>
            </a:r>
          </a:p>
          <a:p>
            <a:pPr lvl="1">
              <a:lnSpc>
                <a:spcPct val="115000"/>
              </a:lnSpc>
            </a:pPr>
            <a:r>
              <a:rPr lang="da-DK" sz="200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 </a:t>
            </a: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bliver dermed ikke rig af at arbejde hårdt.</a:t>
            </a:r>
          </a:p>
          <a:p>
            <a:pPr lvl="0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amerikanske middelklasse har kun oplevet små lønstigninger, mens virksomhedsejerne har fået den store fortjeneste</a:t>
            </a:r>
          </a:p>
          <a:p>
            <a:pPr lvl="0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 stigning i lavtlønnede jobs</a:t>
            </a:r>
          </a:p>
          <a:p>
            <a:pPr lvl="0">
              <a:lnSpc>
                <a:spcPct val="115000"/>
              </a:lnSpc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Leveomkostninger er blevet dyrere: sundhedsydelser, uddannelse, husleje og børnepasning (og mad)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da-DK" sz="2000" dirty="0">
                <a:solidFill>
                  <a:srgbClr val="C00000"/>
                </a:solidFill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nye generation har ikke råd til at købe huse, så de må leje. Derfor går en stor del af deres indkomst til husleje</a:t>
            </a:r>
          </a:p>
        </p:txBody>
      </p:sp>
    </p:spTree>
    <p:extLst>
      <p:ext uri="{BB962C8B-B14F-4D97-AF65-F5344CB8AC3E}">
        <p14:creationId xmlns:p14="http://schemas.microsoft.com/office/powerpoint/2010/main" val="347681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251</Words>
  <Application>Microsoft Macintosh PowerPoint</Application>
  <PresentationFormat>Widescreen</PresentationFormat>
  <Paragraphs>20</Paragraphs>
  <Slides>10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Franklin Gothic Book</vt:lpstr>
      <vt:lpstr>Office-tema</vt:lpstr>
      <vt:lpstr>Ulighed i USA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Opsummerende pointer på udviklingen i ulighed</vt:lpstr>
      <vt:lpstr>Årsager til udviklingen i ulighed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Kristian Wilhelmsen (KW | SGY)</dc:creator>
  <cp:lastModifiedBy>Signe Nøhr (SN | SGY)</cp:lastModifiedBy>
  <cp:revision>8</cp:revision>
  <dcterms:created xsi:type="dcterms:W3CDTF">2024-10-21T07:22:03Z</dcterms:created>
  <dcterms:modified xsi:type="dcterms:W3CDTF">2024-11-08T08:15:50Z</dcterms:modified>
</cp:coreProperties>
</file>