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2" r:id="rId4"/>
    <p:sldId id="263" r:id="rId5"/>
    <p:sldId id="260" r:id="rId6"/>
    <p:sldId id="264" r:id="rId7"/>
    <p:sldId id="258" r:id="rId8"/>
    <p:sldId id="265" r:id="rId9"/>
    <p:sldId id="259" r:id="rId10"/>
    <p:sldId id="266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0"/>
    <p:restoredTop sz="94633"/>
  </p:normalViewPr>
  <p:slideViewPr>
    <p:cSldViewPr snapToGrid="0">
      <p:cViewPr varScale="1">
        <p:scale>
          <a:sx n="90" d="100"/>
          <a:sy n="90" d="100"/>
        </p:scale>
        <p:origin x="9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3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8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50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0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75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77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6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8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5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8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ndfonline.com/doi/abs/10.1080/13676261.2016.1206866?journalCode=cjys2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4E0904-5ABD-4DC7-8562-C38580C95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5A7ECC-E2A7-C657-A8B6-90F097F977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156" b="14344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2B9799-ADCF-7141-7D48-A8F4988A8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9" y="3834174"/>
            <a:ext cx="5257800" cy="1701570"/>
          </a:xfrm>
        </p:spPr>
        <p:txBody>
          <a:bodyPr anchor="b">
            <a:normAutofit fontScale="90000"/>
          </a:bodyPr>
          <a:lstStyle/>
          <a:p>
            <a:r>
              <a:rPr lang="da-DK" sz="4400"/>
              <a:t>Historiebevidsthed og kollektiv erindring</a:t>
            </a:r>
            <a:endParaRPr lang="da-DK" sz="44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AC66C18-26B4-46BD-35D6-C0EE79527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592499"/>
            <a:ext cx="5147960" cy="646785"/>
          </a:xfrm>
        </p:spPr>
        <p:txBody>
          <a:bodyPr>
            <a:normAutofit/>
          </a:bodyPr>
          <a:lstStyle/>
          <a:p>
            <a:r>
              <a:rPr lang="da-DK" sz="2000" i="1" dirty="0"/>
              <a:t>Norden &amp; 2. Verdenskrig</a:t>
            </a:r>
          </a:p>
        </p:txBody>
      </p:sp>
    </p:spTree>
    <p:extLst>
      <p:ext uri="{BB962C8B-B14F-4D97-AF65-F5344CB8AC3E}">
        <p14:creationId xmlns:p14="http://schemas.microsoft.com/office/powerpoint/2010/main" val="254894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9A77A-143F-2AFF-69EA-5881762DD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Historiebevidsthed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E6EB80-6C93-A78D-6E7E-C314CA308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Ikke alene viden at have </a:t>
            </a:r>
            <a:r>
              <a:rPr lang="da-DK" i="1" dirty="0"/>
              <a:t>om</a:t>
            </a:r>
            <a:r>
              <a:rPr lang="da-DK" dirty="0"/>
              <a:t> fortiden, men også forståelse for, at den samme fortid kan fortolkes på flere måder</a:t>
            </a:r>
          </a:p>
          <a:p>
            <a:r>
              <a:rPr lang="da-DK" dirty="0"/>
              <a:t>Vores</a:t>
            </a:r>
            <a:r>
              <a:rPr lang="da-DK" i="1" dirty="0"/>
              <a:t> </a:t>
            </a:r>
            <a:r>
              <a:rPr lang="da-DK" dirty="0"/>
              <a:t>historiebevidsthed dannes og påvirkes af mange forskellige elementer (særligt populærhistorie ifm. unge mennesker)</a:t>
            </a:r>
          </a:p>
          <a:p>
            <a:r>
              <a:rPr lang="da-DK" dirty="0"/>
              <a:t>Vores fortolkninger af fortiden hænger altid sammen med vores nutidsforståelse og påvirker vores forventninger til fremtiden.</a:t>
            </a:r>
          </a:p>
          <a:p>
            <a:r>
              <a:rPr lang="da-DK" dirty="0"/>
              <a:t>Historie er ikke er en statisk afsluttet fortid, men en aktiv del af vores identitet, kultur og samfund, der former vores idéer og valg</a:t>
            </a:r>
          </a:p>
          <a:p>
            <a:r>
              <a:rPr lang="da-DK" dirty="0"/>
              <a:t>Kort sag: evnen til at skabe meningsfulde forbindelser mellem fortid, nutid og fremtid via kritisk-reflekterende tilgang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3956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4D8673A-9459-A1D2-CA8D-70984A7D96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8269" y="1851881"/>
            <a:ext cx="9535462" cy="500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38F10D0-E64D-237F-E7C2-D51D62146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529" y="106745"/>
            <a:ext cx="10044941" cy="174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476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9522FBC-692F-1874-6F76-8BDE96DF07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9396" y="643467"/>
            <a:ext cx="1041320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90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9D3BDF-95B5-2414-6021-316D6FED7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Kollektiv erindring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A893AE-8914-C87C-E1C1-51DDDDF92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0" i="0" dirty="0">
                <a:effectLst/>
              </a:rPr>
              <a:t>Historiebevidstheden er noget individuelt for alle mennesker</a:t>
            </a:r>
            <a:endParaRPr lang="da-DK" dirty="0"/>
          </a:p>
          <a:p>
            <a:r>
              <a:rPr lang="da-DK" dirty="0"/>
              <a:t>Kollektiv erindring henviser som begreb til den </a:t>
            </a:r>
            <a:r>
              <a:rPr lang="da-DK" b="1" dirty="0"/>
              <a:t>fælles hukommelse</a:t>
            </a:r>
            <a:r>
              <a:rPr lang="da-DK" dirty="0"/>
              <a:t>, der eksisterer i en gruppe, et samfund eller en nation</a:t>
            </a:r>
          </a:p>
          <a:p>
            <a:r>
              <a:rPr lang="da-DK" dirty="0"/>
              <a:t>Denne fælles erindring skabes bl.a. gennem fælles erfaringer, handlinger og historiefortælling/-formidling (fx i skolen), der over tid bliver en del af en gruppes identitet</a:t>
            </a:r>
          </a:p>
          <a:p>
            <a:r>
              <a:rPr lang="da-DK" dirty="0"/>
              <a:t>Kollektiv erindring er med til at danne og begrunde en gruppes eksistens, fx ‘national identitet’</a:t>
            </a:r>
          </a:p>
          <a:p>
            <a:r>
              <a:rPr lang="da-DK" dirty="0"/>
              <a:t>Begrebet er især udviklet af den franske sociolog Maurice </a:t>
            </a:r>
            <a:r>
              <a:rPr lang="da-DK" dirty="0" err="1"/>
              <a:t>Halbwachs</a:t>
            </a:r>
            <a:r>
              <a:rPr lang="da-DK" dirty="0"/>
              <a:t>, som argumenterede for, at vores erindringer i høj grad er formet af socialitet og ikke blot er individuel</a:t>
            </a:r>
          </a:p>
        </p:txBody>
      </p:sp>
    </p:spTree>
    <p:extLst>
      <p:ext uri="{BB962C8B-B14F-4D97-AF65-F5344CB8AC3E}">
        <p14:creationId xmlns:p14="http://schemas.microsoft.com/office/powerpoint/2010/main" val="154348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47F8355B-EC2A-F6BA-FE5E-EFD35D25A8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7363" y="1976591"/>
            <a:ext cx="10905066" cy="338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637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98EC2D-374B-F3F7-BDF0-92CC4729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2750"/>
            <a:ext cx="10515600" cy="1325563"/>
          </a:xfrm>
        </p:spPr>
        <p:txBody>
          <a:bodyPr/>
          <a:lstStyle/>
          <a:p>
            <a:r>
              <a:rPr lang="da-DK" dirty="0"/>
              <a:t>Kollektiv erindring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2946E6-D6C1-73B9-B5C5-693BD8BFE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2355"/>
            <a:ext cx="10515600" cy="4160520"/>
          </a:xfrm>
        </p:spPr>
        <p:txBody>
          <a:bodyPr>
            <a:normAutofit/>
          </a:bodyPr>
          <a:lstStyle/>
          <a:p>
            <a:r>
              <a:rPr lang="da-DK" sz="2400" dirty="0"/>
              <a:t>Kollektiv erindring kan også fungere som en slags filter, hvor bestemte dele af fortiden ophøjes eller dæmpes, afhængigt af hvordan de understøtter en given gruppes selvbillede eller et politisk formål. </a:t>
            </a:r>
          </a:p>
          <a:p>
            <a:r>
              <a:rPr lang="da-DK" sz="2400" dirty="0"/>
              <a:t>Her kan kritisk historiebevidsthed spille en vigtig rolle ved at sætte spørgsmålstegn til de kollektive erindringer og undersøge, hvordan og hvorfor bestemte begivenheder eller personer erindres på bestemte måder.</a:t>
            </a:r>
          </a:p>
        </p:txBody>
      </p:sp>
    </p:spTree>
    <p:extLst>
      <p:ext uri="{BB962C8B-B14F-4D97-AF65-F5344CB8AC3E}">
        <p14:creationId xmlns:p14="http://schemas.microsoft.com/office/powerpoint/2010/main" val="310094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D715E-7CDE-B453-672E-ACCA06949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Kampen om 2. Verdenskrig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87A9D6-2F16-ED01-0E9A-B35E38CC5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000000"/>
                </a:solidFill>
                <a:effectLst/>
              </a:rPr>
              <a:t>Kampen om, hvordan Anden Verdenskrig skal huskes og fortolkes er langt fra forbi og altid relevant. </a:t>
            </a:r>
          </a:p>
          <a:p>
            <a:r>
              <a:rPr lang="da-DK" dirty="0">
                <a:solidFill>
                  <a:srgbClr val="000000"/>
                </a:solidFill>
              </a:rPr>
              <a:t>I skal nu undersøge unges historiebevidsthed ang. Norden &amp; 2. Verdenskrig nærmere via interviewspørgsmål.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55365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C46DD-B8FC-6924-F3AF-64A7E21C2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Interviewspørgsmål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074091-CCB7-FF43-E1A2-8C4946EA3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653841"/>
          </a:xfrm>
        </p:spPr>
        <p:txBody>
          <a:bodyPr>
            <a:normAutofit fontScale="92500"/>
          </a:bodyPr>
          <a:lstStyle/>
          <a:p>
            <a:r>
              <a:rPr lang="da-DK" sz="2200" dirty="0"/>
              <a:t>I skal i </a:t>
            </a:r>
            <a:r>
              <a:rPr lang="da-DK" sz="2200" dirty="0">
                <a:solidFill>
                  <a:srgbClr val="FF0000"/>
                </a:solidFill>
              </a:rPr>
              <a:t>mindre</a:t>
            </a:r>
            <a:r>
              <a:rPr lang="da-DK" sz="2200" dirty="0"/>
              <a:t> selvvalgte grupper formulere en række spørgsmål til hhv. danske, norske og evt. svenske gymnasieelever (min. 5-maks. 10 </a:t>
            </a:r>
            <a:r>
              <a:rPr lang="da-DK" sz="2200" dirty="0" err="1"/>
              <a:t>spm</a:t>
            </a:r>
            <a:r>
              <a:rPr lang="da-DK" sz="2200" dirty="0"/>
              <a:t>. pr. land)</a:t>
            </a:r>
          </a:p>
          <a:p>
            <a:pPr lvl="1"/>
            <a:r>
              <a:rPr lang="da-DK" sz="1800" dirty="0"/>
              <a:t>Spørgsmål til norske/svenske elever skal oversættes fra dansk til hhv. norsk/svensk.</a:t>
            </a:r>
          </a:p>
          <a:p>
            <a:r>
              <a:rPr lang="da-DK" sz="2200" dirty="0"/>
              <a:t>Spørgsmålene skal fokuseres alt efter land </a:t>
            </a:r>
          </a:p>
          <a:p>
            <a:r>
              <a:rPr lang="da-DK" sz="2200" dirty="0"/>
              <a:t>Formålet er at opnå viden om danske, norske og evt. svenske gymnasieelevers historiebevidsthed og den kollektive erindring ang. 2. Verdenskrig (lokalt)</a:t>
            </a:r>
          </a:p>
          <a:p>
            <a:pPr lvl="1"/>
            <a:r>
              <a:rPr lang="da-DK" sz="1800" dirty="0"/>
              <a:t>De historiske omstændigheder og politiske valg landet stod i og overfor?</a:t>
            </a:r>
          </a:p>
          <a:p>
            <a:pPr lvl="1"/>
            <a:r>
              <a:rPr lang="da-DK" sz="1800" dirty="0"/>
              <a:t>Hvilken erindring, der står tilbage nu (og hvorfor den er, som den er)?</a:t>
            </a:r>
          </a:p>
          <a:p>
            <a:pPr lvl="1"/>
            <a:r>
              <a:rPr lang="da-DK" sz="1800" dirty="0"/>
              <a:t>Hvor de har deres primære viden om perioden fra og hvordan deres viden påvirkes?</a:t>
            </a:r>
          </a:p>
          <a:p>
            <a:r>
              <a:rPr lang="da-DK" sz="2200" dirty="0"/>
              <a:t>Spørgsmål afleveres til AN (elevfeedback), der samler, sorterer og udvælger de bedste spørgsmål og får dem sendt afsted </a:t>
            </a:r>
          </a:p>
          <a:p>
            <a:r>
              <a:rPr lang="da-DK" sz="2200" dirty="0"/>
              <a:t>I skal ud fra (potentielle) svar lave et mindre produkt om denne mindre kvalitative undersøgelse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4014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CF0CD2-76A0-0CF3-D0AA-7F0FE2FA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Viden og inspiration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1A3344-48C4-6398-8FF8-CD3DD0F63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Læs først artiklen: ”Sådan ser nutidens unge på 2. Verdenskrig”(fokus på danske, finske og norske unge)</a:t>
            </a:r>
          </a:p>
          <a:p>
            <a:r>
              <a:rPr lang="da-DK" dirty="0"/>
              <a:t>Læs dernæst artiklen: ”Besættelsestiden er en erindringspolitisk kampplads” (fokus på danske forhold, men kan stort set oversættes til norske og svenske forhold)</a:t>
            </a:r>
          </a:p>
          <a:p>
            <a:pPr lvl="1"/>
            <a:r>
              <a:rPr lang="da-DK" dirty="0"/>
              <a:t>Flere gode perspektiver i artiklerne, så nedskriv de primære pointer!</a:t>
            </a:r>
          </a:p>
          <a:p>
            <a:r>
              <a:rPr lang="da-DK" dirty="0"/>
              <a:t>Se evt. abstract til denne undersøgelse: </a:t>
            </a:r>
          </a:p>
          <a:p>
            <a:pPr lvl="1"/>
            <a:r>
              <a:rPr lang="da-DK" dirty="0">
                <a:hlinkClick r:id="rId2"/>
              </a:rPr>
              <a:t>https://www.tandfonline.com/doi/abs/10.1080/13676261.2016.1206866?journalCode=cjys20</a:t>
            </a:r>
            <a:r>
              <a:rPr lang="da-DK" dirty="0"/>
              <a:t> </a:t>
            </a:r>
            <a:r>
              <a:rPr lang="da-DK" i="1" dirty="0"/>
              <a:t>(”</a:t>
            </a:r>
            <a:r>
              <a:rPr lang="da-DK" i="1" dirty="0">
                <a:solidFill>
                  <a:srgbClr val="333333"/>
                </a:solidFill>
                <a:effectLst/>
              </a:rPr>
              <a:t>The long </a:t>
            </a:r>
            <a:r>
              <a:rPr lang="da-DK" i="1" dirty="0" err="1">
                <a:solidFill>
                  <a:srgbClr val="333333"/>
                </a:solidFill>
                <a:effectLst/>
              </a:rPr>
              <a:t>shadows</a:t>
            </a:r>
            <a:r>
              <a:rPr lang="da-DK" i="1" dirty="0">
                <a:solidFill>
                  <a:srgbClr val="333333"/>
                </a:solidFill>
                <a:effectLst/>
              </a:rPr>
              <a:t> of the </a:t>
            </a:r>
            <a:r>
              <a:rPr lang="da-DK" i="1" dirty="0" err="1">
                <a:solidFill>
                  <a:srgbClr val="333333"/>
                </a:solidFill>
                <a:effectLst/>
              </a:rPr>
              <a:t>difficult</a:t>
            </a:r>
            <a:r>
              <a:rPr lang="da-DK" i="1" dirty="0">
                <a:solidFill>
                  <a:srgbClr val="333333"/>
                </a:solidFill>
                <a:effectLst/>
              </a:rPr>
              <a:t> </a:t>
            </a:r>
            <a:r>
              <a:rPr lang="da-DK" i="1" dirty="0" err="1">
                <a:solidFill>
                  <a:srgbClr val="333333"/>
                </a:solidFill>
                <a:effectLst/>
              </a:rPr>
              <a:t>past</a:t>
            </a:r>
            <a:r>
              <a:rPr lang="da-DK" i="1" dirty="0">
                <a:solidFill>
                  <a:srgbClr val="333333"/>
                </a:solidFill>
                <a:effectLst/>
              </a:rPr>
              <a:t>? How </a:t>
            </a:r>
            <a:r>
              <a:rPr lang="da-DK" i="1" dirty="0" err="1">
                <a:solidFill>
                  <a:srgbClr val="333333"/>
                </a:solidFill>
                <a:effectLst/>
              </a:rPr>
              <a:t>young</a:t>
            </a:r>
            <a:r>
              <a:rPr lang="da-DK" i="1" dirty="0">
                <a:solidFill>
                  <a:srgbClr val="333333"/>
                </a:solidFill>
                <a:effectLst/>
              </a:rPr>
              <a:t> </a:t>
            </a:r>
            <a:r>
              <a:rPr lang="da-DK" i="1" dirty="0" err="1">
                <a:solidFill>
                  <a:srgbClr val="333333"/>
                </a:solidFill>
                <a:effectLst/>
              </a:rPr>
              <a:t>people</a:t>
            </a:r>
            <a:r>
              <a:rPr lang="da-DK" i="1" dirty="0">
                <a:solidFill>
                  <a:srgbClr val="333333"/>
                </a:solidFill>
                <a:effectLst/>
              </a:rPr>
              <a:t> in Denmark, Finland and Germany </a:t>
            </a:r>
            <a:r>
              <a:rPr lang="da-DK" i="1" dirty="0" err="1">
                <a:solidFill>
                  <a:srgbClr val="333333"/>
                </a:solidFill>
                <a:effectLst/>
              </a:rPr>
              <a:t>remember</a:t>
            </a:r>
            <a:r>
              <a:rPr lang="da-DK" i="1" dirty="0">
                <a:solidFill>
                  <a:srgbClr val="333333"/>
                </a:solidFill>
                <a:effectLst/>
              </a:rPr>
              <a:t> WWII”</a:t>
            </a:r>
            <a:r>
              <a:rPr lang="da-DK" i="0" dirty="0">
                <a:solidFill>
                  <a:srgbClr val="333333"/>
                </a:solidFill>
                <a:effectLst/>
              </a:rPr>
              <a:t>)</a:t>
            </a:r>
            <a:endParaRPr lang="da-DK" dirty="0"/>
          </a:p>
          <a:p>
            <a:r>
              <a:rPr lang="da-DK" dirty="0"/>
              <a:t>Formulér spørgsmål (</a:t>
            </a:r>
            <a:r>
              <a:rPr lang="da-DK" b="1" dirty="0">
                <a:solidFill>
                  <a:srgbClr val="FF0000"/>
                </a:solidFill>
              </a:rPr>
              <a:t>minus </a:t>
            </a:r>
            <a:r>
              <a:rPr lang="da-DK" b="1" dirty="0" err="1">
                <a:solidFill>
                  <a:srgbClr val="FF0000"/>
                </a:solidFill>
              </a:rPr>
              <a:t>chatGPT</a:t>
            </a:r>
            <a:r>
              <a:rPr lang="da-D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5278295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41243F"/>
      </a:dk2>
      <a:lt2>
        <a:srgbClr val="E2E8E7"/>
      </a:lt2>
      <a:accent1>
        <a:srgbClr val="C6969B"/>
      </a:accent1>
      <a:accent2>
        <a:srgbClr val="BA7F9D"/>
      </a:accent2>
      <a:accent3>
        <a:srgbClr val="C492C1"/>
      </a:accent3>
      <a:accent4>
        <a:srgbClr val="A57FBA"/>
      </a:accent4>
      <a:accent5>
        <a:srgbClr val="A196C6"/>
      </a:accent5>
      <a:accent6>
        <a:srgbClr val="7F8ABA"/>
      </a:accent6>
      <a:hlink>
        <a:srgbClr val="568E88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611</Words>
  <Application>Microsoft Macintosh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BrushVTI</vt:lpstr>
      <vt:lpstr>Historiebevidsthed og kollektiv erindring</vt:lpstr>
      <vt:lpstr>Historiebevidsthed</vt:lpstr>
      <vt:lpstr>PowerPoint-præsentation</vt:lpstr>
      <vt:lpstr>PowerPoint-præsentation</vt:lpstr>
      <vt:lpstr>Kollektiv erindring</vt:lpstr>
      <vt:lpstr>PowerPoint-præsentation</vt:lpstr>
      <vt:lpstr>Kollektiv erindring</vt:lpstr>
      <vt:lpstr>Kampen om 2. Verdenskrig</vt:lpstr>
      <vt:lpstr>Interviewspørgsmål</vt:lpstr>
      <vt:lpstr>Viden og inspiration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Sofie Nørsøller (AN | SGY)</dc:creator>
  <cp:lastModifiedBy>Anne Sofie Nørsøller (AN | SGY)</cp:lastModifiedBy>
  <cp:revision>2</cp:revision>
  <dcterms:created xsi:type="dcterms:W3CDTF">2024-11-14T10:29:42Z</dcterms:created>
  <dcterms:modified xsi:type="dcterms:W3CDTF">2024-11-21T13:59:27Z</dcterms:modified>
</cp:coreProperties>
</file>