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52"/>
    <p:restoredTop sz="94633"/>
  </p:normalViewPr>
  <p:slideViewPr>
    <p:cSldViewPr snapToGrid="0">
      <p:cViewPr varScale="1">
        <p:scale>
          <a:sx n="71" d="100"/>
          <a:sy n="71" d="100"/>
        </p:scale>
        <p:origin x="200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E95949-1E39-47D7-8268-A1E1E04B23B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027C581-92B7-40F4-911E-ABBCB8C93F35}">
      <dgm:prSet/>
      <dgm:spPr/>
      <dgm:t>
        <a:bodyPr/>
        <a:lstStyle/>
        <a:p>
          <a:r>
            <a:rPr lang="da-DK" b="0" i="0" dirty="0"/>
            <a:t>Det 20. årh. blev stærk præget af ideologiske kampe, og det gik ikke stille for sig!</a:t>
          </a:r>
          <a:endParaRPr lang="en-US" dirty="0"/>
        </a:p>
      </dgm:t>
    </dgm:pt>
    <dgm:pt modelId="{82B52F01-1174-437E-A6D7-9595DDB88D3B}" type="parTrans" cxnId="{615D721E-ACF9-4D1F-B281-AC8CC50162D7}">
      <dgm:prSet/>
      <dgm:spPr/>
      <dgm:t>
        <a:bodyPr/>
        <a:lstStyle/>
        <a:p>
          <a:endParaRPr lang="en-US"/>
        </a:p>
      </dgm:t>
    </dgm:pt>
    <dgm:pt modelId="{CFE44D16-68CD-4A83-AD38-4967A69E33E0}" type="sibTrans" cxnId="{615D721E-ACF9-4D1F-B281-AC8CC50162D7}">
      <dgm:prSet/>
      <dgm:spPr/>
      <dgm:t>
        <a:bodyPr/>
        <a:lstStyle/>
        <a:p>
          <a:endParaRPr lang="en-US"/>
        </a:p>
      </dgm:t>
    </dgm:pt>
    <dgm:pt modelId="{DC577D1E-03AA-4D40-B0CF-B55DA1D655EA}">
      <dgm:prSet/>
      <dgm:spPr/>
      <dgm:t>
        <a:bodyPr/>
        <a:lstStyle/>
        <a:p>
          <a:r>
            <a:rPr lang="da-DK" b="0" i="0" dirty="0"/>
            <a:t>Nazisme, kommunisme og fascisme var ideologier, som forførte folkemasserne. Utopiske totalplaner for samfundet endte som rædselsscenarier i virkeligheden. </a:t>
          </a:r>
          <a:r>
            <a:rPr lang="da-DK" dirty="0"/>
            <a:t>Ideologierne er her stadig, men har heldigvis – de fleste steder – ikke en statsmagt bag sig. </a:t>
          </a:r>
          <a:endParaRPr lang="en-US" dirty="0"/>
        </a:p>
      </dgm:t>
    </dgm:pt>
    <dgm:pt modelId="{9A6E7DFC-8F29-4CD8-BB9B-A9F652AC6116}" type="parTrans" cxnId="{C63DB0BF-DC65-4489-B09B-AC9DAD0B63C7}">
      <dgm:prSet/>
      <dgm:spPr/>
      <dgm:t>
        <a:bodyPr/>
        <a:lstStyle/>
        <a:p>
          <a:endParaRPr lang="en-US"/>
        </a:p>
      </dgm:t>
    </dgm:pt>
    <dgm:pt modelId="{AD0AFD28-0DDC-431E-B7A2-85A25E45EE6F}" type="sibTrans" cxnId="{C63DB0BF-DC65-4489-B09B-AC9DAD0B63C7}">
      <dgm:prSet/>
      <dgm:spPr/>
      <dgm:t>
        <a:bodyPr/>
        <a:lstStyle/>
        <a:p>
          <a:endParaRPr lang="en-US"/>
        </a:p>
      </dgm:t>
    </dgm:pt>
    <dgm:pt modelId="{B85421B2-1547-4D7E-9D71-B8A4F49A4C0E}">
      <dgm:prSet/>
      <dgm:spPr/>
      <dgm:t>
        <a:bodyPr/>
        <a:lstStyle/>
        <a:p>
          <a:r>
            <a:rPr lang="da-DK" dirty="0"/>
            <a:t>Det</a:t>
          </a:r>
          <a:r>
            <a:rPr lang="da-DK" b="0" i="0" dirty="0"/>
            <a:t> regnes for en ret tydelige lære af det 20. årh., at totalitære ideologier er farlige. I dette forløb ser vi nærmere på nazisme og holocaust, bl.a. for at finde ud af, hvordan det kunne gå til, at 6 millioner jøder og andre ”afvigere” blev myrdet.</a:t>
          </a:r>
          <a:endParaRPr lang="en-US" dirty="0"/>
        </a:p>
      </dgm:t>
    </dgm:pt>
    <dgm:pt modelId="{7F95F909-BF22-4C5D-84D4-879332778DCE}" type="parTrans" cxnId="{55731CA7-0F0B-4182-8839-68AB4732C414}">
      <dgm:prSet/>
      <dgm:spPr/>
      <dgm:t>
        <a:bodyPr/>
        <a:lstStyle/>
        <a:p>
          <a:endParaRPr lang="en-US"/>
        </a:p>
      </dgm:t>
    </dgm:pt>
    <dgm:pt modelId="{1C408E62-4601-4BF3-9F1B-A636BCEF22EA}" type="sibTrans" cxnId="{55731CA7-0F0B-4182-8839-68AB4732C414}">
      <dgm:prSet/>
      <dgm:spPr/>
      <dgm:t>
        <a:bodyPr/>
        <a:lstStyle/>
        <a:p>
          <a:endParaRPr lang="en-US"/>
        </a:p>
      </dgm:t>
    </dgm:pt>
    <dgm:pt modelId="{2C9AB95A-0AC8-7044-8CB5-FB1B9BE476FD}" type="pres">
      <dgm:prSet presAssocID="{F9E95949-1E39-47D7-8268-A1E1E04B23B2}" presName="linear" presStyleCnt="0">
        <dgm:presLayoutVars>
          <dgm:animLvl val="lvl"/>
          <dgm:resizeHandles val="exact"/>
        </dgm:presLayoutVars>
      </dgm:prSet>
      <dgm:spPr/>
    </dgm:pt>
    <dgm:pt modelId="{CAAB7D4D-A774-1149-89B9-FDA9A6720D95}" type="pres">
      <dgm:prSet presAssocID="{D027C581-92B7-40F4-911E-ABBCB8C93F3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397ED8F-60C5-B346-A366-712CA64262D5}" type="pres">
      <dgm:prSet presAssocID="{CFE44D16-68CD-4A83-AD38-4967A69E33E0}" presName="spacer" presStyleCnt="0"/>
      <dgm:spPr/>
    </dgm:pt>
    <dgm:pt modelId="{71972463-F003-7049-ABAC-F3DBF170FE86}" type="pres">
      <dgm:prSet presAssocID="{DC577D1E-03AA-4D40-B0CF-B55DA1D655E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AF408DF-7482-234F-9929-B53DCCFCC914}" type="pres">
      <dgm:prSet presAssocID="{AD0AFD28-0DDC-431E-B7A2-85A25E45EE6F}" presName="spacer" presStyleCnt="0"/>
      <dgm:spPr/>
    </dgm:pt>
    <dgm:pt modelId="{3319D1FE-B09D-4F4F-B3B7-58D5CC9726F0}" type="pres">
      <dgm:prSet presAssocID="{B85421B2-1547-4D7E-9D71-B8A4F49A4C0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15D721E-ACF9-4D1F-B281-AC8CC50162D7}" srcId="{F9E95949-1E39-47D7-8268-A1E1E04B23B2}" destId="{D027C581-92B7-40F4-911E-ABBCB8C93F35}" srcOrd="0" destOrd="0" parTransId="{82B52F01-1174-437E-A6D7-9595DDB88D3B}" sibTransId="{CFE44D16-68CD-4A83-AD38-4967A69E33E0}"/>
    <dgm:cxn modelId="{58F2D256-3F30-C546-A631-49CC9DE45A1E}" type="presOf" srcId="{DC577D1E-03AA-4D40-B0CF-B55DA1D655EA}" destId="{71972463-F003-7049-ABAC-F3DBF170FE86}" srcOrd="0" destOrd="0" presId="urn:microsoft.com/office/officeart/2005/8/layout/vList2"/>
    <dgm:cxn modelId="{55731CA7-0F0B-4182-8839-68AB4732C414}" srcId="{F9E95949-1E39-47D7-8268-A1E1E04B23B2}" destId="{B85421B2-1547-4D7E-9D71-B8A4F49A4C0E}" srcOrd="2" destOrd="0" parTransId="{7F95F909-BF22-4C5D-84D4-879332778DCE}" sibTransId="{1C408E62-4601-4BF3-9F1B-A636BCEF22EA}"/>
    <dgm:cxn modelId="{1482ACB5-D2FB-C045-91C7-67CA82A8AA9D}" type="presOf" srcId="{D027C581-92B7-40F4-911E-ABBCB8C93F35}" destId="{CAAB7D4D-A774-1149-89B9-FDA9A6720D95}" srcOrd="0" destOrd="0" presId="urn:microsoft.com/office/officeart/2005/8/layout/vList2"/>
    <dgm:cxn modelId="{C63DB0BF-DC65-4489-B09B-AC9DAD0B63C7}" srcId="{F9E95949-1E39-47D7-8268-A1E1E04B23B2}" destId="{DC577D1E-03AA-4D40-B0CF-B55DA1D655EA}" srcOrd="1" destOrd="0" parTransId="{9A6E7DFC-8F29-4CD8-BB9B-A9F652AC6116}" sibTransId="{AD0AFD28-0DDC-431E-B7A2-85A25E45EE6F}"/>
    <dgm:cxn modelId="{AFEFD6EA-5FB2-3543-B9FD-F138BB06480A}" type="presOf" srcId="{F9E95949-1E39-47D7-8268-A1E1E04B23B2}" destId="{2C9AB95A-0AC8-7044-8CB5-FB1B9BE476FD}" srcOrd="0" destOrd="0" presId="urn:microsoft.com/office/officeart/2005/8/layout/vList2"/>
    <dgm:cxn modelId="{551004EB-FF78-FD4B-A851-3C897B830C19}" type="presOf" srcId="{B85421B2-1547-4D7E-9D71-B8A4F49A4C0E}" destId="{3319D1FE-B09D-4F4F-B3B7-58D5CC9726F0}" srcOrd="0" destOrd="0" presId="urn:microsoft.com/office/officeart/2005/8/layout/vList2"/>
    <dgm:cxn modelId="{1AF6038E-5EAA-BD47-98B7-D770C2D6855F}" type="presParOf" srcId="{2C9AB95A-0AC8-7044-8CB5-FB1B9BE476FD}" destId="{CAAB7D4D-A774-1149-89B9-FDA9A6720D95}" srcOrd="0" destOrd="0" presId="urn:microsoft.com/office/officeart/2005/8/layout/vList2"/>
    <dgm:cxn modelId="{3CDE36FE-DCC4-F140-B2A7-8ADF7BDF9E5C}" type="presParOf" srcId="{2C9AB95A-0AC8-7044-8CB5-FB1B9BE476FD}" destId="{6397ED8F-60C5-B346-A366-712CA64262D5}" srcOrd="1" destOrd="0" presId="urn:microsoft.com/office/officeart/2005/8/layout/vList2"/>
    <dgm:cxn modelId="{316C082E-A5CB-F341-BA4E-FFE5418F671D}" type="presParOf" srcId="{2C9AB95A-0AC8-7044-8CB5-FB1B9BE476FD}" destId="{71972463-F003-7049-ABAC-F3DBF170FE86}" srcOrd="2" destOrd="0" presId="urn:microsoft.com/office/officeart/2005/8/layout/vList2"/>
    <dgm:cxn modelId="{03DF787D-551E-844B-B5C8-C31FB64E367C}" type="presParOf" srcId="{2C9AB95A-0AC8-7044-8CB5-FB1B9BE476FD}" destId="{CAF408DF-7482-234F-9929-B53DCCFCC914}" srcOrd="3" destOrd="0" presId="urn:microsoft.com/office/officeart/2005/8/layout/vList2"/>
    <dgm:cxn modelId="{0F67CD44-62E9-8640-B439-ED1B8E0C48DF}" type="presParOf" srcId="{2C9AB95A-0AC8-7044-8CB5-FB1B9BE476FD}" destId="{3319D1FE-B09D-4F4F-B3B7-58D5CC9726F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B7D4D-A774-1149-89B9-FDA9A6720D95}">
      <dsp:nvSpPr>
        <dsp:cNvPr id="0" name=""/>
        <dsp:cNvSpPr/>
      </dsp:nvSpPr>
      <dsp:spPr>
        <a:xfrm>
          <a:off x="0" y="357110"/>
          <a:ext cx="6245265" cy="17403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0" i="0" kern="1200" dirty="0"/>
            <a:t>Det 20. årh. blev stærk præget af ideologiske kampe, og det gik ikke stille for sig!</a:t>
          </a:r>
          <a:endParaRPr lang="en-US" sz="2000" kern="1200" dirty="0"/>
        </a:p>
      </dsp:txBody>
      <dsp:txXfrm>
        <a:off x="84958" y="442068"/>
        <a:ext cx="6075349" cy="1570459"/>
      </dsp:txXfrm>
    </dsp:sp>
    <dsp:sp modelId="{71972463-F003-7049-ABAC-F3DBF170FE86}">
      <dsp:nvSpPr>
        <dsp:cNvPr id="0" name=""/>
        <dsp:cNvSpPr/>
      </dsp:nvSpPr>
      <dsp:spPr>
        <a:xfrm>
          <a:off x="0" y="2155086"/>
          <a:ext cx="6245265" cy="1740375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0" i="0" kern="1200" dirty="0"/>
            <a:t>Nazisme, kommunisme og fascisme var ideologier, som forførte folkemasserne. Utopiske totalplaner for samfundet endte som rædselsscenarier i virkeligheden. </a:t>
          </a:r>
          <a:r>
            <a:rPr lang="da-DK" sz="2000" kern="1200" dirty="0"/>
            <a:t>Ideologierne er her stadig, men har heldigvis – de fleste steder – ikke en statsmagt bag sig. </a:t>
          </a:r>
          <a:endParaRPr lang="en-US" sz="2000" kern="1200" dirty="0"/>
        </a:p>
      </dsp:txBody>
      <dsp:txXfrm>
        <a:off x="84958" y="2240044"/>
        <a:ext cx="6075349" cy="1570459"/>
      </dsp:txXfrm>
    </dsp:sp>
    <dsp:sp modelId="{3319D1FE-B09D-4F4F-B3B7-58D5CC9726F0}">
      <dsp:nvSpPr>
        <dsp:cNvPr id="0" name=""/>
        <dsp:cNvSpPr/>
      </dsp:nvSpPr>
      <dsp:spPr>
        <a:xfrm>
          <a:off x="0" y="3953061"/>
          <a:ext cx="6245265" cy="174037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Det</a:t>
          </a:r>
          <a:r>
            <a:rPr lang="da-DK" sz="2000" b="0" i="0" kern="1200" dirty="0"/>
            <a:t> regnes for en ret tydelige lære af det 20. årh., at totalitære ideologier er farlige. I dette forløb ser vi nærmere på nazisme og holocaust, bl.a. for at finde ud af, hvordan det kunne gå til, at 6 millioner jøder og andre ”afvigere” blev myrdet.</a:t>
          </a:r>
          <a:endParaRPr lang="en-US" sz="2000" kern="1200" dirty="0"/>
        </a:p>
      </dsp:txBody>
      <dsp:txXfrm>
        <a:off x="84958" y="4038019"/>
        <a:ext cx="6075349" cy="15704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720642-52EB-9EA8-AD6A-D2B572078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6C9770E-9FFC-2AA3-EC72-254E28970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AAEB3F-E0B3-0695-ECEB-6C6D353F8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A55871-D7EB-03EE-F0E4-72F3253B4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823EB9F-D366-C530-0FD7-EA4FDEF98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2945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FE3671-FA7C-957C-FA26-E52278E27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C2E95D-017A-0639-725E-C2D58F05F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378B4A-5C3A-6FBC-D121-04B234A95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303698-434C-5109-F434-026AC61E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040A44-BE34-E23A-B1FE-E4556000C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002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42B5A6-07EA-8326-CFAB-42B67EA2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4D73E4D-AA2B-3C1B-4A85-73165749F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A6AD46-47D6-3AE8-E11C-663374A89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0AC461-B06B-B871-71B1-55EB7E94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615E0C-9851-5078-15D8-802F0AB6A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02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89F1B1-8EDC-E73B-1D36-27162A7B6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0291CB-F7AB-B0AE-E7F1-A5971EEED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06A6E8-DBBB-9245-993E-FEC107DF5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675BDDC-CCB5-0A6D-E40C-C691043F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D741FD7-3836-545A-583A-DC7F2F3CA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F0F38FA-7259-F0E4-53C2-3D6EE2DA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4529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4464C-8C81-4382-4CBA-DE7388568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F48198-B15F-6933-59C9-835C3434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FC60812-95FC-93C5-D90F-BA32FB337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843F16C-0267-6786-92DF-C51C7AB0A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0F37121-ADE3-EF94-88F8-0A888C16C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D0D9375-7D76-2287-6023-A57354849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2A25C34-0633-1D78-F229-1D8D068E2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A172BF5-1431-9483-7142-2C56A3BB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74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02E7B-9F07-8CC9-2A7C-BD7927F35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0CDB337-1E1F-FC1B-60A0-B299DDB4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E964F6C-18FE-5BB6-4036-F8CA838F7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9CFC64B-C343-6648-8418-D0D553CE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716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447FAA5-9D08-EED0-12C7-DE8FF055E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6207BD1-A953-F991-E9EE-CBB8B88FD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8C7EA40-1886-182E-7413-49B9C2312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345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C008BE-5080-7F1E-0453-D22ADCC89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42FE95-8BCA-B503-45F5-3A0723D08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DA40E6C-2C8A-8A53-C589-A62A4C726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A1C5B55-0EC5-CA12-DD2D-877113B32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A47B63-DB79-E2C2-7CA5-A8082EBC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220A080-5078-B425-6979-D1C767EF7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6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31725-3477-51FA-D916-00D4467C2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D836C04-BACB-9935-10A4-0D8C88F3F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AFAA3FC-7091-005D-5AD5-AC5101FB3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FD9A8A-599C-6783-E509-4750ACA9D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4E70AAA-F743-814E-5648-4084A037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23BC42F-825D-DA57-8B8C-B55B0966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1661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0CB29-4247-67D4-8FCB-BE82E3396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47477BF-FBDA-9A56-AB9D-87F677350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3A9A99-5B6B-7324-C3C9-693A74E12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80C77F-A04D-C248-C401-9BD6F252C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DA6111-D1E3-FD32-BE92-0459431E5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9178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FA6B023-145E-A27C-2C91-03185D487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6012818-B1C4-BCE4-5175-5F91FA36A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091759-6F84-5B38-F934-EDD723D33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8CDD404-EB1F-2A45-47D6-E0E045FB8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CE4B96-1E59-B40F-30B1-009D53DC7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144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922B8B1-137D-CD36-3932-7FEF17861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3AAE73-32DD-B5CC-4083-93601001B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2DC6A0-A477-F73E-4613-FCEFE3678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28999-C9F6-FB45-90A2-D21538079853}" type="datetimeFigureOut">
              <a:rPr lang="da-DK" smtClean="0"/>
              <a:t>08.12.2024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D57851-CDE5-8D86-62D4-1083F0E72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2A76AC-F892-994A-53DF-597284D57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FD726-0DF5-4A43-ADE0-259DD79BEB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99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246A1A-3216-1337-D41E-A33C06A262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07" b="6223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0FCC7D-A675-9621-06B7-46EDE832F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 dirty="0">
                <a:solidFill>
                  <a:srgbClr val="FFFFFF"/>
                </a:solidFill>
              </a:rPr>
              <a:t>Nazisme og holocaust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2ED5F9A-27EE-B607-B13D-D561FEA59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i="1" dirty="0">
                <a:solidFill>
                  <a:srgbClr val="FFFFFF"/>
                </a:solidFill>
              </a:rPr>
              <a:t>- intro og kontekst (1. Verdenskrig)</a:t>
            </a:r>
          </a:p>
        </p:txBody>
      </p:sp>
    </p:spTree>
    <p:extLst>
      <p:ext uri="{BB962C8B-B14F-4D97-AF65-F5344CB8AC3E}">
        <p14:creationId xmlns:p14="http://schemas.microsoft.com/office/powerpoint/2010/main" val="2448945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5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13CFCC4-6658-EAC2-74B5-AEEE0AFB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da-DK" sz="5600"/>
              <a:t>Introduktion</a:t>
            </a:r>
          </a:p>
        </p:txBody>
      </p:sp>
      <p:cxnSp>
        <p:nvCxnSpPr>
          <p:cNvPr id="25" name="Straight Connector 17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33D47B48-0631-D1F9-310E-BCD8ABD50C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8856065"/>
              </p:ext>
            </p:extLst>
          </p:nvPr>
        </p:nvGraphicFramePr>
        <p:xfrm>
          <a:off x="5108535" y="609600"/>
          <a:ext cx="6245265" cy="6050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099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28AAD1-81F5-E79C-872A-0A086122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a-DK" dirty="0"/>
              <a:t>Faglige mål (kompetencer)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DE7F70-F4DB-0455-2F3B-7C363B75C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1953127"/>
            <a:ext cx="7280384" cy="3775659"/>
          </a:xfrm>
        </p:spPr>
        <p:txBody>
          <a:bodyPr anchor="ctr">
            <a:noAutofit/>
          </a:bodyPr>
          <a:lstStyle/>
          <a:p>
            <a:r>
              <a:rPr lang="da-DK" sz="2000" dirty="0"/>
              <a:t>Redegøre for centrale udviklingslinjer og begivenheder i Danmarks, Europas og verdens historie</a:t>
            </a:r>
          </a:p>
          <a:p>
            <a:r>
              <a:rPr lang="da-DK" sz="2000" dirty="0"/>
              <a:t>Reflektere over samspillet mellem fortid, nutid og fremtid samt over mennesket som historieskabt og historieskabende</a:t>
            </a:r>
          </a:p>
          <a:p>
            <a:r>
              <a:rPr lang="da-DK" sz="2000" dirty="0"/>
              <a:t>Anvende en metodisk-kritisk tilgang til at udvælge og analysere historisk materiale, herunder eksempler på brug af historie</a:t>
            </a:r>
          </a:p>
          <a:p>
            <a:r>
              <a:rPr lang="da-DK" sz="2000" dirty="0"/>
              <a:t>Opnå indsigt i, hvordan historiefaget kan medvirke til at forstå og løse problemer i nutiden</a:t>
            </a:r>
          </a:p>
          <a:p>
            <a:r>
              <a:rPr lang="da-DK" sz="2000" dirty="0"/>
              <a:t>Formulere historiske problemstillinger og relatere disse til egen tid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Afkrydsning">
            <a:extLst>
              <a:ext uri="{FF2B5EF4-FFF2-40B4-BE49-F238E27FC236}">
                <a16:creationId xmlns:a16="http://schemas.microsoft.com/office/drawing/2014/main" id="{3326A1B1-53CC-41E5-F9CF-5C1A9F36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7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9A541A7-BF44-8259-2AFD-7243015F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da-DK"/>
              <a:t>Kernestof (indhold)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952CAC-59E8-84FF-66C4-CD115C11A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da-DK"/>
              <a:t>Hovedlinjer i Danmarks, Europas og verdens historie </a:t>
            </a:r>
          </a:p>
          <a:p>
            <a:r>
              <a:rPr lang="da-DK"/>
              <a:t>Forskellige styreformer og samfundsorganiseringer </a:t>
            </a:r>
          </a:p>
          <a:p>
            <a:r>
              <a:rPr lang="da-DK"/>
              <a:t>Politiske ideologier, herunder ideologiernes kamp i det 20. årh.</a:t>
            </a:r>
          </a:p>
          <a:p>
            <a:r>
              <a:rPr lang="da-DK"/>
              <a:t>Historiebrug og –formidling</a:t>
            </a:r>
          </a:p>
          <a:p>
            <a:r>
              <a:rPr lang="da-DK"/>
              <a:t>Historiefaglige teorier og metoder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Block Arc 2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32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92EEC8-DE7E-FA2F-F7F9-E1FC69D70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1. Verdenskrig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0CEA04-E844-C4BB-6952-A7983F30B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597729" cy="3283260"/>
          </a:xfrm>
        </p:spPr>
        <p:txBody>
          <a:bodyPr anchor="ctr">
            <a:normAutofit/>
          </a:bodyPr>
          <a:lstStyle/>
          <a:p>
            <a:r>
              <a:rPr lang="da-DK" sz="2500" dirty="0"/>
              <a:t>1/8-1914 til 11/11-1918.</a:t>
            </a:r>
          </a:p>
          <a:p>
            <a:r>
              <a:rPr lang="da-DK" sz="2500" dirty="0"/>
              <a:t>En særdeles brutal og blodig krig, der kostede mange millioner mennesker livet, både militært (ca. 9-11 </a:t>
            </a:r>
            <a:r>
              <a:rPr lang="da-DK" sz="2500" dirty="0" err="1"/>
              <a:t>mill</a:t>
            </a:r>
            <a:r>
              <a:rPr lang="da-DK" sz="2500" dirty="0"/>
              <a:t>. tab) og civilt (ca. 7 </a:t>
            </a:r>
            <a:r>
              <a:rPr lang="da-DK" sz="2500" dirty="0" err="1"/>
              <a:t>mill</a:t>
            </a:r>
            <a:r>
              <a:rPr lang="da-DK" sz="2500" dirty="0"/>
              <a:t>. tab). </a:t>
            </a:r>
          </a:p>
          <a:p>
            <a:r>
              <a:rPr lang="da-DK" sz="2500" dirty="0"/>
              <a:t>Krigen blev udkæmpet mellem </a:t>
            </a:r>
            <a:r>
              <a:rPr lang="da-DK" sz="2500" dirty="0" err="1"/>
              <a:t>ententemagterne</a:t>
            </a:r>
            <a:r>
              <a:rPr lang="da-DK" sz="2500" dirty="0"/>
              <a:t>: Det Russiske Kejserrige, Frankrig, Storbritannien, Italien og USA (fra 1917), m.fl. og centralmagterne: Østrig-Ungarn, Det Tyske Kejserrige, Det Osmanniske Rige og Bulgarien, m.fl. </a:t>
            </a:r>
          </a:p>
          <a:p>
            <a:r>
              <a:rPr lang="da-DK" sz="2500" dirty="0"/>
              <a:t>1. Verdenskrigs afslutning medførte et helt andet Europa end før krigen.</a:t>
            </a:r>
          </a:p>
        </p:txBody>
      </p:sp>
    </p:spTree>
    <p:extLst>
      <p:ext uri="{BB962C8B-B14F-4D97-AF65-F5344CB8AC3E}">
        <p14:creationId xmlns:p14="http://schemas.microsoft.com/office/powerpoint/2010/main" val="2499615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A3E98-916F-B7D2-9CB0-AB8CF0BBB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da-DK" dirty="0"/>
              <a:t>1. Verdenskrig: konsekvenser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DD43D8-E9D0-CCBE-7D68-97209B04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904" y="1920240"/>
            <a:ext cx="10052245" cy="4937760"/>
          </a:xfrm>
        </p:spPr>
        <p:txBody>
          <a:bodyPr anchor="t">
            <a:normAutofit fontScale="92500" lnSpcReduction="20000"/>
          </a:bodyPr>
          <a:lstStyle/>
          <a:p>
            <a:r>
              <a:rPr lang="da-DK" sz="2200" dirty="0" err="1"/>
              <a:t>Ententemagterne</a:t>
            </a:r>
            <a:r>
              <a:rPr lang="da-DK" sz="2200" dirty="0"/>
              <a:t> vandt krigen, der bl.a. havde flg. konsekvenser (altså udover massiv død og ødelæggelse):</a:t>
            </a:r>
          </a:p>
          <a:p>
            <a:pPr lvl="1"/>
            <a:r>
              <a:rPr lang="da-DK" sz="2200" dirty="0"/>
              <a:t>Den russiske revolution og borgerkrig = Sovjetunionen (1922-1991)</a:t>
            </a:r>
          </a:p>
          <a:p>
            <a:pPr lvl="1"/>
            <a:r>
              <a:rPr lang="da-DK" sz="2200" dirty="0"/>
              <a:t>Weimarrepublikkens opståen i Tyskland (forsøg på demokratisering)</a:t>
            </a:r>
          </a:p>
          <a:p>
            <a:pPr lvl="1"/>
            <a:r>
              <a:rPr lang="da-DK" sz="2200" dirty="0"/>
              <a:t>Tyrkisk uafhængighedskrig (1919-1922), ikke krig som sådan, men konflikter og kaos</a:t>
            </a:r>
          </a:p>
          <a:p>
            <a:pPr lvl="1"/>
            <a:r>
              <a:rPr lang="da-DK" sz="2200" dirty="0"/>
              <a:t>Folkeforbundet opstår (1920-1946: En forløber for FN)</a:t>
            </a:r>
          </a:p>
          <a:p>
            <a:pPr lvl="1"/>
            <a:r>
              <a:rPr lang="da-DK" sz="2200" dirty="0"/>
              <a:t>Dannelsen af nye, eller genoprettede, stater i Europa og Mellemøsten:</a:t>
            </a:r>
          </a:p>
          <a:p>
            <a:pPr lvl="2"/>
            <a:r>
              <a:rPr lang="da-DK" sz="2200" dirty="0"/>
              <a:t>Jugoslavien (1918-1992)</a:t>
            </a:r>
          </a:p>
          <a:p>
            <a:pPr lvl="2"/>
            <a:r>
              <a:rPr lang="da-DK" sz="2200" dirty="0"/>
              <a:t>Weimarrepublikken (Tyskland: 1918-1933)</a:t>
            </a:r>
          </a:p>
          <a:p>
            <a:pPr lvl="2"/>
            <a:r>
              <a:rPr lang="da-DK" sz="2200" dirty="0"/>
              <a:t>Polen (genoprettet)</a:t>
            </a:r>
          </a:p>
          <a:p>
            <a:pPr lvl="2"/>
            <a:r>
              <a:rPr lang="da-DK" sz="2200" dirty="0"/>
              <a:t>De baltiske lande</a:t>
            </a:r>
          </a:p>
          <a:p>
            <a:pPr lvl="2"/>
            <a:r>
              <a:rPr lang="da-DK" sz="2200" dirty="0"/>
              <a:t>Østrig</a:t>
            </a:r>
          </a:p>
          <a:p>
            <a:pPr lvl="2"/>
            <a:r>
              <a:rPr lang="da-DK" sz="2200" dirty="0"/>
              <a:t>Ungarn</a:t>
            </a:r>
          </a:p>
          <a:p>
            <a:pPr lvl="2"/>
            <a:r>
              <a:rPr lang="da-DK" sz="2200" dirty="0"/>
              <a:t>Tjekkoslovakiet (1918-1992)</a:t>
            </a:r>
          </a:p>
          <a:p>
            <a:pPr lvl="2"/>
            <a:r>
              <a:rPr lang="da-DK" sz="2200" dirty="0"/>
              <a:t>Tyrkiet</a:t>
            </a:r>
          </a:p>
          <a:p>
            <a:pPr lvl="2"/>
            <a:r>
              <a:rPr lang="da-DK" sz="2200" dirty="0"/>
              <a:t>Finland (genoprettet)</a:t>
            </a:r>
          </a:p>
          <a:p>
            <a:r>
              <a:rPr lang="da-DK" sz="2200" dirty="0"/>
              <a:t>Fra optimisme og tro på fremtiden til pessimisme og usikkerhed (kulturelt set)</a:t>
            </a:r>
          </a:p>
          <a:p>
            <a:pPr lvl="1"/>
            <a:endParaRPr lang="da-DK" sz="1300" dirty="0"/>
          </a:p>
          <a:p>
            <a:pPr lvl="1"/>
            <a:endParaRPr lang="da-DK" sz="1300" dirty="0"/>
          </a:p>
          <a:p>
            <a:pPr lvl="1"/>
            <a:endParaRPr lang="da-DK" sz="1300" dirty="0"/>
          </a:p>
        </p:txBody>
      </p:sp>
    </p:spTree>
    <p:extLst>
      <p:ext uri="{BB962C8B-B14F-4D97-AF65-F5344CB8AC3E}">
        <p14:creationId xmlns:p14="http://schemas.microsoft.com/office/powerpoint/2010/main" val="78196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3C7B75-AE55-DE6A-9007-3DAA4B2F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Europa 1914 og Europa 1923</a:t>
            </a:r>
          </a:p>
        </p:txBody>
      </p:sp>
      <p:pic>
        <p:nvPicPr>
          <p:cNvPr id="9" name="Pladsholder til indhold 8" descr="Et billede, der indeholder kort&#10;&#10;Automatisk genereret beskrivelse">
            <a:extLst>
              <a:ext uri="{FF2B5EF4-FFF2-40B4-BE49-F238E27FC236}">
                <a16:creationId xmlns:a16="http://schemas.microsoft.com/office/drawing/2014/main" id="{9FCC7E7B-F167-BFD0-F7A6-B88E2A1DB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4155" y="1675227"/>
            <a:ext cx="7792800" cy="453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93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9264D464-898B-4908-88FD-33A83D6ED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6760CD-EEBC-6839-8C26-64286024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808597" cy="1146176"/>
          </a:xfrm>
        </p:spPr>
        <p:txBody>
          <a:bodyPr>
            <a:normAutofit/>
          </a:bodyPr>
          <a:lstStyle/>
          <a:p>
            <a:r>
              <a:rPr lang="da-DK" sz="4100">
                <a:solidFill>
                  <a:schemeClr val="bg1"/>
                </a:solidFill>
              </a:rPr>
              <a:t>Det var Tysklands skyld (synes vinderholdet)</a:t>
            </a:r>
          </a:p>
        </p:txBody>
      </p:sp>
      <p:sp>
        <p:nvSpPr>
          <p:cNvPr id="16" name="Freeform: Shape 9">
            <a:extLst>
              <a:ext uri="{FF2B5EF4-FFF2-40B4-BE49-F238E27FC236}">
                <a16:creationId xmlns:a16="http://schemas.microsoft.com/office/drawing/2014/main" id="{F0BC1D9E-4401-4EC0-88FD-ED103CB57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0670" y="2"/>
            <a:ext cx="1191330" cy="1511301"/>
          </a:xfrm>
          <a:custGeom>
            <a:avLst/>
            <a:gdLst>
              <a:gd name="connsiteX0" fmla="*/ 697617 w 1191330"/>
              <a:gd name="connsiteY0" fmla="*/ 0 h 1511301"/>
              <a:gd name="connsiteX1" fmla="*/ 1191330 w 1191330"/>
              <a:gd name="connsiteY1" fmla="*/ 0 h 1511301"/>
              <a:gd name="connsiteX2" fmla="*/ 1191330 w 1191330"/>
              <a:gd name="connsiteY2" fmla="*/ 1511301 h 1511301"/>
              <a:gd name="connsiteX3" fmla="*/ 0 w 1191330"/>
              <a:gd name="connsiteY3" fmla="*/ 1511301 h 151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330" h="1511301">
                <a:moveTo>
                  <a:pt x="697617" y="0"/>
                </a:moveTo>
                <a:lnTo>
                  <a:pt x="1191330" y="0"/>
                </a:lnTo>
                <a:lnTo>
                  <a:pt x="1191330" y="1511301"/>
                </a:lnTo>
                <a:lnTo>
                  <a:pt x="0" y="15113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Freeform: Shape 11">
            <a:extLst>
              <a:ext uri="{FF2B5EF4-FFF2-40B4-BE49-F238E27FC236}">
                <a16:creationId xmlns:a16="http://schemas.microsoft.com/office/drawing/2014/main" id="{B0AAF7C9-094E-400C-A428-F6C2262F6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0753320" cy="5167312"/>
          </a:xfrm>
          <a:custGeom>
            <a:avLst/>
            <a:gdLst>
              <a:gd name="connsiteX0" fmla="*/ 0 w 10753320"/>
              <a:gd name="connsiteY0" fmla="*/ 0 h 5167312"/>
              <a:gd name="connsiteX1" fmla="*/ 9680943 w 10753320"/>
              <a:gd name="connsiteY1" fmla="*/ 0 h 5167312"/>
              <a:gd name="connsiteX2" fmla="*/ 9680223 w 10753320"/>
              <a:gd name="connsiteY2" fmla="*/ 952 h 5167312"/>
              <a:gd name="connsiteX3" fmla="*/ 10753320 w 10753320"/>
              <a:gd name="connsiteY3" fmla="*/ 952 h 5167312"/>
              <a:gd name="connsiteX4" fmla="*/ 8359441 w 10753320"/>
              <a:gd name="connsiteY4" fmla="*/ 5167312 h 5167312"/>
              <a:gd name="connsiteX5" fmla="*/ 4821866 w 10753320"/>
              <a:gd name="connsiteY5" fmla="*/ 5167312 h 5167312"/>
              <a:gd name="connsiteX6" fmla="*/ 4821866 w 10753320"/>
              <a:gd name="connsiteY6" fmla="*/ 5166360 h 5167312"/>
              <a:gd name="connsiteX7" fmla="*/ 0 w 10753320"/>
              <a:gd name="connsiteY7" fmla="*/ 5166360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53320" h="5167312">
                <a:moveTo>
                  <a:pt x="0" y="0"/>
                </a:moveTo>
                <a:lnTo>
                  <a:pt x="9680943" y="0"/>
                </a:lnTo>
                <a:lnTo>
                  <a:pt x="9680223" y="952"/>
                </a:lnTo>
                <a:lnTo>
                  <a:pt x="10753320" y="952"/>
                </a:lnTo>
                <a:lnTo>
                  <a:pt x="8359441" y="5167312"/>
                </a:lnTo>
                <a:lnTo>
                  <a:pt x="4821866" y="5167312"/>
                </a:lnTo>
                <a:lnTo>
                  <a:pt x="4821866" y="5166360"/>
                </a:lnTo>
                <a:lnTo>
                  <a:pt x="0" y="51663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50B733-5167-4E65-6888-B0349F62B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55811"/>
            <a:ext cx="7315200" cy="4121152"/>
          </a:xfrm>
        </p:spPr>
        <p:txBody>
          <a:bodyPr>
            <a:normAutofit/>
          </a:bodyPr>
          <a:lstStyle/>
          <a:p>
            <a:r>
              <a:rPr lang="da-DK" sz="2200" b="0" i="0" dirty="0">
                <a:effectLst/>
                <a:latin typeface="Arial" panose="020B0604020202020204" pitchFamily="34" charset="0"/>
              </a:rPr>
              <a:t>"The Allied and Associated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Governments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affirm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and Germany accepts the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responsibility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of Germany and her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allies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for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causing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all the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loss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and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damage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to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which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the Allied and Associated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Governments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and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their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nationals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have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been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subjected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as a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consequence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of the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war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imposed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upon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them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 by the aggression of Germany and her 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allies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.” (</a:t>
            </a:r>
            <a:r>
              <a:rPr lang="da-DK" sz="2200" b="0" i="0" dirty="0" err="1">
                <a:effectLst/>
                <a:latin typeface="Arial" panose="020B0604020202020204" pitchFamily="34" charset="0"/>
              </a:rPr>
              <a:t>uddr</a:t>
            </a:r>
            <a:r>
              <a:rPr lang="da-DK" sz="2200" b="0" i="0" dirty="0">
                <a:effectLst/>
                <a:latin typeface="Arial" panose="020B0604020202020204" pitchFamily="34" charset="0"/>
              </a:rPr>
              <a:t>. Versaillestraktaten)</a:t>
            </a:r>
          </a:p>
          <a:p>
            <a:r>
              <a:rPr lang="da-DK" sz="2200" dirty="0">
                <a:latin typeface="Arial" panose="020B0604020202020204" pitchFamily="34" charset="0"/>
              </a:rPr>
              <a:t>Dertil skulle Tyskland nedruste militært, afgive landområder og betale massive – og urealistiske vil </a:t>
            </a:r>
            <a:r>
              <a:rPr lang="da-DK" sz="2200">
                <a:latin typeface="Arial" panose="020B0604020202020204" pitchFamily="34" charset="0"/>
              </a:rPr>
              <a:t>nogen mene - </a:t>
            </a:r>
            <a:r>
              <a:rPr lang="da-DK" sz="2200" dirty="0" err="1">
                <a:latin typeface="Arial" panose="020B0604020202020204" pitchFamily="34" charset="0"/>
              </a:rPr>
              <a:t>krigsskadeerstatninger</a:t>
            </a:r>
            <a:r>
              <a:rPr lang="da-DK" sz="2200" dirty="0">
                <a:latin typeface="Arial" panose="020B0604020202020204" pitchFamily="34" charset="0"/>
              </a:rPr>
              <a:t>: hvad der svarer til ca. $442 milliarder i nutidspenge. </a:t>
            </a:r>
            <a:endParaRPr lang="da-DK" sz="22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200B311-3585-4069-AAC6-CD443FA5B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986" y="1690688"/>
            <a:ext cx="3668014" cy="5167312"/>
          </a:xfrm>
          <a:custGeom>
            <a:avLst/>
            <a:gdLst>
              <a:gd name="connsiteX0" fmla="*/ 2391664 w 3668014"/>
              <a:gd name="connsiteY0" fmla="*/ 0 h 5167312"/>
              <a:gd name="connsiteX1" fmla="*/ 3668014 w 3668014"/>
              <a:gd name="connsiteY1" fmla="*/ 0 h 5167312"/>
              <a:gd name="connsiteX2" fmla="*/ 3668014 w 3668014"/>
              <a:gd name="connsiteY2" fmla="*/ 5167312 h 5167312"/>
              <a:gd name="connsiteX3" fmla="*/ 0 w 3668014"/>
              <a:gd name="connsiteY3" fmla="*/ 5167312 h 5167312"/>
              <a:gd name="connsiteX4" fmla="*/ 2393879 w 3668014"/>
              <a:gd name="connsiteY4" fmla="*/ 952 h 5167312"/>
              <a:gd name="connsiteX5" fmla="*/ 2391664 w 366801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8014" h="5167312">
                <a:moveTo>
                  <a:pt x="2391664" y="0"/>
                </a:moveTo>
                <a:lnTo>
                  <a:pt x="3668014" y="0"/>
                </a:lnTo>
                <a:lnTo>
                  <a:pt x="3668014" y="5167312"/>
                </a:lnTo>
                <a:lnTo>
                  <a:pt x="0" y="5167312"/>
                </a:lnTo>
                <a:lnTo>
                  <a:pt x="2393879" y="952"/>
                </a:lnTo>
                <a:lnTo>
                  <a:pt x="2391664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285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572</Words>
  <Application>Microsoft Macintosh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 2013 - 2022</vt:lpstr>
      <vt:lpstr>Nazisme og holocaust</vt:lpstr>
      <vt:lpstr>Introduktion</vt:lpstr>
      <vt:lpstr>Faglige mål (kompetencer)</vt:lpstr>
      <vt:lpstr>Kernestof (indhold)</vt:lpstr>
      <vt:lpstr>1. Verdenskrig</vt:lpstr>
      <vt:lpstr>1. Verdenskrig: konsekvenser</vt:lpstr>
      <vt:lpstr>Europa 1914 og Europa 1923</vt:lpstr>
      <vt:lpstr>Det var Tysklands skyld (synes vinderholdet)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Nazisme og holocaust</dc:title>
  <dc:creator>Anne Sofie Nørsøller (AN | SGY)</dc:creator>
  <cp:lastModifiedBy>Anne Sofie Nørsøller (AN | SGY)</cp:lastModifiedBy>
  <cp:revision>13</cp:revision>
  <dcterms:created xsi:type="dcterms:W3CDTF">2023-01-03T11:17:32Z</dcterms:created>
  <dcterms:modified xsi:type="dcterms:W3CDTF">2024-12-08T19:56:53Z</dcterms:modified>
</cp:coreProperties>
</file>