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7" r:id="rId4"/>
    <p:sldId id="259" r:id="rId5"/>
    <p:sldId id="261" r:id="rId6"/>
    <p:sldId id="260" r:id="rId7"/>
    <p:sldId id="262" r:id="rId8"/>
    <p:sldId id="263" r:id="rId9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442"/>
    <p:restoredTop sz="94630"/>
  </p:normalViewPr>
  <p:slideViewPr>
    <p:cSldViewPr snapToGrid="0">
      <p:cViewPr varScale="1">
        <p:scale>
          <a:sx n="113" d="100"/>
          <a:sy n="113" d="100"/>
        </p:scale>
        <p:origin x="76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09B90F-1753-98DA-0559-663D42CC5B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7F30D45C-E551-75CC-95A2-F45291434C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A3D34A0-4484-4D9F-9D4A-5C6A1A012D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19746-2684-F94F-90D7-7F6548F398C5}" type="datetimeFigureOut">
              <a:rPr lang="da-DK" smtClean="0"/>
              <a:t>23.01.2025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A0CE244-D51B-092F-5871-1B8A0379A2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FF46F38-9F01-BA18-FCF2-E0533D1AC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EDE7D-7EDB-8048-8778-029F852C02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425438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90EDEFD-3696-AB3F-8ACC-A082FFACEF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C704F09-FF38-0902-66B0-7CAC43F6B7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D839698-BE96-4185-40EA-AF48026439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19746-2684-F94F-90D7-7F6548F398C5}" type="datetimeFigureOut">
              <a:rPr lang="da-DK" smtClean="0"/>
              <a:t>23.01.2025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28A5494-768F-478A-6B66-DE55010C7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63A63A0-A121-E486-6CBD-9679C7E98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EDE7D-7EDB-8048-8778-029F852C02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853150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EC3FCD-029B-F5F8-861A-A7B37699B6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1768E3B0-632A-D3D8-1100-492845D6B7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8492417-9773-E577-BCB8-679D20496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19746-2684-F94F-90D7-7F6548F398C5}" type="datetimeFigureOut">
              <a:rPr lang="da-DK" smtClean="0"/>
              <a:t>23.01.2025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77B158A-F7DA-0B76-9B31-A60138CAC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D72E56D-9C11-F3B8-9749-3FB5FB4EB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EDE7D-7EDB-8048-8778-029F852C02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221644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E73633C-BD6B-360A-D361-8446F1E256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80A971B-B4BF-57AC-878A-8A80BF5288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EFD0086E-9EFC-3C8F-3871-50C5C10A48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AB753E1A-8BE3-F8D2-FE06-975EB65832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19746-2684-F94F-90D7-7F6548F398C5}" type="datetimeFigureOut">
              <a:rPr lang="da-DK" smtClean="0"/>
              <a:t>23.01.2025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3080A305-21CF-B62E-D05E-91D5518102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15C6CB9C-D07C-9292-FEA6-77E73FA039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EDE7D-7EDB-8048-8778-029F852C02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7815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560E74-5B5E-F2D5-56FA-670144B8CA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B90B3067-DCAA-23A9-98A6-A1C38855D4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030C5133-48FE-8ED4-DEB7-27FF7BFC64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82743B6A-49D1-49D2-7557-2B6EC13650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2F471465-02DE-AC2D-D72D-D19155A270B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21C46CAF-6925-A15D-02D0-674177769E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19746-2684-F94F-90D7-7F6548F398C5}" type="datetimeFigureOut">
              <a:rPr lang="da-DK" smtClean="0"/>
              <a:t>23.01.2025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D3EB817C-9D68-BE0E-4816-6E1C60EE72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393354B9-CA50-61C8-5366-99F14E0CC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EDE7D-7EDB-8048-8778-029F852C02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308707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9F2FC5-04CB-8AFF-53F8-BEDA842F07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C4D85FA1-B83D-E032-0CC4-DFC1F833F1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19746-2684-F94F-90D7-7F6548F398C5}" type="datetimeFigureOut">
              <a:rPr lang="da-DK" smtClean="0"/>
              <a:t>23.01.2025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368DE81D-4090-F0BF-F92B-017BE2952F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CC2F618B-4D8D-A7F5-9437-B8931CA15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EDE7D-7EDB-8048-8778-029F852C02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697071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CBC013CD-140D-018F-147E-37B426EE96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19746-2684-F94F-90D7-7F6548F398C5}" type="datetimeFigureOut">
              <a:rPr lang="da-DK" smtClean="0"/>
              <a:t>23.01.2025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0CA793FF-E5BB-B89F-4346-2913F5264C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ED33B62C-0E2E-EA27-9553-789BD85B6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EDE7D-7EDB-8048-8778-029F852C02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197818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F57B64-E279-774F-EBAD-E52C5FCF8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B259D71-B178-0E48-F1FA-2A906D3B48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962AE268-918D-D11B-BA15-819C621447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FE007C29-6769-E7A0-FB20-87B9406A69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19746-2684-F94F-90D7-7F6548F398C5}" type="datetimeFigureOut">
              <a:rPr lang="da-DK" smtClean="0"/>
              <a:t>23.01.2025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CAFCDD44-03F1-936D-113F-B94840FD4D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8DA6F2A1-DB57-3F75-F4D4-FC3E705CDC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EDE7D-7EDB-8048-8778-029F852C02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100745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E95885-E285-6BC3-CDEF-7783B2D191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8582B098-B789-449E-D9A5-56F3825AB30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6071B26D-4D0F-01D6-9AB4-0C51615A4E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E93E17B5-9E1D-7384-DE0A-280F8EB23C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19746-2684-F94F-90D7-7F6548F398C5}" type="datetimeFigureOut">
              <a:rPr lang="da-DK" smtClean="0"/>
              <a:t>23.01.2025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2D0AC235-6C0E-B8EC-9C09-11DD09FD25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16A71731-A437-7F9C-0E97-D54B07B1C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EDE7D-7EDB-8048-8778-029F852C02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075482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9DD3A4-FC69-B953-89D0-82CD7B2A46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3148CC3E-21FB-C28B-7E26-3EC4BB9AB4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CF9B741-FC1D-44B4-E179-4842C2C79A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19746-2684-F94F-90D7-7F6548F398C5}" type="datetimeFigureOut">
              <a:rPr lang="da-DK" smtClean="0"/>
              <a:t>23.01.2025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8A0DC7A-6422-EE3D-E136-7286EE51F8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BD19A25-E552-AC86-9370-ADB98ED54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EDE7D-7EDB-8048-8778-029F852C02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687624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365634C1-2A01-AE57-C1CA-59672A59A2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C0A05CB0-72E8-1984-CBD1-CDCB97B24D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84FAB13-BDA4-BEE3-431E-E561787B63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19746-2684-F94F-90D7-7F6548F398C5}" type="datetimeFigureOut">
              <a:rPr lang="da-DK" smtClean="0"/>
              <a:t>23.01.2025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16881BF-1064-55A8-E510-7279E8721F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B8035C3-CBCC-5A52-B931-D836F875A6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EDE7D-7EDB-8048-8778-029F852C02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49016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538B151D-25F3-16E1-6B06-A78112A0FB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C198491-BAC7-580A-EFCB-1F6D312F92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8E6D609-E56D-FE6B-A97A-0D2AB3708A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1F19746-2684-F94F-90D7-7F6548F398C5}" type="datetimeFigureOut">
              <a:rPr lang="da-DK" smtClean="0"/>
              <a:t>23.01.2025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8903E3D-E3D0-D174-65C1-CF1CCC33C3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6E597FD-4FD1-E16E-8871-5E66D12293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5DEDE7D-7EDB-8048-8778-029F852C02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70092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C497725C-6431-496A-B11C-691354780D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D6E0578-ED70-D637-BCDB-68432D6449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95855" y="450210"/>
            <a:ext cx="4900144" cy="2736965"/>
          </a:xfrm>
        </p:spPr>
        <p:txBody>
          <a:bodyPr anchor="t">
            <a:normAutofit/>
          </a:bodyPr>
          <a:lstStyle/>
          <a:p>
            <a:pPr algn="l"/>
            <a:r>
              <a:rPr lang="da-DK" sz="5400" dirty="0"/>
              <a:t>Realisme og liberalisme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B11B22E3-2BEC-DCAA-C7AC-4283408AB4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44689" y="3721491"/>
            <a:ext cx="4900143" cy="1709849"/>
          </a:xfrm>
        </p:spPr>
        <p:txBody>
          <a:bodyPr anchor="b">
            <a:normAutofit/>
          </a:bodyPr>
          <a:lstStyle/>
          <a:p>
            <a:pPr algn="l"/>
            <a:r>
              <a:rPr lang="da-DK" sz="2000" dirty="0"/>
              <a:t>En lille opfølgning på high og low </a:t>
            </a:r>
            <a:r>
              <a:rPr lang="da-DK" sz="2000" dirty="0" err="1"/>
              <a:t>politics</a:t>
            </a:r>
            <a:endParaRPr lang="da-DK" sz="2000" dirty="0"/>
          </a:p>
          <a:p>
            <a:pPr algn="l"/>
            <a:r>
              <a:rPr lang="da-DK" sz="2000" dirty="0"/>
              <a:t>og relative og absolutte gevinster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048031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089A89A-1E9C-4761-9DFF-53C275FBF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0" y="257770"/>
            <a:ext cx="4837176" cy="297996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Billede 4" descr="Et billede, der indeholder ur, skærmbillede, Rektangel, lys/lygte&#10;&#10;Automatisk genereret beskrivelse">
            <a:extLst>
              <a:ext uri="{FF2B5EF4-FFF2-40B4-BE49-F238E27FC236}">
                <a16:creationId xmlns:a16="http://schemas.microsoft.com/office/drawing/2014/main" id="{C57F9393-FEBF-69C5-9B33-E123BD17848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850" r="5415"/>
          <a:stretch/>
        </p:blipFill>
        <p:spPr>
          <a:xfrm>
            <a:off x="7114162" y="471748"/>
            <a:ext cx="4324849" cy="2552007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0" y="3462252"/>
            <a:ext cx="4837176" cy="297996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Billede 6" descr="Et billede, der indeholder clipart, tegneserie&#10;&#10;Automatisk genereret beskrivelse">
            <a:extLst>
              <a:ext uri="{FF2B5EF4-FFF2-40B4-BE49-F238E27FC236}">
                <a16:creationId xmlns:a16="http://schemas.microsoft.com/office/drawing/2014/main" id="{69125E32-D408-7CC7-19C7-4D6856C098B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47" r="3925" b="-2"/>
          <a:stretch/>
        </p:blipFill>
        <p:spPr>
          <a:xfrm>
            <a:off x="7114162" y="3676230"/>
            <a:ext cx="4324849" cy="2552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577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F48D099-00BE-E8B1-FCDE-D07408A003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2" y="-88902"/>
            <a:ext cx="10515600" cy="1325563"/>
          </a:xfrm>
        </p:spPr>
        <p:txBody>
          <a:bodyPr/>
          <a:lstStyle/>
          <a:p>
            <a:r>
              <a:rPr lang="da-DK" dirty="0"/>
              <a:t>Hvad er high og low </a:t>
            </a:r>
            <a:r>
              <a:rPr lang="da-DK" dirty="0" err="1"/>
              <a:t>politics</a:t>
            </a:r>
            <a:r>
              <a:rPr lang="da-DK" dirty="0"/>
              <a:t>?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9C8EB4DE-C1C9-6089-43EA-81ED311B77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6611" y="668337"/>
            <a:ext cx="5157787" cy="823912"/>
          </a:xfrm>
        </p:spPr>
        <p:txBody>
          <a:bodyPr/>
          <a:lstStyle/>
          <a:p>
            <a:r>
              <a:rPr lang="da-DK" dirty="0"/>
              <a:t>High </a:t>
            </a:r>
            <a:r>
              <a:rPr lang="da-DK" dirty="0" err="1"/>
              <a:t>politics</a:t>
            </a:r>
            <a:endParaRPr lang="da-DK" dirty="0"/>
          </a:p>
        </p:txBody>
      </p:sp>
      <p:sp>
        <p:nvSpPr>
          <p:cNvPr id="5" name="Pladsholder til indhold 4">
            <a:extLst>
              <a:ext uri="{FF2B5EF4-FFF2-40B4-BE49-F238E27FC236}">
                <a16:creationId xmlns:a16="http://schemas.microsoft.com/office/drawing/2014/main" id="{B8C98D99-6D1D-ADBD-5FAB-5E48A7632B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6611" y="1547191"/>
            <a:ext cx="5157787" cy="3684588"/>
          </a:xfrm>
        </p:spPr>
        <p:txBody>
          <a:bodyPr/>
          <a:lstStyle/>
          <a:p>
            <a:r>
              <a:rPr lang="da-DK" dirty="0"/>
              <a:t>Spørgsmål om statens overlevelse og sikkerhed</a:t>
            </a:r>
          </a:p>
          <a:p>
            <a:pPr lvl="1"/>
            <a:r>
              <a:rPr lang="da-DK" dirty="0"/>
              <a:t>Sikkerhed – både nationalt og internationalt</a:t>
            </a:r>
          </a:p>
          <a:p>
            <a:pPr lvl="1"/>
            <a:r>
              <a:rPr lang="da-DK" dirty="0"/>
              <a:t>Forsvar</a:t>
            </a:r>
          </a:p>
          <a:p>
            <a:pPr lvl="1"/>
            <a:r>
              <a:rPr lang="da-DK" dirty="0"/>
              <a:t>Suverænitet</a:t>
            </a:r>
          </a:p>
        </p:txBody>
      </p:sp>
      <p:sp>
        <p:nvSpPr>
          <p:cNvPr id="6" name="Pladsholder til tekst 5">
            <a:extLst>
              <a:ext uri="{FF2B5EF4-FFF2-40B4-BE49-F238E27FC236}">
                <a16:creationId xmlns:a16="http://schemas.microsoft.com/office/drawing/2014/main" id="{FBC9675E-4A7F-7C39-D90A-F39D6FB2C5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69024" y="668337"/>
            <a:ext cx="5183188" cy="823912"/>
          </a:xfrm>
        </p:spPr>
        <p:txBody>
          <a:bodyPr/>
          <a:lstStyle/>
          <a:p>
            <a:r>
              <a:rPr lang="da-DK" dirty="0"/>
              <a:t>Low </a:t>
            </a:r>
            <a:r>
              <a:rPr lang="da-DK" dirty="0" err="1"/>
              <a:t>politics</a:t>
            </a:r>
            <a:endParaRPr lang="da-DK" dirty="0"/>
          </a:p>
        </p:txBody>
      </p:sp>
      <p:sp>
        <p:nvSpPr>
          <p:cNvPr id="7" name="Pladsholder til indhold 6">
            <a:extLst>
              <a:ext uri="{FF2B5EF4-FFF2-40B4-BE49-F238E27FC236}">
                <a16:creationId xmlns:a16="http://schemas.microsoft.com/office/drawing/2014/main" id="{CF0A72D0-99B5-BCB1-463A-6CBFCD47C3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69024" y="1547191"/>
            <a:ext cx="5183188" cy="3684588"/>
          </a:xfrm>
        </p:spPr>
        <p:txBody>
          <a:bodyPr/>
          <a:lstStyle/>
          <a:p>
            <a:r>
              <a:rPr lang="da-DK" dirty="0"/>
              <a:t>Spørgsmål der ikke er afgørende for statens overlevelse</a:t>
            </a:r>
          </a:p>
          <a:p>
            <a:pPr lvl="1"/>
            <a:r>
              <a:rPr lang="da-DK" dirty="0"/>
              <a:t>Velfærd</a:t>
            </a:r>
          </a:p>
          <a:p>
            <a:pPr lvl="1"/>
            <a:r>
              <a:rPr lang="da-DK" dirty="0"/>
              <a:t>Miljøbeskyttelse</a:t>
            </a:r>
          </a:p>
          <a:p>
            <a:pPr lvl="1"/>
            <a:r>
              <a:rPr lang="da-DK" dirty="0"/>
              <a:t>Menneskerettigheder</a:t>
            </a:r>
          </a:p>
        </p:txBody>
      </p:sp>
      <p:pic>
        <p:nvPicPr>
          <p:cNvPr id="9" name="Billede 8" descr="Et billede, der indeholder tekst, design, rød&#10;&#10;Automatisk genereret beskrivelse">
            <a:extLst>
              <a:ext uri="{FF2B5EF4-FFF2-40B4-BE49-F238E27FC236}">
                <a16:creationId xmlns:a16="http://schemas.microsoft.com/office/drawing/2014/main" id="{074072DE-007E-22C7-1692-D47B0BC0D9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4634" y="3943810"/>
            <a:ext cx="2575937" cy="2575937"/>
          </a:xfrm>
          <a:prstGeom prst="rect">
            <a:avLst/>
          </a:prstGeom>
        </p:spPr>
      </p:pic>
      <p:pic>
        <p:nvPicPr>
          <p:cNvPr id="11" name="Billede 10" descr="Et billede, der indeholder person, finger, hånd, negl/søm/nål&#10;&#10;Automatisk genereret beskrivelse">
            <a:extLst>
              <a:ext uri="{FF2B5EF4-FFF2-40B4-BE49-F238E27FC236}">
                <a16:creationId xmlns:a16="http://schemas.microsoft.com/office/drawing/2014/main" id="{90141DFB-74D6-F6B9-DA53-02975B6BC8D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0865" r="12775"/>
          <a:stretch/>
        </p:blipFill>
        <p:spPr>
          <a:xfrm>
            <a:off x="7352421" y="4018642"/>
            <a:ext cx="2575938" cy="2584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6778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B2D15AD-D7E3-8540-6E1E-0097FB1ADA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High og low </a:t>
            </a:r>
            <a:r>
              <a:rPr lang="da-DK" dirty="0" err="1"/>
              <a:t>politics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E1B1619-246C-E9EE-D12F-1D62A2DDEC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sz="3200" dirty="0">
                <a:latin typeface="Aptos" panose="020B0004020202020204" pitchFamily="34" charset="0"/>
              </a:rPr>
              <a:t>Udsagn:</a:t>
            </a:r>
          </a:p>
          <a:p>
            <a:pPr marL="0" indent="0">
              <a:buNone/>
            </a:pPr>
            <a:endParaRPr lang="da-DK" sz="3200" dirty="0">
              <a:latin typeface="Aptos" panose="020B0004020202020204" pitchFamily="34" charset="0"/>
            </a:endParaRPr>
          </a:p>
          <a:p>
            <a:r>
              <a:rPr lang="da-DK" sz="3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Realisme: </a:t>
            </a:r>
            <a:r>
              <a:rPr lang="da-DK" sz="3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High </a:t>
            </a:r>
            <a:r>
              <a:rPr lang="da-DK" sz="32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politics</a:t>
            </a:r>
            <a:r>
              <a:rPr lang="da-DK" sz="3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er langt mere afgørende end low </a:t>
            </a:r>
            <a:r>
              <a:rPr lang="da-DK" sz="32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politics</a:t>
            </a:r>
            <a:endParaRPr lang="da-DK" sz="3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da-DK" sz="3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da-DK" sz="3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Liberalisme: </a:t>
            </a:r>
            <a:r>
              <a:rPr lang="da-DK" sz="3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Low </a:t>
            </a:r>
            <a:r>
              <a:rPr lang="da-DK" sz="32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politics</a:t>
            </a:r>
            <a:r>
              <a:rPr lang="da-DK" sz="3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er mindst lige så vigtig som high </a:t>
            </a:r>
            <a:r>
              <a:rPr lang="da-DK" sz="32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politics</a:t>
            </a:r>
            <a:endParaRPr lang="da-DK" sz="3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2456928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399BD5D-83D3-5D18-8F64-9E45EEFE9F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02631"/>
            <a:ext cx="10515600" cy="2852737"/>
          </a:xfrm>
        </p:spPr>
        <p:txBody>
          <a:bodyPr/>
          <a:lstStyle/>
          <a:p>
            <a:r>
              <a:rPr lang="da-DK" dirty="0"/>
              <a:t>Hvorfor giver det mening at koble high </a:t>
            </a:r>
            <a:r>
              <a:rPr lang="da-DK" dirty="0" err="1"/>
              <a:t>politics</a:t>
            </a:r>
            <a:r>
              <a:rPr lang="da-DK" dirty="0"/>
              <a:t> med realisme og low </a:t>
            </a:r>
            <a:r>
              <a:rPr lang="da-DK" dirty="0" err="1"/>
              <a:t>politics</a:t>
            </a:r>
            <a:r>
              <a:rPr lang="da-DK" dirty="0"/>
              <a:t> med liberalisme?</a:t>
            </a:r>
          </a:p>
        </p:txBody>
      </p:sp>
    </p:spTree>
    <p:extLst>
      <p:ext uri="{BB962C8B-B14F-4D97-AF65-F5344CB8AC3E}">
        <p14:creationId xmlns:p14="http://schemas.microsoft.com/office/powerpoint/2010/main" val="20231131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256E9F-A9AD-5582-EB81-AD2316DF7D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936C5E0-DD07-8531-DB7C-BA9887A6C0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Relative og absolutte gevinster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879F009-874B-4D4A-38A8-1C0A41882F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a-DK" sz="3200" dirty="0">
                <a:latin typeface="Aptos" panose="020B0004020202020204" pitchFamily="34" charset="0"/>
              </a:rPr>
              <a:t>Udsagn:</a:t>
            </a:r>
          </a:p>
          <a:p>
            <a:pPr marL="0" indent="0">
              <a:buNone/>
            </a:pPr>
            <a:endParaRPr lang="da-DK" sz="3200" dirty="0">
              <a:latin typeface="Aptos" panose="020B0004020202020204" pitchFamily="34" charset="0"/>
            </a:endParaRPr>
          </a:p>
          <a:p>
            <a:r>
              <a:rPr lang="da-DK" sz="3200" b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Realisme: </a:t>
            </a:r>
            <a:r>
              <a:rPr lang="da-DK" sz="32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Mange lande er kun interesseret i at samarbejde, hvis de opnår relative gevinster</a:t>
            </a:r>
          </a:p>
          <a:p>
            <a:pPr marL="0" indent="0">
              <a:buNone/>
            </a:pPr>
            <a:endParaRPr lang="da-DK" sz="3200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da-DK" sz="3200" b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Liberalisme: </a:t>
            </a:r>
            <a:r>
              <a:rPr lang="da-DK" sz="32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Lande samarbejder for at opnå absolutte gevinster</a:t>
            </a:r>
          </a:p>
          <a:p>
            <a:endParaRPr lang="da-DK" sz="3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710280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8CEAE15E-A055-EC7F-AACC-2D833BA740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Hvad er relative og absolutte gevinster?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707AE1C4-7657-8E82-A971-BE7C77E33E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Summeøvelse</a:t>
            </a:r>
          </a:p>
        </p:txBody>
      </p:sp>
    </p:spTree>
    <p:extLst>
      <p:ext uri="{BB962C8B-B14F-4D97-AF65-F5344CB8AC3E}">
        <p14:creationId xmlns:p14="http://schemas.microsoft.com/office/powerpoint/2010/main" val="33371102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F5026BD-6F16-A607-9CB5-9047908DC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Kan vi illustrere det med legoklodser?</a:t>
            </a:r>
          </a:p>
        </p:txBody>
      </p:sp>
      <p:pic>
        <p:nvPicPr>
          <p:cNvPr id="5" name="Pladsholder til indhold 4" descr="Et billede, der indeholder plastik/plast&#10;&#10;Automatisk genereret beskrivelse">
            <a:extLst>
              <a:ext uri="{FF2B5EF4-FFF2-40B4-BE49-F238E27FC236}">
                <a16:creationId xmlns:a16="http://schemas.microsoft.com/office/drawing/2014/main" id="{4408625E-CD77-16E6-B95A-B035B19461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80522" y="1476999"/>
            <a:ext cx="5830956" cy="5015876"/>
          </a:xfrm>
        </p:spPr>
      </p:pic>
    </p:spTree>
    <p:extLst>
      <p:ext uri="{BB962C8B-B14F-4D97-AF65-F5344CB8AC3E}">
        <p14:creationId xmlns:p14="http://schemas.microsoft.com/office/powerpoint/2010/main" val="40463004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0D5D19D-0789-4518-B5DC-D47ADF69D2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5DDBCE2-9C00-A533-B72F-FE3E303927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3810" y="3130041"/>
            <a:ext cx="4036334" cy="2387600"/>
          </a:xfrm>
        </p:spPr>
        <p:txBody>
          <a:bodyPr anchor="t">
            <a:normAutofit/>
          </a:bodyPr>
          <a:lstStyle/>
          <a:p>
            <a:pPr algn="l"/>
            <a:r>
              <a:rPr lang="da-DK" sz="3800"/>
              <a:t>Københavnerskolen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2615E1D1-7851-D053-C49E-4B0BDCAD83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71382" y="2613992"/>
            <a:ext cx="4036333" cy="1709849"/>
          </a:xfrm>
        </p:spPr>
        <p:txBody>
          <a:bodyPr anchor="b">
            <a:normAutofit/>
          </a:bodyPr>
          <a:lstStyle/>
          <a:p>
            <a:pPr algn="l"/>
            <a:r>
              <a:rPr lang="da-DK" sz="2000" dirty="0"/>
              <a:t>Og det udvidede sikkerhedsbegreb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15431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391886"/>
            <a:ext cx="600936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Billede 4" descr="Et billede, der indeholder udendørs, sky, vand, bygning&#10;&#10;Automatisk genereret beskrivelse">
            <a:extLst>
              <a:ext uri="{FF2B5EF4-FFF2-40B4-BE49-F238E27FC236}">
                <a16:creationId xmlns:a16="http://schemas.microsoft.com/office/drawing/2014/main" id="{1A14B9CB-96A1-862B-281B-84981E0E47B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497" r="23530" b="-2"/>
          <a:stretch/>
        </p:blipFill>
        <p:spPr>
          <a:xfrm>
            <a:off x="5922492" y="666728"/>
            <a:ext cx="5536001" cy="5465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2903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</TotalTime>
  <Words>148</Words>
  <Application>Microsoft Macintosh PowerPoint</Application>
  <PresentationFormat>Widescreen</PresentationFormat>
  <Paragraphs>32</Paragraphs>
  <Slides>8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8</vt:i4>
      </vt:variant>
    </vt:vector>
  </HeadingPairs>
  <TitlesOfParts>
    <vt:vector size="12" baseType="lpstr">
      <vt:lpstr>Aptos</vt:lpstr>
      <vt:lpstr>Aptos Display</vt:lpstr>
      <vt:lpstr>Arial</vt:lpstr>
      <vt:lpstr>Office-tema</vt:lpstr>
      <vt:lpstr>Realisme og liberalisme</vt:lpstr>
      <vt:lpstr>Hvad er high og low politics?</vt:lpstr>
      <vt:lpstr>High og low politics</vt:lpstr>
      <vt:lpstr>Hvorfor giver det mening at koble high politics med realisme og low politics med liberalisme?</vt:lpstr>
      <vt:lpstr>Relative og absolutte gevinster</vt:lpstr>
      <vt:lpstr>Hvad er relative og absolutte gevinster?</vt:lpstr>
      <vt:lpstr>Kan vi illustrere det med legoklodser?</vt:lpstr>
      <vt:lpstr>Københavnerskolen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Signe Nøhr (SN | SGY)</dc:creator>
  <cp:lastModifiedBy>Signe Nøhr (SN | SGY)</cp:lastModifiedBy>
  <cp:revision>1</cp:revision>
  <dcterms:created xsi:type="dcterms:W3CDTF">2025-01-23T20:31:08Z</dcterms:created>
  <dcterms:modified xsi:type="dcterms:W3CDTF">2025-01-23T22:45:24Z</dcterms:modified>
</cp:coreProperties>
</file>