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57" r:id="rId4"/>
    <p:sldId id="258" r:id="rId5"/>
    <p:sldId id="269" r:id="rId6"/>
    <p:sldId id="265" r:id="rId7"/>
    <p:sldId id="266" r:id="rId8"/>
    <p:sldId id="267" r:id="rId9"/>
    <p:sldId id="268" r:id="rId10"/>
    <p:sldId id="270" r:id="rId11"/>
    <p:sldId id="260" r:id="rId12"/>
    <p:sldId id="261" r:id="rId13"/>
    <p:sldId id="263" r:id="rId14"/>
    <p:sldId id="264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26"/>
    <p:restoredTop sz="82293"/>
  </p:normalViewPr>
  <p:slideViewPr>
    <p:cSldViewPr snapToGrid="0">
      <p:cViewPr>
        <p:scale>
          <a:sx n="80" d="100"/>
          <a:sy n="80" d="100"/>
        </p:scale>
        <p:origin x="99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AAECFA-1177-F644-A38A-1492295F245F}" type="doc">
      <dgm:prSet loTypeId="urn:microsoft.com/office/officeart/2005/8/layout/matrix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10CAF088-F12D-EC4B-A0C9-E200FE95D44D}">
      <dgm:prSet phldrT="[Tekst]"/>
      <dgm:spPr/>
      <dgm:t>
        <a:bodyPr/>
        <a:lstStyle/>
        <a:p>
          <a:r>
            <a:rPr lang="da-DK" dirty="0"/>
            <a:t>Makropolitik</a:t>
          </a:r>
        </a:p>
      </dgm:t>
    </dgm:pt>
    <dgm:pt modelId="{9CF837CD-4C9E-C24D-9F2E-8D8DC133D4CF}" type="parTrans" cxnId="{7A489D4B-0FBF-BD49-8DAD-3E414D9D0349}">
      <dgm:prSet/>
      <dgm:spPr/>
      <dgm:t>
        <a:bodyPr/>
        <a:lstStyle/>
        <a:p>
          <a:endParaRPr lang="da-DK"/>
        </a:p>
      </dgm:t>
    </dgm:pt>
    <dgm:pt modelId="{D4E0F0DB-D282-114C-A083-0C9A15ED3935}" type="sibTrans" cxnId="{7A489D4B-0FBF-BD49-8DAD-3E414D9D0349}">
      <dgm:prSet/>
      <dgm:spPr/>
      <dgm:t>
        <a:bodyPr/>
        <a:lstStyle/>
        <a:p>
          <a:endParaRPr lang="da-DK"/>
        </a:p>
      </dgm:t>
    </dgm:pt>
    <dgm:pt modelId="{C2B2F71B-615F-B643-B17F-8166A4B6A12C}">
      <dgm:prSet phldrT="[Tekst]"/>
      <dgm:spPr/>
      <dgm:t>
        <a:bodyPr/>
        <a:lstStyle/>
        <a:p>
          <a:r>
            <a:rPr lang="da-DK" dirty="0"/>
            <a:t>Kontraktiv finanspolitik</a:t>
          </a:r>
        </a:p>
      </dgm:t>
    </dgm:pt>
    <dgm:pt modelId="{727799AA-4037-474F-B92E-284FA27D6B24}" type="parTrans" cxnId="{0818802A-4017-CD46-8046-A5E2B4073572}">
      <dgm:prSet/>
      <dgm:spPr/>
      <dgm:t>
        <a:bodyPr/>
        <a:lstStyle/>
        <a:p>
          <a:endParaRPr lang="da-DK"/>
        </a:p>
      </dgm:t>
    </dgm:pt>
    <dgm:pt modelId="{68058745-7762-4B4D-8FEE-BF7FFAB12671}" type="sibTrans" cxnId="{0818802A-4017-CD46-8046-A5E2B4073572}">
      <dgm:prSet/>
      <dgm:spPr/>
      <dgm:t>
        <a:bodyPr/>
        <a:lstStyle/>
        <a:p>
          <a:endParaRPr lang="da-DK"/>
        </a:p>
      </dgm:t>
    </dgm:pt>
    <dgm:pt modelId="{5390F0F9-5FC4-104E-9AD3-9798D653D14B}">
      <dgm:prSet phldrT="[Tekst]"/>
      <dgm:spPr/>
      <dgm:t>
        <a:bodyPr/>
        <a:lstStyle/>
        <a:p>
          <a:r>
            <a:rPr lang="da-DK" dirty="0"/>
            <a:t>Ekspansiv finanspolitik</a:t>
          </a:r>
        </a:p>
      </dgm:t>
    </dgm:pt>
    <dgm:pt modelId="{18FBA93A-16C3-E845-AC6A-AD39F2564E07}" type="parTrans" cxnId="{5FBB50FD-A073-6145-9DDE-8B37651C1D30}">
      <dgm:prSet/>
      <dgm:spPr/>
      <dgm:t>
        <a:bodyPr/>
        <a:lstStyle/>
        <a:p>
          <a:endParaRPr lang="da-DK"/>
        </a:p>
      </dgm:t>
    </dgm:pt>
    <dgm:pt modelId="{B1E05DC3-36BE-4E48-9544-367BCE1E30EE}" type="sibTrans" cxnId="{5FBB50FD-A073-6145-9DDE-8B37651C1D30}">
      <dgm:prSet/>
      <dgm:spPr/>
      <dgm:t>
        <a:bodyPr/>
        <a:lstStyle/>
        <a:p>
          <a:endParaRPr lang="da-DK"/>
        </a:p>
      </dgm:t>
    </dgm:pt>
    <dgm:pt modelId="{651DCB96-0E5F-994E-BEDB-8815A06CE5BE}">
      <dgm:prSet phldrT="[Tekst]"/>
      <dgm:spPr/>
      <dgm:t>
        <a:bodyPr/>
        <a:lstStyle/>
        <a:p>
          <a:r>
            <a:rPr lang="da-DK" dirty="0"/>
            <a:t>Kontraktiv pengepolitik</a:t>
          </a:r>
        </a:p>
      </dgm:t>
    </dgm:pt>
    <dgm:pt modelId="{E39C972F-825B-1841-AE95-6459D64F3035}" type="parTrans" cxnId="{F4B8A4B3-DFD9-4B49-A6EE-88126D3CBD58}">
      <dgm:prSet/>
      <dgm:spPr/>
      <dgm:t>
        <a:bodyPr/>
        <a:lstStyle/>
        <a:p>
          <a:endParaRPr lang="da-DK"/>
        </a:p>
      </dgm:t>
    </dgm:pt>
    <dgm:pt modelId="{74A03554-FD3D-2D43-9664-8ED9667653E0}" type="sibTrans" cxnId="{F4B8A4B3-DFD9-4B49-A6EE-88126D3CBD58}">
      <dgm:prSet/>
      <dgm:spPr/>
      <dgm:t>
        <a:bodyPr/>
        <a:lstStyle/>
        <a:p>
          <a:endParaRPr lang="da-DK"/>
        </a:p>
      </dgm:t>
    </dgm:pt>
    <dgm:pt modelId="{D0A0BA22-729E-AB4D-9A93-FEAFD9BAC2A7}">
      <dgm:prSet phldrT="[Tekst]"/>
      <dgm:spPr/>
      <dgm:t>
        <a:bodyPr/>
        <a:lstStyle/>
        <a:p>
          <a:r>
            <a:rPr lang="da-DK" dirty="0"/>
            <a:t>Ekspansiv pengepolitik</a:t>
          </a:r>
        </a:p>
      </dgm:t>
    </dgm:pt>
    <dgm:pt modelId="{53AAF89A-6F5C-BD45-A1BE-7FDD330A0796}" type="parTrans" cxnId="{C1D75EAC-B649-D042-ACCC-C5CB8607E2A1}">
      <dgm:prSet/>
      <dgm:spPr/>
      <dgm:t>
        <a:bodyPr/>
        <a:lstStyle/>
        <a:p>
          <a:endParaRPr lang="da-DK"/>
        </a:p>
      </dgm:t>
    </dgm:pt>
    <dgm:pt modelId="{02C957DB-254E-E843-A192-B0ECBEF039A9}" type="sibTrans" cxnId="{C1D75EAC-B649-D042-ACCC-C5CB8607E2A1}">
      <dgm:prSet/>
      <dgm:spPr/>
      <dgm:t>
        <a:bodyPr/>
        <a:lstStyle/>
        <a:p>
          <a:endParaRPr lang="da-DK"/>
        </a:p>
      </dgm:t>
    </dgm:pt>
    <dgm:pt modelId="{3F8D698A-C4F2-3741-803C-515FDD222743}" type="pres">
      <dgm:prSet presAssocID="{77AAECFA-1177-F644-A38A-1492295F245F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509AD08-3B21-3846-B6D0-B5A2227116AA}" type="pres">
      <dgm:prSet presAssocID="{77AAECFA-1177-F644-A38A-1492295F245F}" presName="matrix" presStyleCnt="0"/>
      <dgm:spPr/>
    </dgm:pt>
    <dgm:pt modelId="{961D0253-8D64-A540-9F85-84943D5C58B6}" type="pres">
      <dgm:prSet presAssocID="{77AAECFA-1177-F644-A38A-1492295F245F}" presName="tile1" presStyleLbl="node1" presStyleIdx="0" presStyleCnt="4"/>
      <dgm:spPr/>
    </dgm:pt>
    <dgm:pt modelId="{6FBA7280-B627-8A46-9B02-B223310371D7}" type="pres">
      <dgm:prSet presAssocID="{77AAECFA-1177-F644-A38A-1492295F245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D560560-59A7-854C-8918-BA9B1882A7BA}" type="pres">
      <dgm:prSet presAssocID="{77AAECFA-1177-F644-A38A-1492295F245F}" presName="tile2" presStyleLbl="node1" presStyleIdx="1" presStyleCnt="4"/>
      <dgm:spPr/>
    </dgm:pt>
    <dgm:pt modelId="{8AC6C899-EEC9-6347-B4A3-A0046797DB4E}" type="pres">
      <dgm:prSet presAssocID="{77AAECFA-1177-F644-A38A-1492295F245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201BFD9-104F-114E-BB24-D9F38F9C4EE3}" type="pres">
      <dgm:prSet presAssocID="{77AAECFA-1177-F644-A38A-1492295F245F}" presName="tile3" presStyleLbl="node1" presStyleIdx="2" presStyleCnt="4"/>
      <dgm:spPr/>
    </dgm:pt>
    <dgm:pt modelId="{A9CB0A85-7AA0-1D43-BBCE-CF02324430BC}" type="pres">
      <dgm:prSet presAssocID="{77AAECFA-1177-F644-A38A-1492295F245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DEE55E3-8040-FF4A-9D8D-42ACBB1F1D53}" type="pres">
      <dgm:prSet presAssocID="{77AAECFA-1177-F644-A38A-1492295F245F}" presName="tile4" presStyleLbl="node1" presStyleIdx="3" presStyleCnt="4"/>
      <dgm:spPr/>
    </dgm:pt>
    <dgm:pt modelId="{0BA9CF9F-AAD2-6049-8D59-0B216A5F22CF}" type="pres">
      <dgm:prSet presAssocID="{77AAECFA-1177-F644-A38A-1492295F245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DC9B2F25-5C09-4744-B1FF-CE4BBC0C6D88}" type="pres">
      <dgm:prSet presAssocID="{77AAECFA-1177-F644-A38A-1492295F245F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6BFCD601-EDD6-044D-8A31-E06A4853F9CA}" type="presOf" srcId="{C2B2F71B-615F-B643-B17F-8166A4B6A12C}" destId="{961D0253-8D64-A540-9F85-84943D5C58B6}" srcOrd="0" destOrd="0" presId="urn:microsoft.com/office/officeart/2005/8/layout/matrix1"/>
    <dgm:cxn modelId="{B1B4EC15-05D6-2249-B91F-6FC58F7D7F2E}" type="presOf" srcId="{C2B2F71B-615F-B643-B17F-8166A4B6A12C}" destId="{6FBA7280-B627-8A46-9B02-B223310371D7}" srcOrd="1" destOrd="0" presId="urn:microsoft.com/office/officeart/2005/8/layout/matrix1"/>
    <dgm:cxn modelId="{222A121D-8CA2-FD42-BBCB-BEC9B2236AC8}" type="presOf" srcId="{5390F0F9-5FC4-104E-9AD3-9798D653D14B}" destId="{8AC6C899-EEC9-6347-B4A3-A0046797DB4E}" srcOrd="1" destOrd="0" presId="urn:microsoft.com/office/officeart/2005/8/layout/matrix1"/>
    <dgm:cxn modelId="{DD60B329-7AA7-EB4B-8495-BC19CACEC985}" type="presOf" srcId="{10CAF088-F12D-EC4B-A0C9-E200FE95D44D}" destId="{DC9B2F25-5C09-4744-B1FF-CE4BBC0C6D88}" srcOrd="0" destOrd="0" presId="urn:microsoft.com/office/officeart/2005/8/layout/matrix1"/>
    <dgm:cxn modelId="{0818802A-4017-CD46-8046-A5E2B4073572}" srcId="{10CAF088-F12D-EC4B-A0C9-E200FE95D44D}" destId="{C2B2F71B-615F-B643-B17F-8166A4B6A12C}" srcOrd="0" destOrd="0" parTransId="{727799AA-4037-474F-B92E-284FA27D6B24}" sibTransId="{68058745-7762-4B4D-8FEE-BF7FFAB12671}"/>
    <dgm:cxn modelId="{9E0C7B33-C316-814F-ACF3-0C60B6933366}" type="presOf" srcId="{651DCB96-0E5F-994E-BEDB-8815A06CE5BE}" destId="{D201BFD9-104F-114E-BB24-D9F38F9C4EE3}" srcOrd="0" destOrd="0" presId="urn:microsoft.com/office/officeart/2005/8/layout/matrix1"/>
    <dgm:cxn modelId="{7A489D4B-0FBF-BD49-8DAD-3E414D9D0349}" srcId="{77AAECFA-1177-F644-A38A-1492295F245F}" destId="{10CAF088-F12D-EC4B-A0C9-E200FE95D44D}" srcOrd="0" destOrd="0" parTransId="{9CF837CD-4C9E-C24D-9F2E-8D8DC133D4CF}" sibTransId="{D4E0F0DB-D282-114C-A083-0C9A15ED3935}"/>
    <dgm:cxn modelId="{32032560-9941-514D-9783-1337DA8624EB}" type="presOf" srcId="{5390F0F9-5FC4-104E-9AD3-9798D653D14B}" destId="{8D560560-59A7-854C-8918-BA9B1882A7BA}" srcOrd="0" destOrd="0" presId="urn:microsoft.com/office/officeart/2005/8/layout/matrix1"/>
    <dgm:cxn modelId="{A825E37A-C989-054D-808E-49AE46906F94}" type="presOf" srcId="{D0A0BA22-729E-AB4D-9A93-FEAFD9BAC2A7}" destId="{FDEE55E3-8040-FF4A-9D8D-42ACBB1F1D53}" srcOrd="0" destOrd="0" presId="urn:microsoft.com/office/officeart/2005/8/layout/matrix1"/>
    <dgm:cxn modelId="{B8AD339A-2C8E-4546-A4E6-83657C81E8C7}" type="presOf" srcId="{651DCB96-0E5F-994E-BEDB-8815A06CE5BE}" destId="{A9CB0A85-7AA0-1D43-BBCE-CF02324430BC}" srcOrd="1" destOrd="0" presId="urn:microsoft.com/office/officeart/2005/8/layout/matrix1"/>
    <dgm:cxn modelId="{C1D75EAC-B649-D042-ACCC-C5CB8607E2A1}" srcId="{10CAF088-F12D-EC4B-A0C9-E200FE95D44D}" destId="{D0A0BA22-729E-AB4D-9A93-FEAFD9BAC2A7}" srcOrd="3" destOrd="0" parTransId="{53AAF89A-6F5C-BD45-A1BE-7FDD330A0796}" sibTransId="{02C957DB-254E-E843-A192-B0ECBEF039A9}"/>
    <dgm:cxn modelId="{0E7E67B1-DA4A-084B-8702-1B669BC662E4}" type="presOf" srcId="{D0A0BA22-729E-AB4D-9A93-FEAFD9BAC2A7}" destId="{0BA9CF9F-AAD2-6049-8D59-0B216A5F22CF}" srcOrd="1" destOrd="0" presId="urn:microsoft.com/office/officeart/2005/8/layout/matrix1"/>
    <dgm:cxn modelId="{F4B8A4B3-DFD9-4B49-A6EE-88126D3CBD58}" srcId="{10CAF088-F12D-EC4B-A0C9-E200FE95D44D}" destId="{651DCB96-0E5F-994E-BEDB-8815A06CE5BE}" srcOrd="2" destOrd="0" parTransId="{E39C972F-825B-1841-AE95-6459D64F3035}" sibTransId="{74A03554-FD3D-2D43-9664-8ED9667653E0}"/>
    <dgm:cxn modelId="{E99342EE-4236-9346-9F5D-423130A1EE38}" type="presOf" srcId="{77AAECFA-1177-F644-A38A-1492295F245F}" destId="{3F8D698A-C4F2-3741-803C-515FDD222743}" srcOrd="0" destOrd="0" presId="urn:microsoft.com/office/officeart/2005/8/layout/matrix1"/>
    <dgm:cxn modelId="{5FBB50FD-A073-6145-9DDE-8B37651C1D30}" srcId="{10CAF088-F12D-EC4B-A0C9-E200FE95D44D}" destId="{5390F0F9-5FC4-104E-9AD3-9798D653D14B}" srcOrd="1" destOrd="0" parTransId="{18FBA93A-16C3-E845-AC6A-AD39F2564E07}" sibTransId="{B1E05DC3-36BE-4E48-9544-367BCE1E30EE}"/>
    <dgm:cxn modelId="{D08C107F-0A64-C344-BA30-CDEC1C8B8D80}" type="presParOf" srcId="{3F8D698A-C4F2-3741-803C-515FDD222743}" destId="{7509AD08-3B21-3846-B6D0-B5A2227116AA}" srcOrd="0" destOrd="0" presId="urn:microsoft.com/office/officeart/2005/8/layout/matrix1"/>
    <dgm:cxn modelId="{8E7290AB-236C-CD4A-BE37-CB29C5C41832}" type="presParOf" srcId="{7509AD08-3B21-3846-B6D0-B5A2227116AA}" destId="{961D0253-8D64-A540-9F85-84943D5C58B6}" srcOrd="0" destOrd="0" presId="urn:microsoft.com/office/officeart/2005/8/layout/matrix1"/>
    <dgm:cxn modelId="{482D7046-D2E0-A247-8706-3F1BCBC75DDE}" type="presParOf" srcId="{7509AD08-3B21-3846-B6D0-B5A2227116AA}" destId="{6FBA7280-B627-8A46-9B02-B223310371D7}" srcOrd="1" destOrd="0" presId="urn:microsoft.com/office/officeart/2005/8/layout/matrix1"/>
    <dgm:cxn modelId="{244A42CE-3461-0844-95DA-078CBF54B96B}" type="presParOf" srcId="{7509AD08-3B21-3846-B6D0-B5A2227116AA}" destId="{8D560560-59A7-854C-8918-BA9B1882A7BA}" srcOrd="2" destOrd="0" presId="urn:microsoft.com/office/officeart/2005/8/layout/matrix1"/>
    <dgm:cxn modelId="{A6731524-16DF-4F4F-A044-5BAD5CACBA74}" type="presParOf" srcId="{7509AD08-3B21-3846-B6D0-B5A2227116AA}" destId="{8AC6C899-EEC9-6347-B4A3-A0046797DB4E}" srcOrd="3" destOrd="0" presId="urn:microsoft.com/office/officeart/2005/8/layout/matrix1"/>
    <dgm:cxn modelId="{4F0EBA17-B827-254D-915E-250A92807820}" type="presParOf" srcId="{7509AD08-3B21-3846-B6D0-B5A2227116AA}" destId="{D201BFD9-104F-114E-BB24-D9F38F9C4EE3}" srcOrd="4" destOrd="0" presId="urn:microsoft.com/office/officeart/2005/8/layout/matrix1"/>
    <dgm:cxn modelId="{D5D8FF9C-DD48-7340-837C-5D64DE696A17}" type="presParOf" srcId="{7509AD08-3B21-3846-B6D0-B5A2227116AA}" destId="{A9CB0A85-7AA0-1D43-BBCE-CF02324430BC}" srcOrd="5" destOrd="0" presId="urn:microsoft.com/office/officeart/2005/8/layout/matrix1"/>
    <dgm:cxn modelId="{03949418-2474-394B-A4FE-888A2524C806}" type="presParOf" srcId="{7509AD08-3B21-3846-B6D0-B5A2227116AA}" destId="{FDEE55E3-8040-FF4A-9D8D-42ACBB1F1D53}" srcOrd="6" destOrd="0" presId="urn:microsoft.com/office/officeart/2005/8/layout/matrix1"/>
    <dgm:cxn modelId="{5936D6D3-0758-164D-B1ED-7FFBB3958D4C}" type="presParOf" srcId="{7509AD08-3B21-3846-B6D0-B5A2227116AA}" destId="{0BA9CF9F-AAD2-6049-8D59-0B216A5F22CF}" srcOrd="7" destOrd="0" presId="urn:microsoft.com/office/officeart/2005/8/layout/matrix1"/>
    <dgm:cxn modelId="{BC2E62B6-CB62-094A-A24C-DEC848B03277}" type="presParOf" srcId="{3F8D698A-C4F2-3741-803C-515FDD222743}" destId="{DC9B2F25-5C09-4744-B1FF-CE4BBC0C6D8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D0253-8D64-A540-9F85-84943D5C58B6}">
      <dsp:nvSpPr>
        <dsp:cNvPr id="0" name=""/>
        <dsp:cNvSpPr/>
      </dsp:nvSpPr>
      <dsp:spPr>
        <a:xfrm rot="16200000">
          <a:off x="1519989" y="-1519989"/>
          <a:ext cx="3056021" cy="6096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600" kern="1200" dirty="0"/>
            <a:t>Kontraktiv finanspolitik</a:t>
          </a:r>
        </a:p>
      </dsp:txBody>
      <dsp:txXfrm rot="5400000">
        <a:off x="0" y="0"/>
        <a:ext cx="6096000" cy="2292015"/>
      </dsp:txXfrm>
    </dsp:sp>
    <dsp:sp modelId="{8D560560-59A7-854C-8918-BA9B1882A7BA}">
      <dsp:nvSpPr>
        <dsp:cNvPr id="0" name=""/>
        <dsp:cNvSpPr/>
      </dsp:nvSpPr>
      <dsp:spPr>
        <a:xfrm>
          <a:off x="6096000" y="0"/>
          <a:ext cx="6096000" cy="3056021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600" kern="1200" dirty="0"/>
            <a:t>Ekspansiv finanspolitik</a:t>
          </a:r>
        </a:p>
      </dsp:txBody>
      <dsp:txXfrm>
        <a:off x="6096000" y="0"/>
        <a:ext cx="6096000" cy="2292015"/>
      </dsp:txXfrm>
    </dsp:sp>
    <dsp:sp modelId="{D201BFD9-104F-114E-BB24-D9F38F9C4EE3}">
      <dsp:nvSpPr>
        <dsp:cNvPr id="0" name=""/>
        <dsp:cNvSpPr/>
      </dsp:nvSpPr>
      <dsp:spPr>
        <a:xfrm rot="10800000">
          <a:off x="0" y="3056021"/>
          <a:ext cx="6096000" cy="3056021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600" kern="1200" dirty="0"/>
            <a:t>Kontraktiv pengepolitik</a:t>
          </a:r>
        </a:p>
      </dsp:txBody>
      <dsp:txXfrm rot="10800000">
        <a:off x="0" y="3820026"/>
        <a:ext cx="6096000" cy="2292015"/>
      </dsp:txXfrm>
    </dsp:sp>
    <dsp:sp modelId="{FDEE55E3-8040-FF4A-9D8D-42ACBB1F1D53}">
      <dsp:nvSpPr>
        <dsp:cNvPr id="0" name=""/>
        <dsp:cNvSpPr/>
      </dsp:nvSpPr>
      <dsp:spPr>
        <a:xfrm rot="5400000">
          <a:off x="7615989" y="1536031"/>
          <a:ext cx="3056021" cy="6096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600" kern="1200" dirty="0"/>
            <a:t>Ekspansiv pengepolitik</a:t>
          </a:r>
        </a:p>
      </dsp:txBody>
      <dsp:txXfrm rot="-5400000">
        <a:off x="6096000" y="3820026"/>
        <a:ext cx="6096000" cy="2292015"/>
      </dsp:txXfrm>
    </dsp:sp>
    <dsp:sp modelId="{DC9B2F25-5C09-4744-B1FF-CE4BBC0C6D88}">
      <dsp:nvSpPr>
        <dsp:cNvPr id="0" name=""/>
        <dsp:cNvSpPr/>
      </dsp:nvSpPr>
      <dsp:spPr>
        <a:xfrm>
          <a:off x="4267200" y="2292015"/>
          <a:ext cx="3657600" cy="152801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600" kern="1200" dirty="0"/>
            <a:t>Makropolitik</a:t>
          </a:r>
        </a:p>
      </dsp:txBody>
      <dsp:txXfrm>
        <a:off x="4341791" y="2366606"/>
        <a:ext cx="3508418" cy="1378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B0490-8801-D84E-947C-A1A960563E44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74A9B-2615-6B4A-B637-BD01A8C0E69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248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www.dr.dk</a:t>
            </a:r>
            <a:r>
              <a:rPr lang="da-DK" dirty="0"/>
              <a:t>/</a:t>
            </a:r>
            <a:r>
              <a:rPr lang="da-DK" dirty="0" err="1"/>
              <a:t>drtv</a:t>
            </a:r>
            <a:r>
              <a:rPr lang="da-DK" dirty="0"/>
              <a:t>/se/tva_-dagligvarer-i-bilka-og-foetex-faar-europa_maerke_508354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74A9B-2615-6B4A-B637-BD01A8C0E69E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318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B072D9-CA14-1964-5D70-169B6B84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83D8270-4E77-BF9C-5F08-1CA12D0D1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3AD3F3-67AC-9C3A-01F0-25B4DAD97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DEF251-3605-5495-6C4C-A5EE1E021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4C235B-D998-6C49-6C59-FC1975E56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129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6C63B-31E7-7D0C-15DB-21214DC85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C46A8B-3C0C-D473-A5A1-AB5BACFA5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B53A15-F80A-FF3D-CF9C-84E81AC3C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31D949-5C23-52D9-1B30-7CB50A93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684C6CF-9AAC-6997-CE3D-327492B3A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574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D33708-21E1-58AC-E63B-E1A9BE99A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94B508E-35E8-BA69-0922-1EB224638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92B97C-8E28-0DFF-0539-DC06169D1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B3C131-61A8-AE71-3C77-E1336729C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28247B-61B9-F677-ABCD-9F45CF856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9872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2FDC65-ACE3-86F4-E1BA-F0768C4A2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571C1D-E52C-A324-DBAD-F34A76489C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D837036-4D0A-3A9B-668E-7EDDF4342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D5B53E-22AC-1907-71E6-A9379B01D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586699-2A0E-2999-46D6-6D4D3CF74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DBB5CBC-AF3E-DAAF-C8D9-769F88763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9601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9D0477-755C-AAEE-2A1B-2F9E93196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A1560F-619D-D76B-8C7C-D7A05CC05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8F4F522-C2FA-5DC6-9D09-1D12410D4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8E25E38-ABE3-1E86-67AC-2F56DB802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9AE1DED-31E3-022D-0D58-D3BADCE64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A335A39-05F3-4955-855C-C7724CB9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5007E3F-DC78-94EC-140E-852CD5B4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F48069C-FD8F-16BE-7921-545A136E9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415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7BC31-11FF-D6B1-904F-FB2017B93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4B3CA92-F2D1-7C86-945E-BFE65F38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3187B8F-FD43-5DDF-574D-4783F46BB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3F21B8D-C96F-5123-A00E-E1331326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594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C3774F9-ADC5-5710-3E2C-0C2D8EA87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0E330C7-EE09-9D37-F0DF-FBD7136EF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AD5D91B-BE8D-A6A0-1608-C6554A99C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445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406EBF-9EF7-6981-D083-229D685A8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C49911-1626-E331-45F9-03992513C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2E1A4F-3996-1671-BC5C-1FF8F4BF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7B79C28-7A73-3F9E-E204-D29E77FFB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4462D58-3492-EE49-E7BC-734C7E0B8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771E46-1E7E-5F81-71E5-AE098B3E8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7322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B6E39-AD61-FA61-48CA-368283D51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64238A1-5145-4D6E-3FC9-0D321B61F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AA11ADD-9E0B-46AA-7C82-552043ABAD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2B34199-B91C-B753-7291-F9A42D3A1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FAADF41-6BA9-2A77-E263-00DC6256B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3E41DD-E746-2782-62F5-4597EE8EC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3673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63D2CC-C322-E0CB-850D-44F6FBE08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77C95F6-8C30-2F32-E537-1E8CAFA39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8E62E9-5BC1-C43A-29D4-232E4F9AC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050A65A-8CEA-0389-CB45-301D75D79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95FC48-9101-A071-0C4C-C1782EF13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12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5E6564A-049F-F31A-6909-504B9E8672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1320DF9-3D37-2D3E-A01E-FD2304494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26B8B50-FA9B-9B62-2BD2-D8224001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1B5B22-3ADC-BEF2-711F-F63821975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925CA0-03E6-F676-C354-72883066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768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DE53E18-542F-BB9A-EE81-AEFA58AFB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45BAF28-8D41-BDD4-F9ED-E24B9469D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CB1BAC-C6BF-2DF2-DBFA-6C9791453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26203E-8269-6A45-B7ED-78930402AE3E}" type="datetimeFigureOut">
              <a:rPr lang="da-DK" smtClean="0"/>
              <a:t>05.03.2025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92B44D-44CB-4B40-05B3-83DC5BECE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2EDD5F-A33E-FE7B-99B1-B6C4BE9E1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6743D7-907B-7548-BAA4-D84F4C8EB6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07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menneske, jakkesæt, tøj, kort&#10;&#10;Indhold genereret af kunstig intelligens kan være forkert.">
            <a:extLst>
              <a:ext uri="{FF2B5EF4-FFF2-40B4-BE49-F238E27FC236}">
                <a16:creationId xmlns:a16="http://schemas.microsoft.com/office/drawing/2014/main" id="{CD9B673F-D06A-D7E5-30E5-D37E2D6FBA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4" b="-1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CD7A43-7A04-D2F5-633F-05436F71CC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50" y="79552"/>
            <a:ext cx="10432511" cy="3569242"/>
          </a:xfrm>
        </p:spPr>
        <p:txBody>
          <a:bodyPr anchor="t">
            <a:normAutofit/>
          </a:bodyPr>
          <a:lstStyle/>
          <a:p>
            <a:pPr algn="l"/>
            <a:r>
              <a:rPr lang="da-DK" sz="5200" dirty="0">
                <a:solidFill>
                  <a:srgbClr val="FFFFFF"/>
                </a:solidFill>
              </a:rPr>
              <a:t>Fra mikroøkonomi til makroøkonomi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4610BEB-D9F7-88A0-7698-C94DF18B4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406" y="4829333"/>
            <a:ext cx="5449479" cy="1578054"/>
          </a:xfrm>
        </p:spPr>
        <p:txBody>
          <a:bodyPr anchor="b">
            <a:normAutofit/>
          </a:bodyPr>
          <a:lstStyle/>
          <a:p>
            <a:pPr algn="l"/>
            <a:r>
              <a:rPr lang="da-DK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Hvorfor sætter Trump told på udenlandske varer?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52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E57914-88B7-3085-9C30-2F9D9A459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Hvilke begreber har vi gået genopfrisket?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8E9EAF-7C6F-C604-3004-8EB63900A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Udbud og efterspørgsel</a:t>
            </a:r>
          </a:p>
          <a:p>
            <a:pPr lvl="1"/>
            <a:r>
              <a:rPr lang="da-DK" dirty="0"/>
              <a:t>Ligevægtspris og parallelforskydninger af kurverne</a:t>
            </a:r>
          </a:p>
          <a:p>
            <a:r>
              <a:rPr lang="da-DK" dirty="0"/>
              <a:t>Økonomityper</a:t>
            </a:r>
          </a:p>
          <a:p>
            <a:pPr lvl="1"/>
            <a:r>
              <a:rPr lang="da-DK" dirty="0"/>
              <a:t>Markedsøkonomi</a:t>
            </a:r>
          </a:p>
          <a:p>
            <a:pPr lvl="1"/>
            <a:r>
              <a:rPr lang="da-DK" dirty="0"/>
              <a:t>Planøkonomi</a:t>
            </a:r>
          </a:p>
          <a:p>
            <a:pPr lvl="1"/>
            <a:r>
              <a:rPr lang="da-DK" dirty="0"/>
              <a:t>Blandingsøkonomi</a:t>
            </a:r>
          </a:p>
          <a:p>
            <a:r>
              <a:rPr lang="da-DK" dirty="0"/>
              <a:t>Velfærdstrekanten</a:t>
            </a:r>
          </a:p>
          <a:p>
            <a:r>
              <a:rPr lang="da-DK" dirty="0"/>
              <a:t>De økonomiske mål</a:t>
            </a:r>
          </a:p>
          <a:p>
            <a:r>
              <a:rPr lang="da-DK" dirty="0"/>
              <a:t>Det økonomiske kredsløb</a:t>
            </a:r>
          </a:p>
        </p:txBody>
      </p:sp>
    </p:spTree>
    <p:extLst>
      <p:ext uri="{BB962C8B-B14F-4D97-AF65-F5344CB8AC3E}">
        <p14:creationId xmlns:p14="http://schemas.microsoft.com/office/powerpoint/2010/main" val="2812186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9EE8BC-94FF-F685-6AF2-446B52168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Mikro- og makroøkonomi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F7AA937-9DEE-E623-0ADA-988FD3729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Mikrøkonomi</a:t>
            </a:r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7ABABA35-F262-3F4B-90B7-3E637C1DD5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a-DK" dirty="0"/>
              <a:t>Studiet af enkelte aktørers økonomiske adfærd og konsekvenserne heraf på forskellige markeder</a:t>
            </a:r>
          </a:p>
          <a:p>
            <a:pPr lvl="1"/>
            <a:r>
              <a:rPr lang="da-DK" dirty="0"/>
              <a:t>Her er husholdningerne og virksomhederne de væsentligste aktører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F5EBBC1F-17CA-90EA-7483-8ACC5C0CA3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Makroøkonomi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502485E5-2362-2F08-F108-C1AC86048A5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da-DK" dirty="0"/>
              <a:t>Studiet af de store sammenhænge i økonomien</a:t>
            </a:r>
          </a:p>
          <a:p>
            <a:pPr lvl="1"/>
            <a:r>
              <a:rPr lang="da-DK" dirty="0"/>
              <a:t>BNP</a:t>
            </a:r>
          </a:p>
          <a:p>
            <a:pPr lvl="1"/>
            <a:r>
              <a:rPr lang="da-DK" dirty="0"/>
              <a:t>Arbejdsløshed</a:t>
            </a:r>
          </a:p>
          <a:p>
            <a:pPr lvl="1"/>
            <a:r>
              <a:rPr lang="da-DK" dirty="0"/>
              <a:t>Betalingsbalance</a:t>
            </a:r>
          </a:p>
          <a:p>
            <a:pPr lvl="1"/>
            <a:r>
              <a:rPr lang="da-DK" dirty="0"/>
              <a:t>Offentlige finanser</a:t>
            </a:r>
          </a:p>
          <a:p>
            <a:pPr lvl="1"/>
            <a:r>
              <a:rPr lang="da-DK" dirty="0"/>
              <a:t>Inflation</a:t>
            </a:r>
          </a:p>
          <a:p>
            <a:pPr lvl="1"/>
            <a:r>
              <a:rPr lang="da-DK" dirty="0"/>
              <a:t>Konjunkturbevægelser</a:t>
            </a:r>
          </a:p>
        </p:txBody>
      </p:sp>
    </p:spTree>
    <p:extLst>
      <p:ext uri="{BB962C8B-B14F-4D97-AF65-F5344CB8AC3E}">
        <p14:creationId xmlns:p14="http://schemas.microsoft.com/office/powerpoint/2010/main" val="55679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5A582-1D96-8B8A-CAEF-2BDD5FC0C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DF9EBF-2A6D-46FE-F236-BBA095AC7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1847"/>
            <a:ext cx="10515600" cy="1325563"/>
          </a:xfrm>
        </p:spPr>
        <p:txBody>
          <a:bodyPr/>
          <a:lstStyle/>
          <a:p>
            <a:r>
              <a:rPr lang="da-DK" dirty="0"/>
              <a:t>Mikro- og makroøkonomi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569D589-22D9-DC2A-711E-9E58ACF5C1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857251"/>
            <a:ext cx="5183188" cy="823912"/>
          </a:xfrm>
        </p:spPr>
        <p:txBody>
          <a:bodyPr anchor="ctr"/>
          <a:lstStyle/>
          <a:p>
            <a:r>
              <a:rPr lang="da-DK" dirty="0"/>
              <a:t>Makroøkonomi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6241A7D-91C4-547E-0695-7B73A0366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857251"/>
            <a:ext cx="5157787" cy="823912"/>
          </a:xfrm>
        </p:spPr>
        <p:txBody>
          <a:bodyPr anchor="ctr"/>
          <a:lstStyle/>
          <a:p>
            <a:r>
              <a:rPr lang="da-DK" dirty="0" err="1"/>
              <a:t>Mikrøkonomi</a:t>
            </a:r>
            <a:endParaRPr lang="da-DK" dirty="0"/>
          </a:p>
        </p:txBody>
      </p:sp>
      <p:pic>
        <p:nvPicPr>
          <p:cNvPr id="8" name="Pladsholder til indhold 7" descr="Et billede, der indeholder tekst, Font/skrifttype, linje/række, trekant&#10;&#10;Indhold genereret af kunstig intelligens kan være forkert.">
            <a:extLst>
              <a:ext uri="{FF2B5EF4-FFF2-40B4-BE49-F238E27FC236}">
                <a16:creationId xmlns:a16="http://schemas.microsoft.com/office/drawing/2014/main" id="{85839349-C6DD-3569-A41A-E16B7923AD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b="14852"/>
          <a:stretch/>
        </p:blipFill>
        <p:spPr>
          <a:xfrm>
            <a:off x="125558" y="2862470"/>
            <a:ext cx="6212926" cy="2385391"/>
          </a:xfrm>
        </p:spPr>
      </p:pic>
      <p:pic>
        <p:nvPicPr>
          <p:cNvPr id="10" name="Pladsholder til indhold 9" descr="Et billede, der indeholder tekst, skærmbillede&#10;&#10;Indhold genereret af kunstig intelligens kan være forkert.">
            <a:extLst>
              <a:ext uri="{FF2B5EF4-FFF2-40B4-BE49-F238E27FC236}">
                <a16:creationId xmlns:a16="http://schemas.microsoft.com/office/drawing/2014/main" id="{4AC23001-78AD-0B31-A464-551F00449CB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l="12483" t="14374" r="10548" b="10455"/>
          <a:stretch/>
        </p:blipFill>
        <p:spPr>
          <a:xfrm>
            <a:off x="6513109" y="1389929"/>
            <a:ext cx="5358306" cy="5233111"/>
          </a:xfrm>
        </p:spPr>
      </p:pic>
    </p:spTree>
    <p:extLst>
      <p:ext uri="{BB962C8B-B14F-4D97-AF65-F5344CB8AC3E}">
        <p14:creationId xmlns:p14="http://schemas.microsoft.com/office/powerpoint/2010/main" val="3756419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01272-71D3-13D5-2EA2-FB69B184F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nummer/tal, Font/skrifttype, flashhukommelse&#10;&#10;Indhold genereret af kunstig intelligens kan være forkert.">
            <a:extLst>
              <a:ext uri="{FF2B5EF4-FFF2-40B4-BE49-F238E27FC236}">
                <a16:creationId xmlns:a16="http://schemas.microsoft.com/office/drawing/2014/main" id="{AD602CBD-4D2F-641E-ED16-6FC6E316FE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5852" y="278207"/>
            <a:ext cx="11046071" cy="6214668"/>
          </a:xfrm>
        </p:spPr>
      </p:pic>
    </p:spTree>
    <p:extLst>
      <p:ext uri="{BB962C8B-B14F-4D97-AF65-F5344CB8AC3E}">
        <p14:creationId xmlns:p14="http://schemas.microsoft.com/office/powerpoint/2010/main" val="1764383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B50E1DD-9D9E-D98C-98E9-0BA3B4D051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04" t="9040" r="3299" b="5736"/>
          <a:stretch/>
        </p:blipFill>
        <p:spPr bwMode="auto">
          <a:xfrm>
            <a:off x="143449" y="280385"/>
            <a:ext cx="11936255" cy="6280836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4812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91006F7-EAC4-4AC1-7CAD-BFCADB875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89" y="-24914"/>
            <a:ext cx="9304422" cy="690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73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skærmbillede, Font/skrifttype&#10;&#10;Indhold genereret af kunstig intelligens kan være forkert.">
            <a:extLst>
              <a:ext uri="{FF2B5EF4-FFF2-40B4-BE49-F238E27FC236}">
                <a16:creationId xmlns:a16="http://schemas.microsoft.com/office/drawing/2014/main" id="{63D85AAA-50F0-03F5-17E5-70A39FEED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6" y="1074821"/>
            <a:ext cx="12162122" cy="470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5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FC784B-0964-5820-99CA-A6F4A3482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 vi skal have besvaret i løbet af i dag: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E5FDE3-A83A-13A8-D202-AC827829B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Hvad er told?</a:t>
            </a:r>
          </a:p>
          <a:p>
            <a:r>
              <a:rPr lang="da-DK" dirty="0"/>
              <a:t>Hvorfor ønsker Trump at sætte told på europæiske varer?</a:t>
            </a:r>
          </a:p>
          <a:p>
            <a:r>
              <a:rPr lang="da-DK" dirty="0"/>
              <a:t>Hvad er konsekvenserne for både europæerne og amerikanerne?</a:t>
            </a:r>
          </a:p>
          <a:p>
            <a:r>
              <a:rPr lang="da-DK" dirty="0"/>
              <a:t>Hvad kan Danmark og EU gøre som modspil?</a:t>
            </a:r>
          </a:p>
        </p:txBody>
      </p:sp>
    </p:spTree>
    <p:extLst>
      <p:ext uri="{BB962C8B-B14F-4D97-AF65-F5344CB8AC3E}">
        <p14:creationId xmlns:p14="http://schemas.microsoft.com/office/powerpoint/2010/main" val="2673376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2E4E9-4C18-7F61-1A6B-76A21764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335"/>
            <a:ext cx="10515600" cy="1325563"/>
          </a:xfrm>
        </p:spPr>
        <p:txBody>
          <a:bodyPr/>
          <a:lstStyle/>
          <a:p>
            <a:r>
              <a:rPr lang="da-DK" dirty="0"/>
              <a:t>Handelsbalancen mellem USA og EU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8B4EA0-125D-1CA3-DB08-876C197EF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573"/>
            <a:ext cx="10515600" cy="4351338"/>
          </a:xfrm>
        </p:spPr>
        <p:txBody>
          <a:bodyPr/>
          <a:lstStyle/>
          <a:p>
            <a:r>
              <a:rPr lang="da-DK" dirty="0"/>
              <a:t>Undersøg handelsbalancen mellem USA og EU</a:t>
            </a:r>
          </a:p>
          <a:p>
            <a:pPr lvl="1"/>
            <a:r>
              <a:rPr lang="da-DK" dirty="0"/>
              <a:t>Hvem importerer og eksporterer mest?</a:t>
            </a:r>
          </a:p>
        </p:txBody>
      </p:sp>
      <p:pic>
        <p:nvPicPr>
          <p:cNvPr id="5" name="Billede 4" descr="Et billede, der indeholder Børnekunst, flag, cirkel, design&#10;&#10;Indhold genereret af kunstig intelligens kan være forkert.">
            <a:extLst>
              <a:ext uri="{FF2B5EF4-FFF2-40B4-BE49-F238E27FC236}">
                <a16:creationId xmlns:a16="http://schemas.microsoft.com/office/drawing/2014/main" id="{A591BC1C-508A-065C-308C-F8B273DDE8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64" t="5298" r="6019" b="4513"/>
          <a:stretch/>
        </p:blipFill>
        <p:spPr>
          <a:xfrm>
            <a:off x="5438274" y="2207042"/>
            <a:ext cx="6561221" cy="453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101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30384514-4580-DE9B-7152-2316DD1556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020141"/>
              </p:ext>
            </p:extLst>
          </p:nvPr>
        </p:nvGraphicFramePr>
        <p:xfrm>
          <a:off x="0" y="372979"/>
          <a:ext cx="12192000" cy="6112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3662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2CC22A-A5CF-A868-01E7-AB71A6369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Genopfriskningsspørgsmål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DBD619-94B7-B551-CBDD-C380DE039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5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Hvad er det?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5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Hvornår føres det?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5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Hvad er ønsket virkning?</a:t>
            </a:r>
          </a:p>
          <a:p>
            <a:r>
              <a:rPr lang="da-DK" sz="5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Hvad er bivirkningerne?</a:t>
            </a:r>
            <a:r>
              <a:rPr lang="da-DK" sz="5400" dirty="0">
                <a:effectLst/>
                <a:latin typeface="+mj-lt"/>
              </a:rPr>
              <a:t> </a:t>
            </a:r>
            <a:endParaRPr lang="da-DK" sz="5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2335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397618-3938-54EC-47D6-548344033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-182896"/>
            <a:ext cx="10515600" cy="1325563"/>
          </a:xfrm>
        </p:spPr>
        <p:txBody>
          <a:bodyPr/>
          <a:lstStyle/>
          <a:p>
            <a:r>
              <a:rPr lang="da-DK" dirty="0"/>
              <a:t>Økonomisk teori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8A63432-1654-E22A-FF5C-BA67E9E5C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524753"/>
            <a:ext cx="5157787" cy="823912"/>
          </a:xfrm>
        </p:spPr>
        <p:txBody>
          <a:bodyPr/>
          <a:lstStyle/>
          <a:p>
            <a:r>
              <a:rPr lang="da-DK" dirty="0"/>
              <a:t>Keynes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21101AE-37A8-CFF4-578D-34ECAA464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0346" y="1348665"/>
            <a:ext cx="5157787" cy="3684588"/>
          </a:xfrm>
        </p:spPr>
        <p:txBody>
          <a:bodyPr>
            <a:normAutofit/>
          </a:bodyPr>
          <a:lstStyle/>
          <a:p>
            <a:r>
              <a:rPr lang="da-DK" dirty="0">
                <a:latin typeface="+mj-lt"/>
              </a:rPr>
              <a:t>”In the long run </a:t>
            </a:r>
            <a:r>
              <a:rPr lang="da-DK" dirty="0" err="1">
                <a:latin typeface="+mj-lt"/>
              </a:rPr>
              <a:t>we</a:t>
            </a:r>
            <a:r>
              <a:rPr lang="da-DK" dirty="0">
                <a:latin typeface="+mj-lt"/>
              </a:rPr>
              <a:t> </a:t>
            </a:r>
            <a:r>
              <a:rPr lang="da-DK" dirty="0" err="1">
                <a:latin typeface="+mj-lt"/>
              </a:rPr>
              <a:t>are</a:t>
            </a:r>
            <a:r>
              <a:rPr lang="da-DK" dirty="0">
                <a:latin typeface="+mj-lt"/>
              </a:rPr>
              <a:t> all </a:t>
            </a:r>
            <a:r>
              <a:rPr lang="da-DK" dirty="0" err="1">
                <a:latin typeface="+mj-lt"/>
              </a:rPr>
              <a:t>dead</a:t>
            </a:r>
            <a:r>
              <a:rPr lang="da-DK" dirty="0">
                <a:latin typeface="+mj-lt"/>
              </a:rPr>
              <a:t>”</a:t>
            </a:r>
          </a:p>
          <a:p>
            <a:r>
              <a:rPr lang="en-US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“Look after the unemployment and the budget will look after itself”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a-DK" dirty="0">
              <a:latin typeface="+mj-lt"/>
            </a:endParaRP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DB122C1-1834-831D-C213-582E251576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524753"/>
            <a:ext cx="5183188" cy="823912"/>
          </a:xfrm>
        </p:spPr>
        <p:txBody>
          <a:bodyPr/>
          <a:lstStyle/>
          <a:p>
            <a:r>
              <a:rPr lang="da-DK" dirty="0"/>
              <a:t>Ny-</a:t>
            </a:r>
            <a:r>
              <a:rPr lang="da-DK" dirty="0" err="1"/>
              <a:t>klassiskerne</a:t>
            </a:r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A85FAC7-B376-5275-01F8-3827F02FCB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412" y="1348665"/>
            <a:ext cx="5183188" cy="3684588"/>
          </a:xfrm>
        </p:spPr>
        <p:txBody>
          <a:bodyPr/>
          <a:lstStyle/>
          <a:p>
            <a:r>
              <a:rPr lang="da-DK" dirty="0"/>
              <a:t>Robert Lucas</a:t>
            </a:r>
          </a:p>
        </p:txBody>
      </p:sp>
      <p:pic>
        <p:nvPicPr>
          <p:cNvPr id="10" name="Billede 9" descr="Et billede, der indeholder Ansigt, portræt, person, menneske&#10;&#10;Indhold genereret af kunstig intelligens kan være forkert.">
            <a:extLst>
              <a:ext uri="{FF2B5EF4-FFF2-40B4-BE49-F238E27FC236}">
                <a16:creationId xmlns:a16="http://schemas.microsoft.com/office/drawing/2014/main" id="{078AC289-02F7-7516-CE81-0B0105C153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23" b="15429"/>
          <a:stretch/>
        </p:blipFill>
        <p:spPr>
          <a:xfrm>
            <a:off x="2108201" y="2727158"/>
            <a:ext cx="3911600" cy="4010526"/>
          </a:xfrm>
          <a:prstGeom prst="rect">
            <a:avLst/>
          </a:prstGeom>
        </p:spPr>
      </p:pic>
      <p:pic>
        <p:nvPicPr>
          <p:cNvPr id="12" name="Billede 11" descr="Et billede, der indeholder Ansigt, person, portræt, sort-hvid&#10;&#10;Indhold genereret af kunstig intelligens kan være forkert.">
            <a:extLst>
              <a:ext uri="{FF2B5EF4-FFF2-40B4-BE49-F238E27FC236}">
                <a16:creationId xmlns:a16="http://schemas.microsoft.com/office/drawing/2014/main" id="{7798D30A-F79E-57BE-0ECA-B9675B1B2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6695" y="1982728"/>
            <a:ext cx="3442116" cy="480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05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C3D1E1-55A8-8FAD-C44A-3700F1AD7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Økonomisk teori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8595A2-A00E-B767-B59C-C4F01C8D8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handler teorien om?</a:t>
            </a:r>
          </a:p>
          <a:p>
            <a:r>
              <a:rPr lang="da-DK" dirty="0"/>
              <a:t>Hvad er anbefalingerne i teorien?</a:t>
            </a:r>
          </a:p>
          <a:p>
            <a:r>
              <a:rPr lang="da-DK" dirty="0"/>
              <a:t>Hvad er argumenterne for teorien?</a:t>
            </a:r>
          </a:p>
        </p:txBody>
      </p:sp>
    </p:spTree>
    <p:extLst>
      <p:ext uri="{BB962C8B-B14F-4D97-AF65-F5344CB8AC3E}">
        <p14:creationId xmlns:p14="http://schemas.microsoft.com/office/powerpoint/2010/main" val="1640836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237</Words>
  <Application>Microsoft Macintosh PowerPoint</Application>
  <PresentationFormat>Widescreen</PresentationFormat>
  <Paragraphs>57</Paragraphs>
  <Slides>14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Helvetica Neue</vt:lpstr>
      <vt:lpstr>Office-tema</vt:lpstr>
      <vt:lpstr>Fra mikroøkonomi til makroøkonomi</vt:lpstr>
      <vt:lpstr>Hvilke begreber har vi gået genopfrisket?</vt:lpstr>
      <vt:lpstr>Mikro- og makroøkonomi</vt:lpstr>
      <vt:lpstr>Mikro- og makroøkonomi</vt:lpstr>
      <vt:lpstr>PowerPoint-præsentation</vt:lpstr>
      <vt:lpstr>PowerPoint-præsentation</vt:lpstr>
      <vt:lpstr>PowerPoint-præsentation</vt:lpstr>
      <vt:lpstr>PowerPoint-præsentation</vt:lpstr>
      <vt:lpstr>Spørgsmål vi skal have besvaret i løbet af i dag:</vt:lpstr>
      <vt:lpstr>Handelsbalancen mellem USA og EU</vt:lpstr>
      <vt:lpstr>PowerPoint-præsentation</vt:lpstr>
      <vt:lpstr>Genopfriskningsspørgsmål</vt:lpstr>
      <vt:lpstr>Økonomisk teori</vt:lpstr>
      <vt:lpstr>Økonomisk teori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Signe Nøhr (SN | SGY)</dc:creator>
  <cp:lastModifiedBy>Signe Nøhr (SN | SGY)</cp:lastModifiedBy>
  <cp:revision>1</cp:revision>
  <dcterms:created xsi:type="dcterms:W3CDTF">2025-03-05T09:43:25Z</dcterms:created>
  <dcterms:modified xsi:type="dcterms:W3CDTF">2025-03-05T12:14:39Z</dcterms:modified>
</cp:coreProperties>
</file>