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72" r:id="rId3"/>
    <p:sldId id="269" r:id="rId4"/>
    <p:sldId id="257" r:id="rId5"/>
    <p:sldId id="258" r:id="rId6"/>
    <p:sldId id="262" r:id="rId7"/>
    <p:sldId id="263" r:id="rId8"/>
    <p:sldId id="261" r:id="rId9"/>
    <p:sldId id="259" r:id="rId10"/>
    <p:sldId id="260" r:id="rId11"/>
    <p:sldId id="265" r:id="rId12"/>
    <p:sldId id="264" r:id="rId13"/>
    <p:sldId id="267" r:id="rId14"/>
    <p:sldId id="268" r:id="rId15"/>
    <p:sldId id="266" r:id="rId16"/>
    <p:sldId id="270" r:id="rId17"/>
    <p:sldId id="271" r:id="rId1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502FB4-F6F7-469B-A826-9BDA7FBF73A2}" v="31" dt="2024-01-04T09:30:53.4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57CBB5-95AB-4B0E-8C50-EFB842543015}" type="datetimeFigureOut">
              <a:rPr lang="da-DK" smtClean="0"/>
              <a:t>30-03-2025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0BD505-999A-4A76-B42A-6FCB6EE366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5471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Laos bombning, </a:t>
            </a:r>
            <a:r>
              <a:rPr lang="da-DK" dirty="0" err="1"/>
              <a:t>konmmunistisk</a:t>
            </a:r>
            <a:r>
              <a:rPr lang="da-DK" dirty="0"/>
              <a:t> revolution i Cambodia, prostitution i Thailand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0BD505-999A-4A76-B42A-6FCB6EE3665A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6177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0BD505-999A-4A76-B42A-6FCB6EE3665A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0227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8643A-4A12-4D13-9494-FD268ECC4B55}" type="datetimeFigureOut">
              <a:rPr lang="da-DK" smtClean="0"/>
              <a:t>30-03-2025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51F32-61C8-45DB-8FC2-FA6CE4417A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77972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8643A-4A12-4D13-9494-FD268ECC4B55}" type="datetimeFigureOut">
              <a:rPr lang="da-DK" smtClean="0"/>
              <a:t>30-03-2025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51F32-61C8-45DB-8FC2-FA6CE4417A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9319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8643A-4A12-4D13-9494-FD268ECC4B55}" type="datetimeFigureOut">
              <a:rPr lang="da-DK" smtClean="0"/>
              <a:t>30-03-2025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51F32-61C8-45DB-8FC2-FA6CE4417A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2378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8643A-4A12-4D13-9494-FD268ECC4B55}" type="datetimeFigureOut">
              <a:rPr lang="da-DK" smtClean="0"/>
              <a:t>30-03-2025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51F32-61C8-45DB-8FC2-FA6CE4417A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9439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8643A-4A12-4D13-9494-FD268ECC4B55}" type="datetimeFigureOut">
              <a:rPr lang="da-DK" smtClean="0"/>
              <a:t>30-03-2025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51F32-61C8-45DB-8FC2-FA6CE4417A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8729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8643A-4A12-4D13-9494-FD268ECC4B55}" type="datetimeFigureOut">
              <a:rPr lang="da-DK" smtClean="0"/>
              <a:t>30-03-2025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51F32-61C8-45DB-8FC2-FA6CE4417A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4524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8643A-4A12-4D13-9494-FD268ECC4B55}" type="datetimeFigureOut">
              <a:rPr lang="da-DK" smtClean="0"/>
              <a:t>30-03-2025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51F32-61C8-45DB-8FC2-FA6CE4417A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4684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8643A-4A12-4D13-9494-FD268ECC4B55}" type="datetimeFigureOut">
              <a:rPr lang="da-DK" smtClean="0"/>
              <a:t>30-03-2025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51F32-61C8-45DB-8FC2-FA6CE4417A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56522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8643A-4A12-4D13-9494-FD268ECC4B55}" type="datetimeFigureOut">
              <a:rPr lang="da-DK" smtClean="0"/>
              <a:t>30-03-2025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51F32-61C8-45DB-8FC2-FA6CE4417A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9082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8643A-4A12-4D13-9494-FD268ECC4B55}" type="datetimeFigureOut">
              <a:rPr lang="da-DK" smtClean="0"/>
              <a:t>30-03-2025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51F32-61C8-45DB-8FC2-FA6CE4417A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35321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8643A-4A12-4D13-9494-FD268ECC4B55}" type="datetimeFigureOut">
              <a:rPr lang="da-DK" smtClean="0"/>
              <a:t>30-03-2025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51F32-61C8-45DB-8FC2-FA6CE4417A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8155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8643A-4A12-4D13-9494-FD268ECC4B55}" type="datetimeFigureOut">
              <a:rPr lang="da-DK" smtClean="0"/>
              <a:t>30-03-2025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51F32-61C8-45DB-8FC2-FA6CE4417A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9860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90646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da-DK" dirty="0">
                <a:latin typeface="Arial Black" panose="020B0A04020102020204" pitchFamily="34" charset="0"/>
              </a:rPr>
              <a:t>VIETNAMKRIGEN FORTALT VIA BILLEDER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294063"/>
            <a:ext cx="9144000" cy="1655762"/>
          </a:xfrm>
        </p:spPr>
        <p:txBody>
          <a:bodyPr/>
          <a:lstStyle/>
          <a:p>
            <a:r>
              <a:rPr lang="da-DK" dirty="0" err="1"/>
              <a:t>Vietnamkrigen</a:t>
            </a:r>
            <a:endParaRPr lang="da-DK" dirty="0"/>
          </a:p>
          <a:p>
            <a:r>
              <a:rPr lang="da-DK" dirty="0"/>
              <a:t>Ideologiernes </a:t>
            </a:r>
            <a:r>
              <a:rPr lang="da-DK"/>
              <a:t>kamp 08</a:t>
            </a:r>
            <a:endParaRPr lang="da-DK" dirty="0"/>
          </a:p>
        </p:txBody>
      </p:sp>
      <p:pic>
        <p:nvPicPr>
          <p:cNvPr id="2050" name="Picture 2" descr="Vietnam War Remembered, Recounted by History Department | UKN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3602038"/>
            <a:ext cx="4331336" cy="286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Vietnam War Remembered, Recounted by History Department | UKN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46364" y="3509963"/>
            <a:ext cx="4331336" cy="286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0095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AC2497-6D71-7460-CBB1-61E56431B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pPr algn="ctr"/>
            <a:r>
              <a:rPr lang="da-DK" sz="5400" dirty="0"/>
              <a:t>Vietnam-krigen</a:t>
            </a:r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993329B-F7F6-D8C6-982D-5400CFAF8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da-DK" sz="2200" dirty="0"/>
              <a:t>1961-1975</a:t>
            </a:r>
          </a:p>
          <a:p>
            <a:r>
              <a:rPr lang="da-DK" sz="2200" dirty="0"/>
              <a:t>Geografien</a:t>
            </a:r>
          </a:p>
          <a:p>
            <a:r>
              <a:rPr lang="da-DK" sz="2200" b="1" dirty="0"/>
              <a:t>Ho Chi Minh </a:t>
            </a:r>
            <a:r>
              <a:rPr lang="da-DK" sz="2200" b="1" dirty="0" err="1"/>
              <a:t>Trail</a:t>
            </a:r>
            <a:endParaRPr lang="da-DK" sz="2200" b="1" dirty="0"/>
          </a:p>
          <a:p>
            <a:r>
              <a:rPr lang="da-DK" sz="2200" b="1" dirty="0"/>
              <a:t>Bombetogter mod nord </a:t>
            </a:r>
            <a:r>
              <a:rPr lang="da-DK" sz="2200" dirty="0"/>
              <a:t>(1965-1968)</a:t>
            </a:r>
          </a:p>
          <a:p>
            <a:r>
              <a:rPr lang="da-DK" sz="2200" dirty="0"/>
              <a:t>Konsekvenserne for nabostaterne</a:t>
            </a:r>
          </a:p>
          <a:p>
            <a:r>
              <a:rPr lang="da-DK" sz="2200" dirty="0"/>
              <a:t>Amerikansk nederlag i 1975</a:t>
            </a:r>
          </a:p>
        </p:txBody>
      </p:sp>
      <p:pic>
        <p:nvPicPr>
          <p:cNvPr id="1026" name="Picture 2" descr="the vietnam war map : r/JackSucksAtGeography">
            <a:extLst>
              <a:ext uri="{FF2B5EF4-FFF2-40B4-BE49-F238E27FC236}">
                <a16:creationId xmlns:a16="http://schemas.microsoft.com/office/drawing/2014/main" id="{DC20E6BD-6887-2BC9-32B8-2AD17E4ECD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74" r="-1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8107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87050"/>
            <a:ext cx="9497962" cy="1325563"/>
          </a:xfrm>
        </p:spPr>
        <p:txBody>
          <a:bodyPr/>
          <a:lstStyle/>
          <a:p>
            <a:pPr algn="ctr"/>
            <a:r>
              <a:rPr lang="da-DK" b="1" dirty="0">
                <a:latin typeface="Arial Black" panose="020B0A04020102020204" pitchFamily="34" charset="0"/>
              </a:rPr>
              <a:t>STEDFORTRÆDERKRIG</a:t>
            </a:r>
            <a:endParaRPr lang="da-DK" dirty="0">
              <a:latin typeface="Arial Black" panose="020B0A04020102020204" pitchFamily="34" charset="0"/>
            </a:endParaRPr>
          </a:p>
        </p:txBody>
      </p:sp>
      <p:pic>
        <p:nvPicPr>
          <p:cNvPr id="1026" name="Picture 2" descr="ᐈ Cartoon army men stock images, Royalty Free cartoon soldier pictures |  download on Depositphotos®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1938" y="3991903"/>
            <a:ext cx="1400871" cy="216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/>
          <p:cNvSpPr/>
          <p:nvPr/>
        </p:nvSpPr>
        <p:spPr>
          <a:xfrm>
            <a:off x="6908082" y="5577347"/>
            <a:ext cx="2462059" cy="84311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Viet Cong (kommunistiske oprøre)</a:t>
            </a:r>
          </a:p>
        </p:txBody>
      </p:sp>
      <p:pic>
        <p:nvPicPr>
          <p:cNvPr id="1028" name="Picture 4" descr="WW2 American Soldier Cartoon Clipart Vector - FriendlyStoc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296" y="3777384"/>
            <a:ext cx="483562" cy="1208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ktangel 7"/>
          <p:cNvSpPr/>
          <p:nvPr/>
        </p:nvSpPr>
        <p:spPr>
          <a:xfrm>
            <a:off x="2956023" y="4012796"/>
            <a:ext cx="1080179" cy="8234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USA</a:t>
            </a:r>
          </a:p>
        </p:txBody>
      </p:sp>
      <p:pic>
        <p:nvPicPr>
          <p:cNvPr id="1030" name="Picture 6" descr="Flag of the United States - Wikipedi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39" y="3843245"/>
            <a:ext cx="1895468" cy="1077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Højre-venstrepil 5"/>
          <p:cNvSpPr/>
          <p:nvPr/>
        </p:nvSpPr>
        <p:spPr>
          <a:xfrm>
            <a:off x="4353091" y="4867633"/>
            <a:ext cx="854240" cy="407426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Rektangel 6"/>
          <p:cNvSpPr/>
          <p:nvPr/>
        </p:nvSpPr>
        <p:spPr>
          <a:xfrm>
            <a:off x="86988" y="3077497"/>
            <a:ext cx="9528961" cy="34314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034" name="Picture 10" descr="Copy of Soviet Emblem&quot; Poster by burrobilia | Redbubble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2" t="7310" r="6150" b="6936"/>
          <a:stretch/>
        </p:blipFill>
        <p:spPr bwMode="auto">
          <a:xfrm>
            <a:off x="9497962" y="216310"/>
            <a:ext cx="2497394" cy="2467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ktangel 14"/>
          <p:cNvSpPr/>
          <p:nvPr/>
        </p:nvSpPr>
        <p:spPr>
          <a:xfrm>
            <a:off x="9497962" y="2495518"/>
            <a:ext cx="2457134" cy="42548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Sovjetunionen</a:t>
            </a:r>
          </a:p>
        </p:txBody>
      </p:sp>
      <p:pic>
        <p:nvPicPr>
          <p:cNvPr id="10" name="Billed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81628" y="5754236"/>
            <a:ext cx="1691149" cy="545877"/>
          </a:xfrm>
          <a:prstGeom prst="rect">
            <a:avLst/>
          </a:prstGeom>
        </p:spPr>
      </p:pic>
      <p:sp>
        <p:nvSpPr>
          <p:cNvPr id="11" name="Opadbøjet pil 10"/>
          <p:cNvSpPr/>
          <p:nvPr/>
        </p:nvSpPr>
        <p:spPr>
          <a:xfrm rot="5400000" flipV="1">
            <a:off x="9509208" y="3427343"/>
            <a:ext cx="1842932" cy="1143246"/>
          </a:xfrm>
          <a:prstGeom prst="bentUp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8" name="Billed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81628" y="6300113"/>
            <a:ext cx="1691149" cy="545877"/>
          </a:xfrm>
          <a:prstGeom prst="rect">
            <a:avLst/>
          </a:prstGeom>
        </p:spPr>
      </p:pic>
      <p:sp>
        <p:nvSpPr>
          <p:cNvPr id="12" name="Tekstfelt 11"/>
          <p:cNvSpPr txBox="1"/>
          <p:nvPr/>
        </p:nvSpPr>
        <p:spPr>
          <a:xfrm>
            <a:off x="9646739" y="3075218"/>
            <a:ext cx="103346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/>
              <a:t>Våben, penge, eksperter og andre ressourcer</a:t>
            </a:r>
          </a:p>
        </p:txBody>
      </p:sp>
      <p:cxnSp>
        <p:nvCxnSpPr>
          <p:cNvPr id="14" name="Lige forbindelse 13"/>
          <p:cNvCxnSpPr/>
          <p:nvPr/>
        </p:nvCxnSpPr>
        <p:spPr>
          <a:xfrm flipH="1">
            <a:off x="1651819" y="2241755"/>
            <a:ext cx="7846143" cy="9832"/>
          </a:xfrm>
          <a:prstGeom prst="line">
            <a:avLst/>
          </a:prstGeom>
          <a:ln w="57150"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Rektangel 23"/>
          <p:cNvSpPr/>
          <p:nvPr/>
        </p:nvSpPr>
        <p:spPr>
          <a:xfrm>
            <a:off x="3731587" y="1995487"/>
            <a:ext cx="2128439" cy="7497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dirty="0"/>
              <a:t>Indirekte krigsførende</a:t>
            </a:r>
          </a:p>
        </p:txBody>
      </p:sp>
      <p:cxnSp>
        <p:nvCxnSpPr>
          <p:cNvPr id="19" name="Lige pilforbindelse 18"/>
          <p:cNvCxnSpPr/>
          <p:nvPr/>
        </p:nvCxnSpPr>
        <p:spPr>
          <a:xfrm>
            <a:off x="1669571" y="2180363"/>
            <a:ext cx="0" cy="147963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kstfelt 19"/>
          <p:cNvSpPr txBox="1"/>
          <p:nvPr/>
        </p:nvSpPr>
        <p:spPr>
          <a:xfrm>
            <a:off x="3266016" y="3229281"/>
            <a:ext cx="3287184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a-DK" b="1" dirty="0"/>
              <a:t>Vietnamkrigen</a:t>
            </a:r>
          </a:p>
        </p:txBody>
      </p:sp>
      <p:sp>
        <p:nvSpPr>
          <p:cNvPr id="28" name="Tekstfelt 27"/>
          <p:cNvSpPr txBox="1"/>
          <p:nvPr/>
        </p:nvSpPr>
        <p:spPr>
          <a:xfrm>
            <a:off x="3207876" y="1627988"/>
            <a:ext cx="3287184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a-DK" b="1" dirty="0"/>
              <a:t>Den kolde krig</a:t>
            </a:r>
          </a:p>
        </p:txBody>
      </p:sp>
      <p:pic>
        <p:nvPicPr>
          <p:cNvPr id="3" name="Picture 2" descr="ᐈ Cartoon army men stock images, Royalty Free cartoon soldier pictures |  download on Depositphotos®">
            <a:extLst>
              <a:ext uri="{FF2B5EF4-FFF2-40B4-BE49-F238E27FC236}">
                <a16:creationId xmlns:a16="http://schemas.microsoft.com/office/drawing/2014/main" id="{07C242C4-2C4D-BAD0-9E4D-64E7CDD0F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213096" y="5168462"/>
            <a:ext cx="742927" cy="1149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90ACF599-44A7-9AED-B048-85B4BCEF1BFF}"/>
              </a:ext>
            </a:extLst>
          </p:cNvPr>
          <p:cNvSpPr/>
          <p:nvPr/>
        </p:nvSpPr>
        <p:spPr>
          <a:xfrm>
            <a:off x="2991243" y="5389797"/>
            <a:ext cx="1080179" cy="8234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 err="1"/>
              <a:t>Syd-vietnam</a:t>
            </a:r>
            <a:endParaRPr lang="da-DK" dirty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579773B2-AA79-CAA3-BB77-11FEB8A6B5E7}"/>
              </a:ext>
            </a:extLst>
          </p:cNvPr>
          <p:cNvSpPr/>
          <p:nvPr/>
        </p:nvSpPr>
        <p:spPr>
          <a:xfrm>
            <a:off x="3182806" y="6369095"/>
            <a:ext cx="3132350" cy="4143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dirty="0"/>
              <a:t>De direkte krigsførende</a:t>
            </a:r>
          </a:p>
        </p:txBody>
      </p:sp>
      <p:pic>
        <p:nvPicPr>
          <p:cNvPr id="16" name="Picture 2" descr="Flag of South Vietnam">
            <a:extLst>
              <a:ext uri="{FF2B5EF4-FFF2-40B4-BE49-F238E27FC236}">
                <a16:creationId xmlns:a16="http://schemas.microsoft.com/office/drawing/2014/main" id="{22427014-32E2-1FB0-4AF2-2DC60AAD1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45" y="5276354"/>
            <a:ext cx="1923462" cy="105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Flag of Vietnam - Wikipedia">
            <a:extLst>
              <a:ext uri="{FF2B5EF4-FFF2-40B4-BE49-F238E27FC236}">
                <a16:creationId xmlns:a16="http://schemas.microsoft.com/office/drawing/2014/main" id="{CF5A11D5-69C8-5008-29AC-9A4236EBE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5372" y="3472588"/>
            <a:ext cx="1109724" cy="739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ktangel 20">
            <a:extLst>
              <a:ext uri="{FF2B5EF4-FFF2-40B4-BE49-F238E27FC236}">
                <a16:creationId xmlns:a16="http://schemas.microsoft.com/office/drawing/2014/main" id="{8C6147C4-10BE-7F7C-6BEA-661AF6F3ED9A}"/>
              </a:ext>
            </a:extLst>
          </p:cNvPr>
          <p:cNvSpPr/>
          <p:nvPr/>
        </p:nvSpPr>
        <p:spPr>
          <a:xfrm>
            <a:off x="10835306" y="4156163"/>
            <a:ext cx="1119789" cy="42548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200" dirty="0"/>
              <a:t>Nordvietnam</a:t>
            </a:r>
            <a:endParaRPr lang="da-DK" sz="1600" dirty="0"/>
          </a:p>
        </p:txBody>
      </p:sp>
      <p:pic>
        <p:nvPicPr>
          <p:cNvPr id="22" name="Picture 4" descr="FNL Flag – Flags Web">
            <a:extLst>
              <a:ext uri="{FF2B5EF4-FFF2-40B4-BE49-F238E27FC236}">
                <a16:creationId xmlns:a16="http://schemas.microsoft.com/office/drawing/2014/main" id="{82CE1ED1-06C9-0238-8733-E22EDA1997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290" y="3716471"/>
            <a:ext cx="2577615" cy="1718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kstfelt 22">
            <a:extLst>
              <a:ext uri="{FF2B5EF4-FFF2-40B4-BE49-F238E27FC236}">
                <a16:creationId xmlns:a16="http://schemas.microsoft.com/office/drawing/2014/main" id="{9F424D05-BB9C-ACEC-6804-425B933B2251}"/>
              </a:ext>
            </a:extLst>
          </p:cNvPr>
          <p:cNvSpPr txBox="1"/>
          <p:nvPr/>
        </p:nvSpPr>
        <p:spPr>
          <a:xfrm>
            <a:off x="4353091" y="4156163"/>
            <a:ext cx="905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u="sng" dirty="0">
                <a:solidFill>
                  <a:srgbClr val="FF0000"/>
                </a:solidFill>
              </a:rPr>
              <a:t>Krig</a:t>
            </a:r>
          </a:p>
        </p:txBody>
      </p:sp>
      <p:sp>
        <p:nvSpPr>
          <p:cNvPr id="25" name="Tekstfelt 24">
            <a:extLst>
              <a:ext uri="{FF2B5EF4-FFF2-40B4-BE49-F238E27FC236}">
                <a16:creationId xmlns:a16="http://schemas.microsoft.com/office/drawing/2014/main" id="{5CBA14C8-40D1-BAA5-D580-DB2FBC8656E9}"/>
              </a:ext>
            </a:extLst>
          </p:cNvPr>
          <p:cNvSpPr txBox="1"/>
          <p:nvPr/>
        </p:nvSpPr>
        <p:spPr>
          <a:xfrm>
            <a:off x="4205587" y="5530030"/>
            <a:ext cx="1296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u="sng" dirty="0">
                <a:solidFill>
                  <a:srgbClr val="FF0000"/>
                </a:solidFill>
              </a:rPr>
              <a:t>Borgerkrig</a:t>
            </a:r>
          </a:p>
        </p:txBody>
      </p:sp>
      <p:sp>
        <p:nvSpPr>
          <p:cNvPr id="26" name="Tekstfelt 25">
            <a:extLst>
              <a:ext uri="{FF2B5EF4-FFF2-40B4-BE49-F238E27FC236}">
                <a16:creationId xmlns:a16="http://schemas.microsoft.com/office/drawing/2014/main" id="{D66914B1-A1DA-375A-B3AB-6CDDC66B1831}"/>
              </a:ext>
            </a:extLst>
          </p:cNvPr>
          <p:cNvSpPr txBox="1"/>
          <p:nvPr/>
        </p:nvSpPr>
        <p:spPr>
          <a:xfrm>
            <a:off x="10986596" y="4597150"/>
            <a:ext cx="10334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/>
              <a:t>Soldater</a:t>
            </a:r>
          </a:p>
        </p:txBody>
      </p:sp>
    </p:spTree>
    <p:extLst>
      <p:ext uri="{BB962C8B-B14F-4D97-AF65-F5344CB8AC3E}">
        <p14:creationId xmlns:p14="http://schemas.microsoft.com/office/powerpoint/2010/main" val="268107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56" y="-261258"/>
            <a:ext cx="11475243" cy="7592786"/>
          </a:xfrm>
        </p:spPr>
      </p:pic>
    </p:spTree>
    <p:extLst>
      <p:ext uri="{BB962C8B-B14F-4D97-AF65-F5344CB8AC3E}">
        <p14:creationId xmlns:p14="http://schemas.microsoft.com/office/powerpoint/2010/main" val="274291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052" y="0"/>
            <a:ext cx="9933895" cy="6875983"/>
          </a:xfrm>
        </p:spPr>
      </p:pic>
    </p:spTree>
    <p:extLst>
      <p:ext uri="{BB962C8B-B14F-4D97-AF65-F5344CB8AC3E}">
        <p14:creationId xmlns:p14="http://schemas.microsoft.com/office/powerpoint/2010/main" val="1392187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09" y="12969"/>
            <a:ext cx="10308781" cy="6845031"/>
          </a:xfrm>
        </p:spPr>
      </p:pic>
    </p:spTree>
    <p:extLst>
      <p:ext uri="{BB962C8B-B14F-4D97-AF65-F5344CB8AC3E}">
        <p14:creationId xmlns:p14="http://schemas.microsoft.com/office/powerpoint/2010/main" val="2366518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129" y="0"/>
            <a:ext cx="6819900" cy="6854697"/>
          </a:xfrm>
        </p:spPr>
      </p:pic>
    </p:spTree>
    <p:extLst>
      <p:ext uri="{BB962C8B-B14F-4D97-AF65-F5344CB8AC3E}">
        <p14:creationId xmlns:p14="http://schemas.microsoft.com/office/powerpoint/2010/main" val="161291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0872" y="0"/>
            <a:ext cx="13062856" cy="6858000"/>
          </a:xfrm>
        </p:spPr>
      </p:pic>
    </p:spTree>
    <p:extLst>
      <p:ext uri="{BB962C8B-B14F-4D97-AF65-F5344CB8AC3E}">
        <p14:creationId xmlns:p14="http://schemas.microsoft.com/office/powerpoint/2010/main" val="216748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333" y="0"/>
            <a:ext cx="8903448" cy="7078241"/>
          </a:xfrm>
        </p:spPr>
      </p:pic>
    </p:spTree>
    <p:extLst>
      <p:ext uri="{BB962C8B-B14F-4D97-AF65-F5344CB8AC3E}">
        <p14:creationId xmlns:p14="http://schemas.microsoft.com/office/powerpoint/2010/main" val="2953832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7075" cy="6858000"/>
          </a:xfrm>
        </p:spPr>
      </p:pic>
    </p:spTree>
    <p:extLst>
      <p:ext uri="{BB962C8B-B14F-4D97-AF65-F5344CB8AC3E}">
        <p14:creationId xmlns:p14="http://schemas.microsoft.com/office/powerpoint/2010/main" val="4128486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3887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507" y="0"/>
            <a:ext cx="9192986" cy="6927835"/>
          </a:xfrm>
        </p:spPr>
      </p:pic>
    </p:spTree>
    <p:extLst>
      <p:ext uri="{BB962C8B-B14F-4D97-AF65-F5344CB8AC3E}">
        <p14:creationId xmlns:p14="http://schemas.microsoft.com/office/powerpoint/2010/main" val="2297017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628"/>
            <a:ext cx="12192000" cy="6595873"/>
          </a:xfrm>
        </p:spPr>
      </p:pic>
    </p:spTree>
    <p:extLst>
      <p:ext uri="{BB962C8B-B14F-4D97-AF65-F5344CB8AC3E}">
        <p14:creationId xmlns:p14="http://schemas.microsoft.com/office/powerpoint/2010/main" val="2622170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 descr="https://upload.wikimedia.org/wikipedia/commons/1/1f/US-Huey-helicopter-spraying-Agent-Orange-in-Vietnam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6" b="1599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98470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78358" cy="6972300"/>
          </a:xfrm>
        </p:spPr>
      </p:pic>
    </p:spTree>
    <p:extLst>
      <p:ext uri="{BB962C8B-B14F-4D97-AF65-F5344CB8AC3E}">
        <p14:creationId xmlns:p14="http://schemas.microsoft.com/office/powerpoint/2010/main" val="2999396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 Never Expected to Protest the Vietnam War While on Active Duty - The New  York Times">
            <a:extLst>
              <a:ext uri="{FF2B5EF4-FFF2-40B4-BE49-F238E27FC236}">
                <a16:creationId xmlns:a16="http://schemas.microsoft.com/office/drawing/2014/main" id="{078F1848-C6CC-4A7E-8359-52317EE4D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963" y="0"/>
            <a:ext cx="102520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73725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3D4988-F7AD-4E39-8E2B-E6B57E511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>
                <a:latin typeface="Arial Black" panose="020B0A04020102020204" pitchFamily="34" charset="0"/>
              </a:rPr>
              <a:t>ÅRSAGER TIL AMERIKANSK NEDERLAG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C995CA4-9323-4851-A93B-E8C3469C26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da-DK" dirty="0"/>
              <a:t>Krigsfronten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80A125B-2F9C-4060-9348-20EB93CB8E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b="1" u="sng" dirty="0"/>
              <a:t>Asymmetrisk krig: </a:t>
            </a:r>
            <a:r>
              <a:rPr lang="da-DK" dirty="0"/>
              <a:t>Man havde ikke nogle klare mål at erobrer – man kunne kun udrydde fjenderne, som var svære at finde.</a:t>
            </a:r>
          </a:p>
          <a:p>
            <a:r>
              <a:rPr lang="da-DK" b="1" u="sng" dirty="0"/>
              <a:t>Udmattelse</a:t>
            </a:r>
            <a:r>
              <a:rPr lang="da-DK" dirty="0"/>
              <a:t> – krigen blev for omkostningsfuld i penge og menneskeliv</a:t>
            </a:r>
          </a:p>
          <a:p>
            <a:r>
              <a:rPr lang="da-DK" b="1" u="sng" dirty="0"/>
              <a:t>Amerikanske krigsforbrydelser </a:t>
            </a:r>
            <a:r>
              <a:rPr lang="da-DK" dirty="0"/>
              <a:t>skabte modvilje mod de amerikanske soldater iblandt lokalbefolkningen</a:t>
            </a:r>
          </a:p>
          <a:p>
            <a:r>
              <a:rPr lang="da-DK" b="1" dirty="0"/>
              <a:t>Viet Cong </a:t>
            </a:r>
            <a:r>
              <a:rPr lang="da-DK" dirty="0"/>
              <a:t>vandt mere og mere folkelig opbakning</a:t>
            </a:r>
            <a:endParaRPr lang="da-DK" b="1" dirty="0"/>
          </a:p>
          <a:p>
            <a:endParaRPr lang="da-DK" dirty="0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D83F4DD-0C52-4377-9C63-ADD0E38ABA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da-DK" dirty="0"/>
              <a:t>Hjemmefronten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5CF94D6-F804-4593-BFEF-3F930C12EF3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b="1" u="sng" dirty="0"/>
              <a:t>Tabstallet</a:t>
            </a:r>
            <a:r>
              <a:rPr lang="da-DK" dirty="0"/>
              <a:t>: krigen kostede mange flere amerikanske liv end tidligere krige havde gjort</a:t>
            </a:r>
          </a:p>
          <a:p>
            <a:r>
              <a:rPr lang="da-DK" b="1" u="sng" dirty="0"/>
              <a:t>Et politisk splittet USA:</a:t>
            </a:r>
            <a:r>
              <a:rPr lang="da-DK" b="1" dirty="0"/>
              <a:t> </a:t>
            </a:r>
            <a:r>
              <a:rPr lang="da-DK" dirty="0"/>
              <a:t>borgerrettighedsbevægelsen og andre bevægelser besværliggjorde en fælles opbakning til krigen.</a:t>
            </a:r>
            <a:endParaRPr lang="da-DK" b="1" dirty="0"/>
          </a:p>
          <a:p>
            <a:r>
              <a:rPr lang="da-DK" b="1" u="sng" dirty="0"/>
              <a:t>Folkelig modstand: </a:t>
            </a:r>
            <a:r>
              <a:rPr lang="da-DK" dirty="0"/>
              <a:t>Krigen mistede sit ”image” som en ideologisk demokratisk krig, da den kæmpede for et </a:t>
            </a:r>
            <a:r>
              <a:rPr lang="da-DK" dirty="0" err="1"/>
              <a:t>Sydvietnamsisk</a:t>
            </a:r>
            <a:r>
              <a:rPr lang="da-DK" dirty="0"/>
              <a:t> diktatur, udkæmpede en fransk-kolonikrig og begik krigsforbrydelser</a:t>
            </a:r>
            <a:endParaRPr lang="da-DK" b="1" dirty="0"/>
          </a:p>
          <a:p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945489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3225</TotalTime>
  <Words>188</Words>
  <Application>Microsoft Office PowerPoint</Application>
  <PresentationFormat>Widescreen</PresentationFormat>
  <Paragraphs>37</Paragraphs>
  <Slides>17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17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Office-tema</vt:lpstr>
      <vt:lpstr>VIETNAMKRIGEN FORTALT VIA BILLEDER</vt:lpstr>
      <vt:lpstr>Vietnam-krigen</vt:lpstr>
      <vt:lpstr>STEDFORTRÆDERKRIG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ÅRSAGER TIL AMERIKANSK NEDERLAG</vt:lpstr>
    </vt:vector>
  </TitlesOfParts>
  <Company>ITS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Jakob Christian Fløe (JF | SGY)</dc:creator>
  <cp:lastModifiedBy>Henrik Risager Knudsen (HR | SGY)</cp:lastModifiedBy>
  <cp:revision>26</cp:revision>
  <dcterms:created xsi:type="dcterms:W3CDTF">2020-01-22T18:01:41Z</dcterms:created>
  <dcterms:modified xsi:type="dcterms:W3CDTF">2025-03-30T21:17:22Z</dcterms:modified>
</cp:coreProperties>
</file>