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72" r:id="rId3"/>
    <p:sldId id="276" r:id="rId4"/>
    <p:sldId id="277" r:id="rId5"/>
    <p:sldId id="270" r:id="rId6"/>
    <p:sldId id="273" r:id="rId7"/>
    <p:sldId id="274" r:id="rId8"/>
    <p:sldId id="275" r:id="rId9"/>
    <p:sldId id="271" r:id="rId1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91219"/>
  </p:normalViewPr>
  <p:slideViewPr>
    <p:cSldViewPr snapToGrid="0">
      <p:cViewPr varScale="1">
        <p:scale>
          <a:sx n="108" d="100"/>
          <a:sy n="108" d="100"/>
        </p:scale>
        <p:origin x="92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gne Nøhr (SN | SGY)" userId="99924477-9042-4389-afaf-3952a4372225" providerId="ADAL" clId="{7DF504B4-7782-526B-B602-387310F7FE65}"/>
    <pc:docChg chg="sldOrd">
      <pc:chgData name="Signe Nøhr (SN | SGY)" userId="99924477-9042-4389-afaf-3952a4372225" providerId="ADAL" clId="{7DF504B4-7782-526B-B602-387310F7FE65}" dt="2026-02-09T10:43:02.032" v="0" actId="20578"/>
      <pc:docMkLst>
        <pc:docMk/>
      </pc:docMkLst>
      <pc:sldChg chg="ord">
        <pc:chgData name="Signe Nøhr (SN | SGY)" userId="99924477-9042-4389-afaf-3952a4372225" providerId="ADAL" clId="{7DF504B4-7782-526B-B602-387310F7FE65}" dt="2026-02-09T10:43:02.032" v="0" actId="20578"/>
        <pc:sldMkLst>
          <pc:docMk/>
          <pc:sldMk cId="3276023037" sldId="270"/>
        </pc:sldMkLst>
      </pc:sldChg>
      <pc:sldChg chg="ord">
        <pc:chgData name="Signe Nøhr (SN | SGY)" userId="99924477-9042-4389-afaf-3952a4372225" providerId="ADAL" clId="{7DF504B4-7782-526B-B602-387310F7FE65}" dt="2026-02-09T10:43:02.032" v="0" actId="20578"/>
        <pc:sldMkLst>
          <pc:docMk/>
          <pc:sldMk cId="1339437597" sldId="272"/>
        </pc:sldMkLst>
      </pc:sldChg>
      <pc:sldChg chg="ord">
        <pc:chgData name="Signe Nøhr (SN | SGY)" userId="99924477-9042-4389-afaf-3952a4372225" providerId="ADAL" clId="{7DF504B4-7782-526B-B602-387310F7FE65}" dt="2026-02-09T10:43:02.032" v="0" actId="20578"/>
        <pc:sldMkLst>
          <pc:docMk/>
          <pc:sldMk cId="1330641645" sldId="276"/>
        </pc:sldMkLst>
      </pc:sldChg>
      <pc:sldChg chg="ord">
        <pc:chgData name="Signe Nøhr (SN | SGY)" userId="99924477-9042-4389-afaf-3952a4372225" providerId="ADAL" clId="{7DF504B4-7782-526B-B602-387310F7FE65}" dt="2026-02-09T10:43:02.032" v="0" actId="20578"/>
        <pc:sldMkLst>
          <pc:docMk/>
          <pc:sldMk cId="2996642547"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89751-BD44-2248-BB6E-2BCA7886E22E}" type="datetimeFigureOut">
              <a:rPr lang="da-DK" smtClean="0"/>
              <a:t>09.02.2026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5AFDE6-4996-5A4C-A8B9-7FCDB72D4573}" type="slidenum">
              <a:rPr lang="da-DK" smtClean="0"/>
              <a:t>‹nr.›</a:t>
            </a:fld>
            <a:endParaRPr lang="da-DK"/>
          </a:p>
        </p:txBody>
      </p:sp>
    </p:spTree>
    <p:extLst>
      <p:ext uri="{BB962C8B-B14F-4D97-AF65-F5344CB8AC3E}">
        <p14:creationId xmlns:p14="http://schemas.microsoft.com/office/powerpoint/2010/main" val="187858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Demokratiet er en metode og middel til at opnå en effektiv politisk styreform </a:t>
            </a:r>
            <a:r>
              <a:rPr lang="da-DK" dirty="0">
                <a:sym typeface="Wingdings" pitchFamily="2" charset="2"/>
              </a:rPr>
              <a:t> opbakning i befolkningen (legitimitet)</a:t>
            </a:r>
            <a:endParaRPr lang="da-DK" dirty="0"/>
          </a:p>
          <a:p>
            <a:endParaRPr lang="da-DK" dirty="0"/>
          </a:p>
        </p:txBody>
      </p:sp>
      <p:sp>
        <p:nvSpPr>
          <p:cNvPr id="4" name="Pladsholder til slidenummer 3"/>
          <p:cNvSpPr>
            <a:spLocks noGrp="1"/>
          </p:cNvSpPr>
          <p:nvPr>
            <p:ph type="sldNum" sz="quarter" idx="5"/>
          </p:nvPr>
        </p:nvSpPr>
        <p:spPr/>
        <p:txBody>
          <a:bodyPr/>
          <a:lstStyle/>
          <a:p>
            <a:fld id="{285AFDE6-4996-5A4C-A8B9-7FCDB72D4573}" type="slidenum">
              <a:rPr lang="da-DK" smtClean="0"/>
              <a:t>2</a:t>
            </a:fld>
            <a:endParaRPr lang="da-DK"/>
          </a:p>
        </p:txBody>
      </p:sp>
    </p:spTree>
    <p:extLst>
      <p:ext uri="{BB962C8B-B14F-4D97-AF65-F5344CB8AC3E}">
        <p14:creationId xmlns:p14="http://schemas.microsoft.com/office/powerpoint/2010/main" val="467879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0" i="0" u="none" strike="noStrike" dirty="0">
                <a:solidFill>
                  <a:schemeClr val="bg1"/>
                </a:solidFill>
                <a:effectLst/>
                <a:latin typeface="Work Sans" pitchFamily="2" charset="77"/>
              </a:rPr>
              <a:t>Men også her gælder det: Vi kan slås om det, og vi kan tales ved. Vil man være Demokrat, er det den sidste Vej, man må gå. Den har, som alle Veje, der fører til høje mål, sine Besværligheder. Det går ikke altid i Stormskridt. Men det nytter ikke at blive utålmodig og tro, at man kan skyde Genvej. Ordet eller Sværdet! Ved Sværdet afgør man, hvem der er den stærkeste. Ved Ordet finder man ud af, hvad der er det rigtige.</a:t>
            </a:r>
            <a:endParaRPr lang="da-DK" dirty="0">
              <a:solidFill>
                <a:schemeClr val="bg1"/>
              </a:solidFill>
              <a:latin typeface="Work Sans" pitchFamily="2" charset="77"/>
            </a:endParaRPr>
          </a:p>
          <a:p>
            <a:endParaRPr lang="da-DK" dirty="0"/>
          </a:p>
        </p:txBody>
      </p:sp>
      <p:sp>
        <p:nvSpPr>
          <p:cNvPr id="4" name="Pladsholder til slidenummer 3"/>
          <p:cNvSpPr>
            <a:spLocks noGrp="1"/>
          </p:cNvSpPr>
          <p:nvPr>
            <p:ph type="sldNum" sz="quarter" idx="5"/>
          </p:nvPr>
        </p:nvSpPr>
        <p:spPr/>
        <p:txBody>
          <a:bodyPr/>
          <a:lstStyle/>
          <a:p>
            <a:fld id="{285AFDE6-4996-5A4C-A8B9-7FCDB72D4573}" type="slidenum">
              <a:rPr lang="da-DK" smtClean="0"/>
              <a:t>6</a:t>
            </a:fld>
            <a:endParaRPr lang="da-DK"/>
          </a:p>
        </p:txBody>
      </p:sp>
    </p:spTree>
    <p:extLst>
      <p:ext uri="{BB962C8B-B14F-4D97-AF65-F5344CB8AC3E}">
        <p14:creationId xmlns:p14="http://schemas.microsoft.com/office/powerpoint/2010/main" val="4081692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435AA-CF42-7335-A4CD-FAD4CA94AB74}"/>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8DAC131D-BB41-7E8A-AF0B-3FD065ED7C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BA082F44-D0BE-0B9A-2E25-5F5CEEEB803D}"/>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3B80AFBC-F00C-7484-02D6-150D76E7342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4771F66-079C-481C-AB70-F7D9EFBC9885}"/>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2419340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4B13B-87BA-0496-A1B4-FA1E0C7A4DC4}"/>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DE15372D-06B1-14A6-2B5C-4F85960589C8}"/>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711B9A-6CF9-1B3A-EC31-0F3AECE17D0D}"/>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394F74D8-BA87-4809-586D-02B7D2A235E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2805C4E-CC73-0A64-ACA0-3F01228B5BEA}"/>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72042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B8A6CCD-8D7B-EBCA-BF14-7A82D2A0AF9B}"/>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B3E3B303-5FDF-A4BD-9BC5-2E2DCEA4C7E6}"/>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E0A8140-0830-D053-D7E8-2D5969728157}"/>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8139DF68-F9B2-4DAF-A7C3-FC04E298860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769E837-A14D-E3FD-3DE1-BCC0AF7BAAA3}"/>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349516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D7E2AF-EC30-6AC1-91FF-430606B699E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7F868E6-782A-2E27-2846-D0323B4FAB3C}"/>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C794AB9-2D50-DFDB-CA96-BC9F326D9162}"/>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6A3C441F-E341-D3DC-3F75-223DD24DA9D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10853DD-E9F5-9A54-1A13-4BD723138F5A}"/>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373457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E2C74C-A882-7F95-72B6-329BBB6FE4B2}"/>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3462F12D-9EBC-8B25-84D8-1027E0A365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2025AA5B-A244-5038-72E5-21EEF11E0F8E}"/>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B4813C14-57CC-E241-4814-33A5D9DFA07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0833CBE-9483-887A-44E1-4E5C88F43921}"/>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118247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0AC4E-0D00-F281-CB04-9B648D1D292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741A8FB-D6F2-6F7C-5509-841C45F93EA1}"/>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E770EB63-A876-CF0E-132A-64247120ABA9}"/>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96623036-A8DC-2C87-8A82-E6720A944DB6}"/>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6" name="Pladsholder til sidefod 5">
            <a:extLst>
              <a:ext uri="{FF2B5EF4-FFF2-40B4-BE49-F238E27FC236}">
                <a16:creationId xmlns:a16="http://schemas.microsoft.com/office/drawing/2014/main" id="{EF048CDB-FF6F-03DA-BDE9-8CF8632BAE3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AF9893-688C-A0F1-DA7F-B8A1AF0C9332}"/>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4088469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D626A5-D1E9-6C1E-5D10-A76D28DB7EAD}"/>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71AA556-42A7-74BE-C0C0-00F3EE610F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9BF11A0-BDA3-4F94-71CF-E9E5ACFBBE1B}"/>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3C7332FB-CBF6-D124-486A-AD76F9300F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40392B8-10E0-D075-9D93-77B387735596}"/>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A3E385B2-5312-9F5C-CE0F-2E2127E1ED38}"/>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8" name="Pladsholder til sidefod 7">
            <a:extLst>
              <a:ext uri="{FF2B5EF4-FFF2-40B4-BE49-F238E27FC236}">
                <a16:creationId xmlns:a16="http://schemas.microsoft.com/office/drawing/2014/main" id="{9F592021-DB12-7B05-2134-5B64D4FD69C4}"/>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2FEC321A-F089-92A6-5822-0B2E73BCF8CB}"/>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2206786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0A1856-B900-398D-DBBA-BF349520431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44371A7-592D-757D-6F86-0E6F3E78AE33}"/>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4" name="Pladsholder til sidefod 3">
            <a:extLst>
              <a:ext uri="{FF2B5EF4-FFF2-40B4-BE49-F238E27FC236}">
                <a16:creationId xmlns:a16="http://schemas.microsoft.com/office/drawing/2014/main" id="{BBA34780-BEB3-59C6-109E-EE74C048B128}"/>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19ABDD7-7E1B-193D-325B-9488C176B2C6}"/>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2104716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7B559A2-63FE-FDCE-5D7E-93DC5E5E404B}"/>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3" name="Pladsholder til sidefod 2">
            <a:extLst>
              <a:ext uri="{FF2B5EF4-FFF2-40B4-BE49-F238E27FC236}">
                <a16:creationId xmlns:a16="http://schemas.microsoft.com/office/drawing/2014/main" id="{C8717558-99E0-1929-7313-91493C88674B}"/>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28ED6A00-DE84-C434-7EF6-F657EFF8A616}"/>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914999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BB01A0-9A47-A28E-3BFF-4A15CAE472C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65A51BA9-055B-ED32-217D-A5945E44BD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A86DF21A-83ED-76D6-CB1C-D05FD187F0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75EB075-992E-4CCE-F876-039E88F31B8C}"/>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6" name="Pladsholder til sidefod 5">
            <a:extLst>
              <a:ext uri="{FF2B5EF4-FFF2-40B4-BE49-F238E27FC236}">
                <a16:creationId xmlns:a16="http://schemas.microsoft.com/office/drawing/2014/main" id="{21890544-0B9E-D3B9-AF2F-2DB648D83F6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094A8AD-A007-0314-B9FE-BEB2A2B3E987}"/>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2494121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2DB73-740B-CF0B-7FE5-ED9B886F48F6}"/>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A830280-0D83-5F01-71EA-FAC7AB2B30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63C1931-8677-C252-BC86-6ACED6A28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78B728E-BE1E-8CB0-9082-BD2E538EE0C5}"/>
              </a:ext>
            </a:extLst>
          </p:cNvPr>
          <p:cNvSpPr>
            <a:spLocks noGrp="1"/>
          </p:cNvSpPr>
          <p:nvPr>
            <p:ph type="dt" sz="half" idx="10"/>
          </p:nvPr>
        </p:nvSpPr>
        <p:spPr/>
        <p:txBody>
          <a:bodyPr/>
          <a:lstStyle/>
          <a:p>
            <a:fld id="{B2233FDF-6E91-D240-ABB9-F4A25D53CC40}" type="datetimeFigureOut">
              <a:rPr lang="da-DK" smtClean="0"/>
              <a:t>09.02.2026</a:t>
            </a:fld>
            <a:endParaRPr lang="da-DK"/>
          </a:p>
        </p:txBody>
      </p:sp>
      <p:sp>
        <p:nvSpPr>
          <p:cNvPr id="6" name="Pladsholder til sidefod 5">
            <a:extLst>
              <a:ext uri="{FF2B5EF4-FFF2-40B4-BE49-F238E27FC236}">
                <a16:creationId xmlns:a16="http://schemas.microsoft.com/office/drawing/2014/main" id="{0EF39489-5420-1E80-61AA-D7EF2A6A321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04E1F10-4C43-E5A7-BB1E-1EB61C5F609F}"/>
              </a:ext>
            </a:extLst>
          </p:cNvPr>
          <p:cNvSpPr>
            <a:spLocks noGrp="1"/>
          </p:cNvSpPr>
          <p:nvPr>
            <p:ph type="sldNum" sz="quarter" idx="12"/>
          </p:nvPr>
        </p:nvSpPr>
        <p:spPr/>
        <p:txBody>
          <a:bodyPr/>
          <a:lstStyle/>
          <a:p>
            <a:fld id="{8271F7BC-4A7A-C84C-B2FA-CF8ADD7706ED}" type="slidenum">
              <a:rPr lang="da-DK" smtClean="0"/>
              <a:t>‹nr.›</a:t>
            </a:fld>
            <a:endParaRPr lang="da-DK"/>
          </a:p>
        </p:txBody>
      </p:sp>
    </p:spTree>
    <p:extLst>
      <p:ext uri="{BB962C8B-B14F-4D97-AF65-F5344CB8AC3E}">
        <p14:creationId xmlns:p14="http://schemas.microsoft.com/office/powerpoint/2010/main" val="17861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374BAC5-F64C-DF9F-F7DE-277805250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7478B4A-7B20-9BD5-551D-86E7904D2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8FB3C4B-D71A-2248-D01A-8CD7588101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233FDF-6E91-D240-ABB9-F4A25D53CC40}" type="datetimeFigureOut">
              <a:rPr lang="da-DK" smtClean="0"/>
              <a:t>09.02.2026</a:t>
            </a:fld>
            <a:endParaRPr lang="da-DK"/>
          </a:p>
        </p:txBody>
      </p:sp>
      <p:sp>
        <p:nvSpPr>
          <p:cNvPr id="5" name="Pladsholder til sidefod 4">
            <a:extLst>
              <a:ext uri="{FF2B5EF4-FFF2-40B4-BE49-F238E27FC236}">
                <a16:creationId xmlns:a16="http://schemas.microsoft.com/office/drawing/2014/main" id="{C8F1C388-69E1-00B8-A242-ED79E88EA5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FAEA37D5-5DA4-3DBF-4257-E11E4768B2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71F7BC-4A7A-C84C-B2FA-CF8ADD7706ED}" type="slidenum">
              <a:rPr lang="da-DK" smtClean="0"/>
              <a:t>‹nr.›</a:t>
            </a:fld>
            <a:endParaRPr lang="da-DK"/>
          </a:p>
        </p:txBody>
      </p:sp>
    </p:spTree>
    <p:extLst>
      <p:ext uri="{BB962C8B-B14F-4D97-AF65-F5344CB8AC3E}">
        <p14:creationId xmlns:p14="http://schemas.microsoft.com/office/powerpoint/2010/main" val="2116551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Video 17" descr="Folk, der hæver deres hænder">
            <a:extLst>
              <a:ext uri="{FF2B5EF4-FFF2-40B4-BE49-F238E27FC236}">
                <a16:creationId xmlns:a16="http://schemas.microsoft.com/office/drawing/2014/main" id="{29D20BC3-721B-97A8-25EA-F4256212C4E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10" r="1" b="75"/>
          <a:stretch/>
        </p:blipFill>
        <p:spPr>
          <a:xfrm>
            <a:off x="-3047" y="10"/>
            <a:ext cx="12191999" cy="6857990"/>
          </a:xfrm>
          <a:prstGeom prst="rect">
            <a:avLst/>
          </a:prstGeom>
        </p:spPr>
      </p:pic>
      <p:sp>
        <p:nvSpPr>
          <p:cNvPr id="19"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D1A8938-4EEF-F90A-CC34-E2D66E38F112}"/>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da-DK" sz="5200" dirty="0">
                <a:solidFill>
                  <a:srgbClr val="FFFFFF"/>
                </a:solidFill>
                <a:latin typeface="Work Sans" pitchFamily="2" charset="77"/>
              </a:rPr>
              <a:t>Opfattelser af demokratiet</a:t>
            </a:r>
          </a:p>
        </p:txBody>
      </p:sp>
      <p:sp>
        <p:nvSpPr>
          <p:cNvPr id="3" name="Undertitel 2">
            <a:extLst>
              <a:ext uri="{FF2B5EF4-FFF2-40B4-BE49-F238E27FC236}">
                <a16:creationId xmlns:a16="http://schemas.microsoft.com/office/drawing/2014/main" id="{1A7B5139-BF12-20F0-91ED-C1A94E3BA655}"/>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da-DK" dirty="0">
                <a:solidFill>
                  <a:srgbClr val="FFFFFF"/>
                </a:solidFill>
                <a:latin typeface="Work Sans" pitchFamily="2" charset="77"/>
              </a:rPr>
              <a:t>Konkurrencedemokrati</a:t>
            </a:r>
          </a:p>
          <a:p>
            <a:r>
              <a:rPr lang="da-DK" dirty="0">
                <a:solidFill>
                  <a:srgbClr val="FFFFFF"/>
                </a:solidFill>
                <a:latin typeface="Work Sans" pitchFamily="2" charset="77"/>
              </a:rPr>
              <a:t>Deltagelsesdemokrati</a:t>
            </a:r>
          </a:p>
        </p:txBody>
      </p:sp>
    </p:spTree>
    <p:extLst>
      <p:ext uri="{BB962C8B-B14F-4D97-AF65-F5344CB8AC3E}">
        <p14:creationId xmlns:p14="http://schemas.microsoft.com/office/powerpoint/2010/main" val="58821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mute="1">
                <p:cTn id="12" repeatCount="indefinite" fill="hold" display="0">
                  <p:stCondLst>
                    <p:cond delay="indefinite"/>
                  </p:stCondLst>
                </p:cTn>
                <p:tgtEl>
                  <p:spTgt spid="1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05CA38E-61FB-2A7B-E8DD-D253641F1622}"/>
              </a:ext>
            </a:extLst>
          </p:cNvPr>
          <p:cNvSpPr>
            <a:spLocks noGrp="1"/>
          </p:cNvSpPr>
          <p:nvPr>
            <p:ph type="title"/>
          </p:nvPr>
        </p:nvSpPr>
        <p:spPr>
          <a:xfrm>
            <a:off x="836679" y="723898"/>
            <a:ext cx="6002110" cy="1495425"/>
          </a:xfrm>
        </p:spPr>
        <p:txBody>
          <a:bodyPr>
            <a:normAutofit/>
          </a:bodyPr>
          <a:lstStyle/>
          <a:p>
            <a:r>
              <a:rPr lang="da-DK" dirty="0">
                <a:latin typeface="Work Sans" pitchFamily="2" charset="77"/>
              </a:rPr>
              <a:t>Alf Ross (1899-1979)</a:t>
            </a:r>
            <a:br>
              <a:rPr lang="da-DK" sz="4000" dirty="0">
                <a:latin typeface="Work Sans" pitchFamily="2" charset="77"/>
              </a:rPr>
            </a:br>
            <a:r>
              <a:rPr lang="da-DK" sz="1800" dirty="0">
                <a:latin typeface="Work Sans" pitchFamily="2" charset="77"/>
              </a:rPr>
              <a:t>Dansk jurist og retsfilosof</a:t>
            </a:r>
            <a:endParaRPr lang="da-DK" sz="4000" dirty="0">
              <a:latin typeface="Work Sans" pitchFamily="2" charset="77"/>
            </a:endParaRPr>
          </a:p>
        </p:txBody>
      </p:sp>
      <p:sp>
        <p:nvSpPr>
          <p:cNvPr id="3" name="Pladsholder til indhold 2">
            <a:extLst>
              <a:ext uri="{FF2B5EF4-FFF2-40B4-BE49-F238E27FC236}">
                <a16:creationId xmlns:a16="http://schemas.microsoft.com/office/drawing/2014/main" id="{C72CC04E-A666-6D3A-AA4E-D63999968EAC}"/>
              </a:ext>
            </a:extLst>
          </p:cNvPr>
          <p:cNvSpPr>
            <a:spLocks noGrp="1"/>
          </p:cNvSpPr>
          <p:nvPr>
            <p:ph idx="1"/>
          </p:nvPr>
        </p:nvSpPr>
        <p:spPr>
          <a:xfrm>
            <a:off x="836680" y="2405067"/>
            <a:ext cx="6002110" cy="3729034"/>
          </a:xfrm>
        </p:spPr>
        <p:txBody>
          <a:bodyPr>
            <a:normAutofit lnSpcReduction="10000"/>
          </a:bodyPr>
          <a:lstStyle/>
          <a:p>
            <a:r>
              <a:rPr lang="da-DK" sz="2000" dirty="0">
                <a:latin typeface="Work Sans" pitchFamily="2" charset="77"/>
              </a:rPr>
              <a:t>Skrev i 1946 bogen ”Hvorfor demokrati?”</a:t>
            </a:r>
          </a:p>
          <a:p>
            <a:r>
              <a:rPr lang="da-DK" sz="2000" dirty="0">
                <a:latin typeface="Work Sans" pitchFamily="2" charset="77"/>
              </a:rPr>
              <a:t>Demokratiet har til formål at skabe effektiv politisk styring</a:t>
            </a:r>
          </a:p>
          <a:p>
            <a:r>
              <a:rPr lang="da-DK" sz="2000" dirty="0">
                <a:latin typeface="Work Sans" pitchFamily="2" charset="77"/>
              </a:rPr>
              <a:t>Borgerens deltagelse skal være begrænset</a:t>
            </a:r>
          </a:p>
          <a:p>
            <a:r>
              <a:rPr lang="da-DK" sz="2000" dirty="0">
                <a:latin typeface="Work Sans" pitchFamily="2" charset="77"/>
              </a:rPr>
              <a:t>Demokratiet er en metode og middel til at opnå en effektiv politisk styreform</a:t>
            </a:r>
          </a:p>
          <a:p>
            <a:r>
              <a:rPr lang="da-DK" sz="2000" dirty="0">
                <a:latin typeface="Work Sans" pitchFamily="2" charset="77"/>
              </a:rPr>
              <a:t>Borgerne skal vælge politiske repræsentanter (elite), og de kan udøve deres kritik ved at stemme anderledes ved næste valg</a:t>
            </a:r>
          </a:p>
          <a:p>
            <a:r>
              <a:rPr lang="da-DK" sz="2000" dirty="0">
                <a:latin typeface="Work Sans" pitchFamily="2" charset="77"/>
              </a:rPr>
              <a:t>Konkurrencedemokrati</a:t>
            </a:r>
          </a:p>
        </p:txBody>
      </p:sp>
      <p:pic>
        <p:nvPicPr>
          <p:cNvPr id="5" name="Billede 4" descr="Et billede, der indeholder person, tøj, Ansigt, sort-hvid&#10;&#10;Automatisk genereret beskrivelse">
            <a:extLst>
              <a:ext uri="{FF2B5EF4-FFF2-40B4-BE49-F238E27FC236}">
                <a16:creationId xmlns:a16="http://schemas.microsoft.com/office/drawing/2014/main" id="{057FEFE3-9BB6-0052-7EAC-8CBFAEC5FA6C}"/>
              </a:ext>
            </a:extLst>
          </p:cNvPr>
          <p:cNvPicPr>
            <a:picLocks noChangeAspect="1"/>
          </p:cNvPicPr>
          <p:nvPr/>
        </p:nvPicPr>
        <p:blipFill rotWithShape="1">
          <a:blip r:embed="rId3"/>
          <a:srcRect l="444" r="7406"/>
          <a:stretch/>
        </p:blipFill>
        <p:spPr>
          <a:xfrm>
            <a:off x="7199440" y="10"/>
            <a:ext cx="4992560" cy="6857990"/>
          </a:xfrm>
          <a:prstGeom prst="rect">
            <a:avLst/>
          </a:prstGeom>
          <a:effectLst/>
        </p:spPr>
      </p:pic>
      <p:sp>
        <p:nvSpPr>
          <p:cNvPr id="4" name="Tekstfelt 3">
            <a:extLst>
              <a:ext uri="{FF2B5EF4-FFF2-40B4-BE49-F238E27FC236}">
                <a16:creationId xmlns:a16="http://schemas.microsoft.com/office/drawing/2014/main" id="{97EC3F75-D6C8-D1B2-2206-B35BB287D4EF}"/>
              </a:ext>
            </a:extLst>
          </p:cNvPr>
          <p:cNvSpPr txBox="1"/>
          <p:nvPr/>
        </p:nvSpPr>
        <p:spPr>
          <a:xfrm>
            <a:off x="7199440" y="5533936"/>
            <a:ext cx="4887052" cy="1200329"/>
          </a:xfrm>
          <a:prstGeom prst="rect">
            <a:avLst/>
          </a:prstGeom>
          <a:noFill/>
        </p:spPr>
        <p:txBody>
          <a:bodyPr wrap="square" rtlCol="0">
            <a:spAutoFit/>
          </a:bodyPr>
          <a:lstStyle/>
          <a:p>
            <a:r>
              <a:rPr lang="da-DK" sz="1800" i="1" dirty="0">
                <a:solidFill>
                  <a:schemeClr val="bg1"/>
                </a:solidFill>
                <a:effectLst/>
                <a:latin typeface="Work Sans" pitchFamily="2" charset="77"/>
                <a:ea typeface="Calibri" panose="020F0502020204030204" pitchFamily="34" charset="0"/>
              </a:rPr>
              <a:t>”Der findes en gruppe særlig kvalificerede, en åndelig elite af føreremner. Demokratiet bør ikke afskære disse fra at udfolde sig” – Alf Ross</a:t>
            </a:r>
            <a:endParaRPr lang="da-DK" i="1" dirty="0">
              <a:solidFill>
                <a:schemeClr val="bg1"/>
              </a:solidFill>
              <a:latin typeface="Work Sans" pitchFamily="2" charset="77"/>
            </a:endParaRPr>
          </a:p>
        </p:txBody>
      </p:sp>
    </p:spTree>
    <p:extLst>
      <p:ext uri="{BB962C8B-B14F-4D97-AF65-F5344CB8AC3E}">
        <p14:creationId xmlns:p14="http://schemas.microsoft.com/office/powerpoint/2010/main" val="1339437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p:txBody>
          <a:bodyPr>
            <a:noAutofit/>
          </a:bodyPr>
          <a:lstStyle/>
          <a:p>
            <a:r>
              <a:rPr lang="da-DK" sz="3600" dirty="0">
                <a:latin typeface="Work Sans" pitchFamily="2" charset="77"/>
              </a:rPr>
              <a:t>Alf Ross</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1628775"/>
            <a:ext cx="10515600" cy="4548188"/>
          </a:xfrm>
        </p:spPr>
        <p:txBody>
          <a:bodyPr>
            <a:normAutofit lnSpcReduction="10000"/>
          </a:bodyPr>
          <a:lstStyle/>
          <a:p>
            <a:pPr lvl="1">
              <a:lnSpc>
                <a:spcPct val="150000"/>
              </a:lnSpc>
            </a:pPr>
            <a:r>
              <a:rPr lang="da-DK" dirty="0">
                <a:latin typeface="Work Sans" pitchFamily="2" charset="77"/>
              </a:rPr>
              <a:t>Elitedemokrati</a:t>
            </a:r>
          </a:p>
          <a:p>
            <a:pPr lvl="2">
              <a:lnSpc>
                <a:spcPct val="150000"/>
              </a:lnSpc>
            </a:pPr>
            <a:r>
              <a:rPr lang="da-DK" dirty="0">
                <a:latin typeface="Work Sans" pitchFamily="2" charset="77"/>
                <a:ea typeface="Calibri" panose="020F0502020204030204" pitchFamily="34" charset="0"/>
              </a:rPr>
              <a:t>En gruppe er særlig kvalificerede</a:t>
            </a:r>
          </a:p>
          <a:p>
            <a:pPr lvl="2">
              <a:lnSpc>
                <a:spcPct val="150000"/>
              </a:lnSpc>
            </a:pPr>
            <a:r>
              <a:rPr lang="da-DK" dirty="0">
                <a:latin typeface="Work Sans" pitchFamily="2" charset="77"/>
                <a:ea typeface="Calibri" panose="020F0502020204030204" pitchFamily="34" charset="0"/>
              </a:rPr>
              <a:t>Ross mener, at folket skal styres af en folkevalgt elite, deraf repræsentativt demokrati. </a:t>
            </a:r>
          </a:p>
          <a:p>
            <a:pPr lvl="3">
              <a:lnSpc>
                <a:spcPct val="150000"/>
              </a:lnSpc>
            </a:pPr>
            <a:r>
              <a:rPr lang="da-DK" dirty="0">
                <a:latin typeface="Work Sans" pitchFamily="2" charset="77"/>
                <a:ea typeface="Calibri" panose="020F0502020204030204" pitchFamily="34" charset="0"/>
              </a:rPr>
              <a:t>Borgerne får indflydelse gennem valg af repræsentanter.</a:t>
            </a:r>
          </a:p>
          <a:p>
            <a:pPr lvl="1">
              <a:lnSpc>
                <a:spcPct val="150000"/>
              </a:lnSpc>
            </a:pPr>
            <a:r>
              <a:rPr lang="da-DK" dirty="0">
                <a:effectLst/>
                <a:latin typeface="Work Sans" pitchFamily="2" charset="77"/>
                <a:ea typeface="Calibri" panose="020F0502020204030204" pitchFamily="34" charset="0"/>
              </a:rPr>
              <a:t>Folkeafgørelsens upålidelighed</a:t>
            </a:r>
            <a:endParaRPr lang="da-DK" dirty="0">
              <a:latin typeface="Work Sans" pitchFamily="2" charset="77"/>
              <a:ea typeface="Calibri" panose="020F0502020204030204" pitchFamily="34" charset="0"/>
            </a:endParaRPr>
          </a:p>
          <a:p>
            <a:pPr lvl="2">
              <a:lnSpc>
                <a:spcPct val="150000"/>
              </a:lnSpc>
            </a:pPr>
            <a:r>
              <a:rPr lang="da-DK" dirty="0">
                <a:latin typeface="Work Sans" pitchFamily="2" charset="77"/>
              </a:rPr>
              <a:t>Befolkningens manglende viden og kortsynethed betyder, at borgerne ikke er stand til at vurdere, hvad der er bedst for samfundet</a:t>
            </a:r>
          </a:p>
          <a:p>
            <a:pPr lvl="2">
              <a:lnSpc>
                <a:spcPct val="150000"/>
              </a:lnSpc>
            </a:pPr>
            <a:r>
              <a:rPr lang="da-DK" dirty="0">
                <a:effectLst/>
                <a:latin typeface="Work Sans" pitchFamily="2" charset="77"/>
              </a:rPr>
              <a:t>Elit</a:t>
            </a:r>
            <a:r>
              <a:rPr lang="da-DK" dirty="0">
                <a:latin typeface="Work Sans" pitchFamily="2" charset="77"/>
              </a:rPr>
              <a:t>en kan bedre varetage helhedens interesserer</a:t>
            </a:r>
            <a:endParaRPr lang="da-DK" dirty="0">
              <a:effectLst/>
              <a:latin typeface="Work Sans" pitchFamily="2" charset="77"/>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133064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a:xfrm>
            <a:off x="838200" y="-151710"/>
            <a:ext cx="10515600" cy="1325563"/>
          </a:xfrm>
        </p:spPr>
        <p:txBody>
          <a:bodyPr>
            <a:noAutofit/>
          </a:bodyPr>
          <a:lstStyle/>
          <a:p>
            <a:r>
              <a:rPr lang="da-DK" sz="3600" dirty="0">
                <a:latin typeface="Work Sans" pitchFamily="2" charset="77"/>
              </a:rPr>
              <a:t>Alf Ross</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887896"/>
            <a:ext cx="10515600" cy="5526156"/>
          </a:xfrm>
        </p:spPr>
        <p:txBody>
          <a:bodyPr>
            <a:normAutofit fontScale="92500" lnSpcReduction="10000"/>
          </a:bodyPr>
          <a:lstStyle/>
          <a:p>
            <a:pPr lvl="1">
              <a:lnSpc>
                <a:spcPct val="150000"/>
              </a:lnSpc>
            </a:pPr>
            <a:r>
              <a:rPr lang="da-DK" sz="2400" dirty="0">
                <a:effectLst/>
                <a:latin typeface="Work Sans" pitchFamily="2" charset="77"/>
                <a:ea typeface="Calibri" panose="020F0502020204030204" pitchFamily="34" charset="0"/>
              </a:rPr>
              <a:t>Effektivitet </a:t>
            </a:r>
          </a:p>
          <a:p>
            <a:pPr lvl="2">
              <a:lnSpc>
                <a:spcPct val="150000"/>
              </a:lnSpc>
            </a:pPr>
            <a:r>
              <a:rPr lang="da-DK" dirty="0">
                <a:effectLst/>
                <a:latin typeface="Work Sans" pitchFamily="2" charset="77"/>
                <a:ea typeface="Calibri" panose="020F0502020204030204" pitchFamily="34" charset="0"/>
              </a:rPr>
              <a:t>Effektiviteten i demokratiet vægtes højt. </a:t>
            </a:r>
          </a:p>
          <a:p>
            <a:pPr lvl="2">
              <a:lnSpc>
                <a:spcPct val="150000"/>
              </a:lnSpc>
            </a:pPr>
            <a:r>
              <a:rPr lang="da-DK" dirty="0">
                <a:effectLst/>
                <a:latin typeface="Work Sans" pitchFamily="2" charset="77"/>
                <a:ea typeface="Calibri" panose="020F0502020204030204" pitchFamily="34" charset="0"/>
              </a:rPr>
              <a:t>Effektiviteten er højest, når </a:t>
            </a:r>
            <a:r>
              <a:rPr lang="da-DK" dirty="0">
                <a:latin typeface="Work Sans" pitchFamily="2" charset="77"/>
                <a:ea typeface="Calibri" panose="020F0502020204030204" pitchFamily="34" charset="0"/>
              </a:rPr>
              <a:t>be</a:t>
            </a:r>
            <a:r>
              <a:rPr lang="da-DK" dirty="0">
                <a:effectLst/>
                <a:latin typeface="Work Sans" pitchFamily="2" charset="77"/>
                <a:ea typeface="Calibri" panose="020F0502020204030204" pitchFamily="34" charset="0"/>
              </a:rPr>
              <a:t>folkningen inddrages så lidt som muligt</a:t>
            </a:r>
          </a:p>
          <a:p>
            <a:pPr lvl="2">
              <a:lnSpc>
                <a:spcPct val="150000"/>
              </a:lnSpc>
            </a:pPr>
            <a:r>
              <a:rPr lang="da-DK" dirty="0">
                <a:effectLst/>
                <a:latin typeface="Work Sans" pitchFamily="2" charset="77"/>
                <a:ea typeface="Calibri" panose="020F0502020204030204" pitchFamily="34" charset="0"/>
              </a:rPr>
              <a:t>Er derfor ikke begejstret for direkt</a:t>
            </a:r>
            <a:r>
              <a:rPr lang="da-DK" dirty="0">
                <a:latin typeface="Work Sans" pitchFamily="2" charset="77"/>
                <a:ea typeface="Calibri" panose="020F0502020204030204" pitchFamily="34" charset="0"/>
              </a:rPr>
              <a:t>e demokrati</a:t>
            </a:r>
            <a:endParaRPr lang="da-DK" dirty="0">
              <a:effectLst/>
              <a:latin typeface="Work Sans" pitchFamily="2" charset="77"/>
              <a:ea typeface="Calibri" panose="020F0502020204030204" pitchFamily="34" charset="0"/>
            </a:endParaRPr>
          </a:p>
          <a:p>
            <a:pPr lvl="1">
              <a:lnSpc>
                <a:spcPct val="150000"/>
              </a:lnSpc>
            </a:pPr>
            <a:r>
              <a:rPr lang="da-DK" dirty="0">
                <a:effectLst/>
                <a:latin typeface="Work Sans" pitchFamily="2" charset="77"/>
                <a:ea typeface="Calibri" panose="020F0502020204030204" pitchFamily="34" charset="0"/>
              </a:rPr>
              <a:t>Demokrati som et værktøj</a:t>
            </a:r>
          </a:p>
          <a:p>
            <a:pPr lvl="2">
              <a:lnSpc>
                <a:spcPct val="150000"/>
              </a:lnSpc>
            </a:pPr>
            <a:r>
              <a:rPr lang="da-DK" dirty="0">
                <a:effectLst/>
                <a:latin typeface="Work Sans" pitchFamily="2" charset="77"/>
                <a:ea typeface="Calibri" panose="020F0502020204030204" pitchFamily="34" charset="0"/>
              </a:rPr>
              <a:t>Demokratiet er et værktøj til at træffe beslutninger med, og ikke mål i </a:t>
            </a:r>
            <a:r>
              <a:rPr lang="da-DK" dirty="0">
                <a:latin typeface="Work Sans" pitchFamily="2" charset="77"/>
                <a:ea typeface="Calibri" panose="020F0502020204030204" pitchFamily="34" charset="0"/>
              </a:rPr>
              <a:t>sig selv</a:t>
            </a:r>
          </a:p>
          <a:p>
            <a:pPr lvl="2">
              <a:lnSpc>
                <a:spcPct val="150000"/>
              </a:lnSpc>
            </a:pPr>
            <a:r>
              <a:rPr lang="da-DK" dirty="0">
                <a:effectLst/>
                <a:latin typeface="Work Sans" pitchFamily="2" charset="77"/>
                <a:ea typeface="Calibri" panose="020F0502020204030204" pitchFamily="34" charset="0"/>
              </a:rPr>
              <a:t>Demokratiet er en teknisk løsning til at styre en stat. </a:t>
            </a:r>
          </a:p>
          <a:p>
            <a:pPr lvl="1">
              <a:lnSpc>
                <a:spcPct val="150000"/>
              </a:lnSpc>
            </a:pPr>
            <a:r>
              <a:rPr lang="da-DK" dirty="0">
                <a:effectLst/>
                <a:latin typeface="Work Sans" pitchFamily="2" charset="77"/>
                <a:ea typeface="Calibri" panose="020F0502020204030204" pitchFamily="34" charset="0"/>
              </a:rPr>
              <a:t>Snæver demokratiopfattelse</a:t>
            </a:r>
          </a:p>
          <a:p>
            <a:pPr lvl="2">
              <a:lnSpc>
                <a:spcPct val="150000"/>
              </a:lnSpc>
            </a:pPr>
            <a:r>
              <a:rPr lang="da-DK" dirty="0">
                <a:latin typeface="Work Sans" pitchFamily="2" charset="77"/>
                <a:ea typeface="Calibri" panose="020F0502020204030204" pitchFamily="34" charset="0"/>
              </a:rPr>
              <a:t>Befolkningens vilje kommer til udtryk via stemmeafgivelse. </a:t>
            </a:r>
            <a:r>
              <a:rPr lang="da-DK" dirty="0">
                <a:effectLst/>
                <a:latin typeface="Work Sans" pitchFamily="2" charset="77"/>
                <a:ea typeface="Calibri" panose="020F0502020204030204" pitchFamily="34" charset="0"/>
              </a:rPr>
              <a:t>Den demokratiske proces er defineret ved valgdeltagelse og intet andet. </a:t>
            </a:r>
            <a:endParaRPr lang="da-DK" dirty="0">
              <a:latin typeface="Work Sans" pitchFamily="2" charset="77"/>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2996642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a:xfrm>
            <a:off x="838200" y="196943"/>
            <a:ext cx="10515600" cy="1325563"/>
          </a:xfrm>
        </p:spPr>
        <p:txBody>
          <a:bodyPr>
            <a:noAutofit/>
          </a:bodyPr>
          <a:lstStyle/>
          <a:p>
            <a:r>
              <a:rPr lang="da-DK" sz="3600" dirty="0">
                <a:latin typeface="Work Sans" pitchFamily="2" charset="77"/>
              </a:rPr>
              <a:t>Konkurrencedemokrati</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1522506"/>
            <a:ext cx="10515600" cy="4966728"/>
          </a:xfrm>
        </p:spPr>
        <p:txBody>
          <a:bodyPr>
            <a:normAutofit/>
          </a:bodyPr>
          <a:lstStyle/>
          <a:p>
            <a:r>
              <a:rPr lang="da-DK" sz="2600" dirty="0">
                <a:solidFill>
                  <a:schemeClr val="tx2">
                    <a:lumMod val="50000"/>
                    <a:alpha val="70000"/>
                  </a:schemeClr>
                </a:solidFill>
                <a:effectLst/>
                <a:latin typeface="Work Sans" pitchFamily="2" charset="77"/>
              </a:rPr>
              <a:t>Tilhængerne har en </a:t>
            </a:r>
            <a:r>
              <a:rPr lang="da-DK" sz="2600" b="1" dirty="0">
                <a:solidFill>
                  <a:schemeClr val="tx2">
                    <a:lumMod val="50000"/>
                    <a:alpha val="70000"/>
                  </a:schemeClr>
                </a:solidFill>
                <a:effectLst/>
                <a:latin typeface="Work Sans" pitchFamily="2" charset="77"/>
              </a:rPr>
              <a:t>snæver forståelse </a:t>
            </a:r>
            <a:r>
              <a:rPr lang="da-DK" sz="2600" dirty="0">
                <a:solidFill>
                  <a:schemeClr val="tx2">
                    <a:lumMod val="50000"/>
                    <a:alpha val="70000"/>
                  </a:schemeClr>
                </a:solidFill>
                <a:effectLst/>
                <a:latin typeface="Work Sans" pitchFamily="2" charset="77"/>
              </a:rPr>
              <a:t>af demokrati/deltagelse</a:t>
            </a:r>
          </a:p>
          <a:p>
            <a:r>
              <a:rPr lang="da-DK" sz="2600" dirty="0">
                <a:solidFill>
                  <a:schemeClr val="tx2">
                    <a:lumMod val="50000"/>
                    <a:alpha val="70000"/>
                  </a:schemeClr>
                </a:solidFill>
                <a:latin typeface="Work Sans" pitchFamily="2" charset="77"/>
              </a:rPr>
              <a:t>Folkelig deltagelse er alene et middel til at </a:t>
            </a:r>
            <a:r>
              <a:rPr lang="da-DK" sz="2600" b="1" dirty="0">
                <a:solidFill>
                  <a:schemeClr val="tx2">
                    <a:lumMod val="50000"/>
                    <a:alpha val="70000"/>
                  </a:schemeClr>
                </a:solidFill>
                <a:latin typeface="Work Sans" pitchFamily="2" charset="77"/>
              </a:rPr>
              <a:t>udvælge politiske ledere</a:t>
            </a:r>
          </a:p>
          <a:p>
            <a:r>
              <a:rPr lang="da-DK" sz="2600" dirty="0">
                <a:solidFill>
                  <a:schemeClr val="tx2">
                    <a:lumMod val="50000"/>
                    <a:alpha val="70000"/>
                  </a:schemeClr>
                </a:solidFill>
                <a:latin typeface="Work Sans" pitchFamily="2" charset="77"/>
              </a:rPr>
              <a:t>Er tilhænger af et 100 procent </a:t>
            </a:r>
            <a:r>
              <a:rPr lang="da-DK" sz="2600" b="1" dirty="0">
                <a:solidFill>
                  <a:schemeClr val="tx2">
                    <a:lumMod val="50000"/>
                    <a:alpha val="70000"/>
                  </a:schemeClr>
                </a:solidFill>
                <a:latin typeface="Work Sans" pitchFamily="2" charset="77"/>
              </a:rPr>
              <a:t>repræsentativt demokrati</a:t>
            </a:r>
          </a:p>
          <a:p>
            <a:r>
              <a:rPr lang="da-DK" sz="2600" dirty="0">
                <a:solidFill>
                  <a:schemeClr val="tx2">
                    <a:lumMod val="50000"/>
                    <a:alpha val="70000"/>
                  </a:schemeClr>
                </a:solidFill>
                <a:latin typeface="Work Sans" pitchFamily="2" charset="77"/>
              </a:rPr>
              <a:t>Ønsket er her </a:t>
            </a:r>
            <a:r>
              <a:rPr lang="da-DK" sz="2600" b="1" dirty="0">
                <a:solidFill>
                  <a:schemeClr val="tx2">
                    <a:lumMod val="50000"/>
                    <a:alpha val="70000"/>
                  </a:schemeClr>
                </a:solidFill>
                <a:latin typeface="Work Sans" pitchFamily="2" charset="77"/>
              </a:rPr>
              <a:t>ingen folkeafstemninger</a:t>
            </a:r>
            <a:endParaRPr lang="da-DK" sz="2600" b="1" dirty="0">
              <a:solidFill>
                <a:schemeClr val="tx2">
                  <a:lumMod val="50000"/>
                  <a:alpha val="70000"/>
                </a:schemeClr>
              </a:solidFill>
              <a:latin typeface="Work Sans" pitchFamily="2" charset="77"/>
              <a:cs typeface="Times New Roman" panose="02020603050405020304" pitchFamily="18" charset="0"/>
            </a:endParaRPr>
          </a:p>
          <a:p>
            <a:r>
              <a:rPr lang="da-DK" sz="2600" b="1" dirty="0">
                <a:solidFill>
                  <a:schemeClr val="tx2">
                    <a:lumMod val="50000"/>
                    <a:alpha val="70000"/>
                  </a:schemeClr>
                </a:solidFill>
                <a:latin typeface="Work Sans" pitchFamily="2" charset="77"/>
              </a:rPr>
              <a:t>Folkeviljen</a:t>
            </a:r>
            <a:r>
              <a:rPr lang="da-DK" sz="2600" dirty="0">
                <a:solidFill>
                  <a:schemeClr val="tx2">
                    <a:lumMod val="50000"/>
                    <a:alpha val="70000"/>
                  </a:schemeClr>
                </a:solidFill>
                <a:latin typeface="Work Sans" pitchFamily="2" charset="77"/>
              </a:rPr>
              <a:t> kommer alene til udtryk via </a:t>
            </a:r>
            <a:r>
              <a:rPr lang="da-DK" sz="2600" b="1" dirty="0">
                <a:solidFill>
                  <a:schemeClr val="tx2">
                    <a:lumMod val="50000"/>
                    <a:alpha val="70000"/>
                  </a:schemeClr>
                </a:solidFill>
                <a:latin typeface="Work Sans" pitchFamily="2" charset="77"/>
              </a:rPr>
              <a:t>stemmeafgivelsen</a:t>
            </a:r>
            <a:r>
              <a:rPr lang="da-DK" sz="2600" dirty="0">
                <a:solidFill>
                  <a:schemeClr val="tx2">
                    <a:lumMod val="50000"/>
                    <a:alpha val="70000"/>
                  </a:schemeClr>
                </a:solidFill>
                <a:latin typeface="Work Sans" pitchFamily="2" charset="77"/>
              </a:rPr>
              <a:t> ved Folketingsvalg</a:t>
            </a:r>
            <a:endParaRPr lang="da-DK" sz="2600" dirty="0">
              <a:solidFill>
                <a:schemeClr val="tx2">
                  <a:lumMod val="50000"/>
                  <a:alpha val="70000"/>
                </a:schemeClr>
              </a:solidFill>
              <a:latin typeface="Work Sans" pitchFamily="2" charset="77"/>
              <a:ea typeface="Times New Roman" panose="02020603050405020304" pitchFamily="18" charset="0"/>
              <a:cs typeface="Times New Roman" panose="02020603050405020304" pitchFamily="18" charset="0"/>
            </a:endParaRPr>
          </a:p>
          <a:p>
            <a:r>
              <a:rPr lang="da-DK" sz="2600" dirty="0">
                <a:solidFill>
                  <a:schemeClr val="tx2">
                    <a:lumMod val="50000"/>
                    <a:alpha val="70000"/>
                  </a:schemeClr>
                </a:solidFill>
                <a:effectLst/>
                <a:latin typeface="Work Sans" pitchFamily="2" charset="77"/>
              </a:rPr>
              <a:t>Høj folkelig deltagelse </a:t>
            </a:r>
            <a:r>
              <a:rPr lang="da-DK" sz="2600" b="1" dirty="0">
                <a:solidFill>
                  <a:schemeClr val="tx2">
                    <a:lumMod val="50000"/>
                    <a:alpha val="70000"/>
                  </a:schemeClr>
                </a:solidFill>
                <a:effectLst/>
                <a:latin typeface="Work Sans" pitchFamily="2" charset="77"/>
              </a:rPr>
              <a:t>mindsker effektiviteten </a:t>
            </a:r>
            <a:r>
              <a:rPr lang="da-DK" sz="2600" dirty="0">
                <a:solidFill>
                  <a:schemeClr val="tx2">
                    <a:lumMod val="50000"/>
                    <a:alpha val="70000"/>
                  </a:schemeClr>
                </a:solidFill>
                <a:effectLst/>
                <a:latin typeface="Work Sans" pitchFamily="2" charset="77"/>
              </a:rPr>
              <a:t>af det politiske system</a:t>
            </a:r>
          </a:p>
          <a:p>
            <a:r>
              <a:rPr lang="da-DK" sz="2600" dirty="0">
                <a:solidFill>
                  <a:schemeClr val="tx2">
                    <a:lumMod val="50000"/>
                    <a:alpha val="70000"/>
                  </a:schemeClr>
                </a:solidFill>
                <a:effectLst/>
                <a:latin typeface="Work Sans" pitchFamily="2" charset="77"/>
              </a:rPr>
              <a:t>Demokrati er en </a:t>
            </a:r>
            <a:r>
              <a:rPr lang="da-DK" sz="2600" b="1" dirty="0">
                <a:solidFill>
                  <a:schemeClr val="tx2">
                    <a:lumMod val="50000"/>
                    <a:alpha val="70000"/>
                  </a:schemeClr>
                </a:solidFill>
                <a:effectLst/>
                <a:latin typeface="Work Sans" pitchFamily="2" charset="77"/>
              </a:rPr>
              <a:t>metode</a:t>
            </a:r>
            <a:r>
              <a:rPr lang="da-DK" sz="2600" dirty="0">
                <a:solidFill>
                  <a:schemeClr val="tx2">
                    <a:lumMod val="50000"/>
                    <a:alpha val="70000"/>
                  </a:schemeClr>
                </a:solidFill>
                <a:effectLst/>
                <a:latin typeface="Work Sans" pitchFamily="2" charset="77"/>
              </a:rPr>
              <a:t> til at træffe politiske beslutninger</a:t>
            </a: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276023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728B746-0C1A-BA69-A28B-3E4889349C9D}"/>
              </a:ext>
            </a:extLst>
          </p:cNvPr>
          <p:cNvSpPr>
            <a:spLocks noGrp="1"/>
          </p:cNvSpPr>
          <p:nvPr>
            <p:ph type="title"/>
          </p:nvPr>
        </p:nvSpPr>
        <p:spPr>
          <a:xfrm>
            <a:off x="836679" y="723898"/>
            <a:ext cx="6002110" cy="1495425"/>
          </a:xfrm>
        </p:spPr>
        <p:txBody>
          <a:bodyPr>
            <a:normAutofit/>
          </a:bodyPr>
          <a:lstStyle/>
          <a:p>
            <a:r>
              <a:rPr lang="da-DK" sz="4000" dirty="0">
                <a:latin typeface="Work Sans" pitchFamily="2" charset="77"/>
              </a:rPr>
              <a:t>Hal Koch (1867-1949)</a:t>
            </a:r>
            <a:br>
              <a:rPr lang="da-DK" sz="4000" dirty="0">
                <a:latin typeface="Work Sans" pitchFamily="2" charset="77"/>
              </a:rPr>
            </a:br>
            <a:r>
              <a:rPr lang="da-DK" sz="1800" dirty="0">
                <a:latin typeface="Work Sans" pitchFamily="2" charset="77"/>
              </a:rPr>
              <a:t>Dansk teolog og kirkehistoriker</a:t>
            </a:r>
            <a:endParaRPr lang="da-DK" sz="4000" dirty="0">
              <a:latin typeface="Work Sans" pitchFamily="2" charset="77"/>
            </a:endParaRPr>
          </a:p>
        </p:txBody>
      </p:sp>
      <p:sp>
        <p:nvSpPr>
          <p:cNvPr id="3" name="Pladsholder til indhold 2">
            <a:extLst>
              <a:ext uri="{FF2B5EF4-FFF2-40B4-BE49-F238E27FC236}">
                <a16:creationId xmlns:a16="http://schemas.microsoft.com/office/drawing/2014/main" id="{5CB5E027-220D-FD4A-AE5E-CFBDF4B0F060}"/>
              </a:ext>
            </a:extLst>
          </p:cNvPr>
          <p:cNvSpPr>
            <a:spLocks noGrp="1"/>
          </p:cNvSpPr>
          <p:nvPr>
            <p:ph idx="1"/>
          </p:nvPr>
        </p:nvSpPr>
        <p:spPr>
          <a:xfrm>
            <a:off x="836680" y="2405067"/>
            <a:ext cx="6002110" cy="3729034"/>
          </a:xfrm>
        </p:spPr>
        <p:txBody>
          <a:bodyPr>
            <a:normAutofit/>
          </a:bodyPr>
          <a:lstStyle/>
          <a:p>
            <a:r>
              <a:rPr lang="da-DK" sz="2000" dirty="0">
                <a:latin typeface="Work Sans" pitchFamily="2" charset="77"/>
              </a:rPr>
              <a:t>Skrev i 1945 bogen ”Hvad er demokrati?”</a:t>
            </a:r>
          </a:p>
          <a:p>
            <a:r>
              <a:rPr lang="da-DK" sz="2000" dirty="0">
                <a:latin typeface="Work Sans" pitchFamily="2" charset="77"/>
              </a:rPr>
              <a:t>Demokratiet er en livsform</a:t>
            </a:r>
          </a:p>
          <a:p>
            <a:r>
              <a:rPr lang="da-DK" sz="2000" dirty="0">
                <a:latin typeface="Work Sans" pitchFamily="2" charset="77"/>
              </a:rPr>
              <a:t>Borgerens deltagelse skal ses i bred forstand</a:t>
            </a:r>
          </a:p>
          <a:p>
            <a:pPr lvl="1"/>
            <a:r>
              <a:rPr lang="da-DK" sz="1600" dirty="0">
                <a:latin typeface="Work Sans" pitchFamily="2" charset="77"/>
              </a:rPr>
              <a:t>Dialog og samtale</a:t>
            </a:r>
          </a:p>
          <a:p>
            <a:r>
              <a:rPr lang="da-DK" sz="2000" dirty="0">
                <a:latin typeface="Work Sans" pitchFamily="2" charset="77"/>
              </a:rPr>
              <a:t>Demokratiet er et mål i sig selv</a:t>
            </a:r>
          </a:p>
          <a:p>
            <a:r>
              <a:rPr lang="da-DK" sz="2000" dirty="0">
                <a:latin typeface="Work Sans" pitchFamily="2" charset="77"/>
              </a:rPr>
              <a:t>Deltagelsesdemokrati</a:t>
            </a:r>
          </a:p>
          <a:p>
            <a:endParaRPr lang="da-DK" sz="2000" dirty="0"/>
          </a:p>
        </p:txBody>
      </p:sp>
      <p:pic>
        <p:nvPicPr>
          <p:cNvPr id="5" name="Billede 4" descr="Et billede, der indeholder Ansigt, person, portræt, slips&#10;&#10;Automatisk genereret beskrivelse">
            <a:extLst>
              <a:ext uri="{FF2B5EF4-FFF2-40B4-BE49-F238E27FC236}">
                <a16:creationId xmlns:a16="http://schemas.microsoft.com/office/drawing/2014/main" id="{77C8867C-6BF8-11EC-A1E9-BA39F783DBE6}"/>
              </a:ext>
            </a:extLst>
          </p:cNvPr>
          <p:cNvPicPr>
            <a:picLocks noChangeAspect="1"/>
          </p:cNvPicPr>
          <p:nvPr/>
        </p:nvPicPr>
        <p:blipFill rotWithShape="1">
          <a:blip r:embed="rId3"/>
          <a:srcRect r="3" b="2256"/>
          <a:stretch/>
        </p:blipFill>
        <p:spPr>
          <a:xfrm>
            <a:off x="7199440" y="10"/>
            <a:ext cx="4992560" cy="6857990"/>
          </a:xfrm>
          <a:prstGeom prst="rect">
            <a:avLst/>
          </a:prstGeom>
          <a:effectLst/>
        </p:spPr>
      </p:pic>
      <p:sp>
        <p:nvSpPr>
          <p:cNvPr id="4" name="Tekstfelt 3">
            <a:extLst>
              <a:ext uri="{FF2B5EF4-FFF2-40B4-BE49-F238E27FC236}">
                <a16:creationId xmlns:a16="http://schemas.microsoft.com/office/drawing/2014/main" id="{10A60CD9-9B69-CCBA-8766-2EADD370565B}"/>
              </a:ext>
            </a:extLst>
          </p:cNvPr>
          <p:cNvSpPr txBox="1"/>
          <p:nvPr/>
        </p:nvSpPr>
        <p:spPr>
          <a:xfrm>
            <a:off x="7675471" y="4269584"/>
            <a:ext cx="4513480" cy="1200329"/>
          </a:xfrm>
          <a:prstGeom prst="rect">
            <a:avLst/>
          </a:prstGeom>
          <a:noFill/>
        </p:spPr>
        <p:txBody>
          <a:bodyPr wrap="square" rtlCol="0">
            <a:spAutoFit/>
          </a:bodyPr>
          <a:lstStyle/>
          <a:p>
            <a:r>
              <a:rPr lang="da-DK" b="0" i="1" u="none" strike="noStrike" dirty="0">
                <a:solidFill>
                  <a:schemeClr val="bg1"/>
                </a:solidFill>
                <a:effectLst/>
                <a:latin typeface="Work Sans" pitchFamily="2" charset="77"/>
              </a:rPr>
              <a:t>”Ordet eller sværdet! Ved sværdet afgør man, hvem der er den stærkeste. Ved ordet finder man ud af, hvad der er det rigtige.” – Hal Koch</a:t>
            </a:r>
            <a:endParaRPr lang="da-DK" i="1" dirty="0">
              <a:solidFill>
                <a:schemeClr val="bg1"/>
              </a:solidFill>
              <a:latin typeface="Work Sans" pitchFamily="2" charset="77"/>
            </a:endParaRPr>
          </a:p>
        </p:txBody>
      </p:sp>
    </p:spTree>
    <p:extLst>
      <p:ext uri="{BB962C8B-B14F-4D97-AF65-F5344CB8AC3E}">
        <p14:creationId xmlns:p14="http://schemas.microsoft.com/office/powerpoint/2010/main" val="2767024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p:txBody>
          <a:bodyPr>
            <a:noAutofit/>
          </a:bodyPr>
          <a:lstStyle/>
          <a:p>
            <a:r>
              <a:rPr lang="da-DK" sz="3600" dirty="0">
                <a:latin typeface="Work Sans" pitchFamily="2" charset="77"/>
              </a:rPr>
              <a:t>Hal Koch</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1628775"/>
            <a:ext cx="10515600" cy="4548188"/>
          </a:xfrm>
        </p:spPr>
        <p:txBody>
          <a:bodyPr>
            <a:normAutofit/>
          </a:bodyPr>
          <a:lstStyle/>
          <a:p>
            <a:r>
              <a:rPr lang="da-DK" sz="2400" dirty="0">
                <a:effectLst/>
                <a:latin typeface="Work Sans" pitchFamily="2" charset="77"/>
                <a:ea typeface="Calibri" panose="020F0502020204030204" pitchFamily="34" charset="0"/>
              </a:rPr>
              <a:t>Folkeafstemninger uden dialog er flertalsdiktatur: Sværdet eller samtalen (ordet)</a:t>
            </a:r>
            <a:r>
              <a:rPr lang="da-DK" sz="2400" dirty="0">
                <a:effectLst/>
                <a:latin typeface="Work Sans" pitchFamily="2" charset="77"/>
              </a:rPr>
              <a:t> </a:t>
            </a:r>
          </a:p>
          <a:p>
            <a:pPr lvl="1"/>
            <a:r>
              <a:rPr lang="da-DK" sz="2000" dirty="0">
                <a:latin typeface="Work Sans" pitchFamily="2" charset="77"/>
                <a:ea typeface="Calibri" panose="020F0502020204030204" pitchFamily="34" charset="0"/>
              </a:rPr>
              <a:t>Afstemninger er ifølge Koch sværdet, fordi man kun finder den stærkeste og ikke, hvem der har ret.</a:t>
            </a:r>
          </a:p>
          <a:p>
            <a:r>
              <a:rPr lang="da-DK" sz="2400" dirty="0">
                <a:latin typeface="Work Sans" pitchFamily="2" charset="77"/>
              </a:rPr>
              <a:t>Dialogen og samtalen</a:t>
            </a:r>
          </a:p>
          <a:p>
            <a:pPr lvl="1"/>
            <a:r>
              <a:rPr lang="da-DK" sz="2000" dirty="0">
                <a:effectLst/>
                <a:latin typeface="Work Sans" pitchFamily="2" charset="77"/>
                <a:ea typeface="Calibri" panose="020F0502020204030204" pitchFamily="34" charset="0"/>
              </a:rPr>
              <a:t>Den åbne fordomsfrie samtale fuldstændig central for et velfungerende demokrati. Dialogen sikrer </a:t>
            </a:r>
            <a:r>
              <a:rPr lang="da-DK" sz="2000" dirty="0">
                <a:latin typeface="Work Sans" pitchFamily="2" charset="77"/>
                <a:ea typeface="Calibri" panose="020F0502020204030204" pitchFamily="34" charset="0"/>
              </a:rPr>
              <a:t>en løsning for det fælles bedste. </a:t>
            </a:r>
          </a:p>
          <a:p>
            <a:pPr lvl="1"/>
            <a:r>
              <a:rPr lang="da-DK" sz="2000" dirty="0">
                <a:effectLst/>
                <a:latin typeface="Work Sans" pitchFamily="2" charset="77"/>
                <a:ea typeface="Calibri" panose="020F0502020204030204" pitchFamily="34" charset="0"/>
              </a:rPr>
              <a:t>Samtalen med modstridende parter skaber et kompromis, der er retfærdigt for alle parter. </a:t>
            </a: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2571986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p:txBody>
          <a:bodyPr>
            <a:noAutofit/>
          </a:bodyPr>
          <a:lstStyle/>
          <a:p>
            <a:r>
              <a:rPr lang="da-DK" sz="3600" dirty="0">
                <a:latin typeface="Work Sans" pitchFamily="2" charset="77"/>
              </a:rPr>
              <a:t>Hal Koch</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1628775"/>
            <a:ext cx="10515600" cy="4548188"/>
          </a:xfrm>
        </p:spPr>
        <p:txBody>
          <a:bodyPr>
            <a:normAutofit/>
          </a:bodyPr>
          <a:lstStyle/>
          <a:p>
            <a:r>
              <a:rPr lang="da-DK" sz="2400" dirty="0">
                <a:effectLst/>
                <a:latin typeface="Work Sans" pitchFamily="2" charset="77"/>
                <a:ea typeface="Calibri" panose="020F0502020204030204" pitchFamily="34" charset="0"/>
              </a:rPr>
              <a:t>Demokratiet som en livsform</a:t>
            </a:r>
          </a:p>
          <a:p>
            <a:pPr lvl="1"/>
            <a:r>
              <a:rPr lang="da-DK" sz="2000" dirty="0">
                <a:effectLst/>
                <a:latin typeface="Work Sans" pitchFamily="2" charset="77"/>
                <a:ea typeface="Calibri" panose="020F0502020204030204" pitchFamily="34" charset="0"/>
              </a:rPr>
              <a:t>Demokratiet starter i det nære og private</a:t>
            </a:r>
          </a:p>
          <a:p>
            <a:pPr lvl="1"/>
            <a:r>
              <a:rPr lang="da-DK" sz="2000" dirty="0">
                <a:effectLst/>
                <a:latin typeface="Work Sans" pitchFamily="2" charset="77"/>
                <a:ea typeface="Calibri" panose="020F0502020204030204" pitchFamily="34" charset="0"/>
              </a:rPr>
              <a:t>Efterhånden som vi bliver mere uddannet og oplyste breder det sig derfra til andre sfærer</a:t>
            </a:r>
          </a:p>
          <a:p>
            <a:pPr lvl="2"/>
            <a:r>
              <a:rPr lang="da-DK" sz="1600" dirty="0">
                <a:effectLst/>
                <a:latin typeface="Work Sans" pitchFamily="2" charset="77"/>
                <a:ea typeface="Calibri" panose="020F0502020204030204" pitchFamily="34" charset="0"/>
              </a:rPr>
              <a:t>uddannelsesinstitutionerne bærer et stort ansvar for at opdrage og danne os til demokratiske medborgere.</a:t>
            </a:r>
            <a:r>
              <a:rPr lang="da-DK" sz="1600" dirty="0">
                <a:effectLst/>
                <a:latin typeface="Work Sans" pitchFamily="2" charset="77"/>
              </a:rPr>
              <a:t> </a:t>
            </a:r>
          </a:p>
          <a:p>
            <a:pPr>
              <a:lnSpc>
                <a:spcPct val="150000"/>
              </a:lnSpc>
            </a:pPr>
            <a:r>
              <a:rPr lang="da-DK" sz="2400" dirty="0">
                <a:effectLst/>
                <a:latin typeface="Work Sans" pitchFamily="2" charset="77"/>
                <a:ea typeface="Calibri" panose="020F0502020204030204" pitchFamily="34" charset="0"/>
              </a:rPr>
              <a:t>Bred demokratiopfattelse</a:t>
            </a:r>
          </a:p>
          <a:p>
            <a:pPr lvl="1">
              <a:lnSpc>
                <a:spcPct val="150000"/>
              </a:lnSpc>
            </a:pPr>
            <a:r>
              <a:rPr lang="da-DK" sz="2000" dirty="0">
                <a:effectLst/>
                <a:latin typeface="Work Sans" pitchFamily="2" charset="77"/>
                <a:ea typeface="Calibri" panose="020F0502020204030204" pitchFamily="34" charset="0"/>
                <a:cs typeface="Times New Roman" panose="02020603050405020304" pitchFamily="18" charset="0"/>
              </a:rPr>
              <a:t>Demokratiet handler ikke kun om at stemme. Demokratiet kæver engagement og deltagelse. Hal Koch mener, man både skal være aktiv indenfor og udenfor det politiske system.</a:t>
            </a:r>
          </a:p>
          <a:p>
            <a:pPr lvl="1">
              <a:lnSpc>
                <a:spcPct val="150000"/>
              </a:lnSpc>
            </a:pPr>
            <a:r>
              <a:rPr lang="da-DK" sz="2000" dirty="0">
                <a:latin typeface="Work Sans" pitchFamily="2" charset="77"/>
                <a:ea typeface="Calibri" panose="020F0502020204030204" pitchFamily="34" charset="0"/>
              </a:rPr>
              <a:t>F</a:t>
            </a:r>
            <a:r>
              <a:rPr lang="da-DK" sz="2000" dirty="0">
                <a:effectLst/>
                <a:latin typeface="Work Sans" pitchFamily="2" charset="77"/>
                <a:ea typeface="Calibri" panose="020F0502020204030204" pitchFamily="34" charset="0"/>
              </a:rPr>
              <a:t>olkets vilje kommer til udtryk gennem organisationer og partier</a:t>
            </a:r>
            <a:endParaRPr lang="da-DK" sz="20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7405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58E31-F2DC-D1A2-E35A-3EAFA43099F6}"/>
              </a:ext>
            </a:extLst>
          </p:cNvPr>
          <p:cNvSpPr>
            <a:spLocks noGrp="1"/>
          </p:cNvSpPr>
          <p:nvPr>
            <p:ph type="title"/>
          </p:nvPr>
        </p:nvSpPr>
        <p:spPr/>
        <p:txBody>
          <a:bodyPr>
            <a:noAutofit/>
          </a:bodyPr>
          <a:lstStyle/>
          <a:p>
            <a:r>
              <a:rPr lang="da-DK" sz="3600" dirty="0">
                <a:latin typeface="Work Sans" pitchFamily="2" charset="77"/>
              </a:rPr>
              <a:t>Deltagelsesdemokrati</a:t>
            </a:r>
          </a:p>
        </p:txBody>
      </p:sp>
      <p:sp>
        <p:nvSpPr>
          <p:cNvPr id="3" name="Pladsholder til indhold 2">
            <a:extLst>
              <a:ext uri="{FF2B5EF4-FFF2-40B4-BE49-F238E27FC236}">
                <a16:creationId xmlns:a16="http://schemas.microsoft.com/office/drawing/2014/main" id="{13BD7AF3-057A-7131-BB97-D22B63EB3643}"/>
              </a:ext>
            </a:extLst>
          </p:cNvPr>
          <p:cNvSpPr>
            <a:spLocks noGrp="1"/>
          </p:cNvSpPr>
          <p:nvPr>
            <p:ph idx="1"/>
          </p:nvPr>
        </p:nvSpPr>
        <p:spPr>
          <a:xfrm>
            <a:off x="838200" y="1628775"/>
            <a:ext cx="10515600" cy="4548188"/>
          </a:xfrm>
        </p:spPr>
        <p:txBody>
          <a:bodyPr>
            <a:normAutofit fontScale="92500"/>
          </a:bodyPr>
          <a:lstStyle/>
          <a:p>
            <a:r>
              <a:rPr lang="da-DK" dirty="0">
                <a:solidFill>
                  <a:schemeClr val="tx2">
                    <a:lumMod val="75000"/>
                  </a:schemeClr>
                </a:solidFill>
                <a:latin typeface="Work Sans" pitchFamily="2" charset="77"/>
              </a:rPr>
              <a:t>Tilhængerne har en </a:t>
            </a:r>
            <a:r>
              <a:rPr lang="da-DK" b="1" dirty="0">
                <a:solidFill>
                  <a:schemeClr val="tx2">
                    <a:lumMod val="75000"/>
                  </a:schemeClr>
                </a:solidFill>
                <a:latin typeface="Work Sans" pitchFamily="2" charset="77"/>
              </a:rPr>
              <a:t>bred forståelse </a:t>
            </a:r>
            <a:r>
              <a:rPr lang="da-DK" dirty="0">
                <a:solidFill>
                  <a:schemeClr val="tx2">
                    <a:lumMod val="75000"/>
                  </a:schemeClr>
                </a:solidFill>
                <a:latin typeface="Work Sans" pitchFamily="2" charset="77"/>
              </a:rPr>
              <a:t>af demokrati/deltagelse</a:t>
            </a:r>
          </a:p>
          <a:p>
            <a:r>
              <a:rPr lang="da-DK" b="1" dirty="0">
                <a:solidFill>
                  <a:schemeClr val="tx2">
                    <a:lumMod val="75000"/>
                  </a:schemeClr>
                </a:solidFill>
                <a:latin typeface="Work Sans" pitchFamily="2" charset="77"/>
              </a:rPr>
              <a:t>Folkelig deltagelse </a:t>
            </a:r>
            <a:r>
              <a:rPr lang="da-DK" dirty="0">
                <a:solidFill>
                  <a:schemeClr val="tx2">
                    <a:lumMod val="75000"/>
                  </a:schemeClr>
                </a:solidFill>
                <a:latin typeface="Work Sans" pitchFamily="2" charset="77"/>
              </a:rPr>
              <a:t>er et mål i sig selv, da den er personligt udviklende</a:t>
            </a:r>
          </a:p>
          <a:p>
            <a:r>
              <a:rPr lang="da-DK" i="0" u="none" strike="noStrike" kern="1200" dirty="0">
                <a:solidFill>
                  <a:schemeClr val="tx2">
                    <a:lumMod val="75000"/>
                  </a:schemeClr>
                </a:solidFill>
                <a:effectLst/>
                <a:latin typeface="Work Sans" pitchFamily="2" charset="77"/>
              </a:rPr>
              <a:t>Ser positivt på </a:t>
            </a:r>
            <a:r>
              <a:rPr lang="da-DK" b="1" i="0" u="none" strike="noStrike" kern="1200" dirty="0">
                <a:solidFill>
                  <a:schemeClr val="tx2">
                    <a:lumMod val="75000"/>
                  </a:schemeClr>
                </a:solidFill>
                <a:effectLst/>
                <a:latin typeface="Work Sans" pitchFamily="2" charset="77"/>
              </a:rPr>
              <a:t>direkte demokrati</a:t>
            </a:r>
            <a:endParaRPr lang="da-DK" b="1" dirty="0">
              <a:solidFill>
                <a:schemeClr val="tx2">
                  <a:lumMod val="75000"/>
                </a:schemeClr>
              </a:solidFill>
              <a:latin typeface="Work Sans" pitchFamily="2" charset="77"/>
            </a:endParaRPr>
          </a:p>
          <a:p>
            <a:r>
              <a:rPr lang="da-DK" dirty="0">
                <a:solidFill>
                  <a:schemeClr val="tx2">
                    <a:lumMod val="75000"/>
                  </a:schemeClr>
                </a:solidFill>
                <a:latin typeface="Work Sans" pitchFamily="2" charset="77"/>
              </a:rPr>
              <a:t>Ønsket er her flere </a:t>
            </a:r>
            <a:r>
              <a:rPr lang="da-DK" b="1" dirty="0">
                <a:solidFill>
                  <a:schemeClr val="tx2">
                    <a:lumMod val="75000"/>
                  </a:schemeClr>
                </a:solidFill>
                <a:latin typeface="Work Sans" pitchFamily="2" charset="77"/>
              </a:rPr>
              <a:t>folkeafstemninger</a:t>
            </a:r>
          </a:p>
          <a:p>
            <a:r>
              <a:rPr lang="da-DK" b="1" dirty="0">
                <a:solidFill>
                  <a:schemeClr val="tx2">
                    <a:lumMod val="75000"/>
                  </a:schemeClr>
                </a:solidFill>
                <a:latin typeface="Work Sans" pitchFamily="2" charset="77"/>
              </a:rPr>
              <a:t>Folkeviljen</a:t>
            </a:r>
            <a:r>
              <a:rPr lang="da-DK" dirty="0">
                <a:solidFill>
                  <a:schemeClr val="tx2">
                    <a:lumMod val="75000"/>
                  </a:schemeClr>
                </a:solidFill>
                <a:latin typeface="Work Sans" pitchFamily="2" charset="77"/>
              </a:rPr>
              <a:t> kommer til udtryk gennem en bred vifte af </a:t>
            </a:r>
            <a:r>
              <a:rPr lang="da-DK" b="1" dirty="0">
                <a:solidFill>
                  <a:schemeClr val="tx2">
                    <a:lumMod val="75000"/>
                  </a:schemeClr>
                </a:solidFill>
                <a:latin typeface="Work Sans" pitchFamily="2" charset="77"/>
              </a:rPr>
              <a:t>folkelig aktivitet</a:t>
            </a:r>
          </a:p>
          <a:p>
            <a:r>
              <a:rPr lang="da-DK" dirty="0">
                <a:solidFill>
                  <a:schemeClr val="tx2">
                    <a:lumMod val="75000"/>
                  </a:schemeClr>
                </a:solidFill>
                <a:latin typeface="Work Sans" pitchFamily="2" charset="77"/>
              </a:rPr>
              <a:t>Høj folkelig deltagelse har en </a:t>
            </a:r>
            <a:r>
              <a:rPr lang="da-DK" b="1" dirty="0">
                <a:solidFill>
                  <a:schemeClr val="tx2">
                    <a:lumMod val="75000"/>
                  </a:schemeClr>
                </a:solidFill>
                <a:latin typeface="Work Sans" pitchFamily="2" charset="77"/>
              </a:rPr>
              <a:t>uddannende effekt </a:t>
            </a:r>
            <a:r>
              <a:rPr lang="da-DK" dirty="0">
                <a:solidFill>
                  <a:schemeClr val="tx2">
                    <a:lumMod val="75000"/>
                  </a:schemeClr>
                </a:solidFill>
                <a:latin typeface="Work Sans" pitchFamily="2" charset="77"/>
              </a:rPr>
              <a:t>på vælgerne</a:t>
            </a:r>
          </a:p>
          <a:p>
            <a:r>
              <a:rPr lang="da-DK" i="0" u="none" strike="noStrike" kern="1200" dirty="0">
                <a:solidFill>
                  <a:schemeClr val="tx2">
                    <a:lumMod val="75000"/>
                  </a:schemeClr>
                </a:solidFill>
                <a:effectLst/>
                <a:latin typeface="Work Sans" pitchFamily="2" charset="77"/>
              </a:rPr>
              <a:t>Demokrati er et ideal eller en </a:t>
            </a:r>
            <a:r>
              <a:rPr lang="da-DK" b="1" i="0" u="none" strike="noStrike" kern="1200" dirty="0">
                <a:solidFill>
                  <a:schemeClr val="tx2">
                    <a:lumMod val="75000"/>
                  </a:schemeClr>
                </a:solidFill>
                <a:effectLst/>
                <a:latin typeface="Work Sans" pitchFamily="2" charset="77"/>
              </a:rPr>
              <a:t>livsform</a:t>
            </a:r>
            <a:r>
              <a:rPr lang="da-DK" i="0" u="none" strike="noStrike" kern="1200" dirty="0">
                <a:solidFill>
                  <a:schemeClr val="tx2">
                    <a:lumMod val="75000"/>
                  </a:schemeClr>
                </a:solidFill>
                <a:effectLst/>
                <a:latin typeface="Work Sans" pitchFamily="2" charset="77"/>
              </a:rPr>
              <a:t>, hvor samtalen er kernen</a:t>
            </a:r>
            <a:endParaRPr lang="da-DK" dirty="0">
              <a:solidFill>
                <a:schemeClr val="tx2">
                  <a:lumMod val="75000"/>
                </a:schemeClr>
              </a:solidFill>
              <a:latin typeface="Work Sans" pitchFamily="2" charset="77"/>
            </a:endParaRPr>
          </a:p>
          <a:p>
            <a:endParaRPr lang="da-DK" dirty="0"/>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sz="24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da-DK"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a-DK" dirty="0"/>
          </a:p>
        </p:txBody>
      </p:sp>
    </p:spTree>
    <p:extLst>
      <p:ext uri="{BB962C8B-B14F-4D97-AF65-F5344CB8AC3E}">
        <p14:creationId xmlns:p14="http://schemas.microsoft.com/office/powerpoint/2010/main" val="32137916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718</Words>
  <Application>Microsoft Macintosh PowerPoint</Application>
  <PresentationFormat>Widescreen</PresentationFormat>
  <Paragraphs>88</Paragraphs>
  <Slides>9</Slides>
  <Notes>2</Notes>
  <HiddenSlides>0</HiddenSlides>
  <MMClips>1</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9</vt:i4>
      </vt:variant>
    </vt:vector>
  </HeadingPairs>
  <TitlesOfParts>
    <vt:vector size="15" baseType="lpstr">
      <vt:lpstr>Arial</vt:lpstr>
      <vt:lpstr>Calibri</vt:lpstr>
      <vt:lpstr>Calibri Light</vt:lpstr>
      <vt:lpstr>Wingdings</vt:lpstr>
      <vt:lpstr>Work Sans</vt:lpstr>
      <vt:lpstr>Office-tema</vt:lpstr>
      <vt:lpstr>Opfattelser af demokratiet</vt:lpstr>
      <vt:lpstr>Alf Ross (1899-1979) Dansk jurist og retsfilosof</vt:lpstr>
      <vt:lpstr>Alf Ross</vt:lpstr>
      <vt:lpstr>Alf Ross</vt:lpstr>
      <vt:lpstr>Konkurrencedemokrati</vt:lpstr>
      <vt:lpstr>Hal Koch (1867-1949) Dansk teolog og kirkehistoriker</vt:lpstr>
      <vt:lpstr>Hal Koch</vt:lpstr>
      <vt:lpstr>Hal Koch</vt:lpstr>
      <vt:lpstr>Deltagelsesdemokrati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dc:title>
  <dc:creator>Signe Nøhr (SN | SGY)</dc:creator>
  <cp:lastModifiedBy>Signe Nøhr (SN | SGY)</cp:lastModifiedBy>
  <cp:revision>4</cp:revision>
  <dcterms:created xsi:type="dcterms:W3CDTF">2023-12-10T20:32:06Z</dcterms:created>
  <dcterms:modified xsi:type="dcterms:W3CDTF">2026-02-09T10:43:12Z</dcterms:modified>
</cp:coreProperties>
</file>