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Lst>
  <p:notesMasterIdLst>
    <p:notesMasterId r:id="rId14"/>
  </p:notesMasterIdLst>
  <p:sldIdLst>
    <p:sldId id="256" r:id="rId2"/>
    <p:sldId id="268" r:id="rId3"/>
    <p:sldId id="269" r:id="rId4"/>
    <p:sldId id="270" r:id="rId5"/>
    <p:sldId id="277" r:id="rId6"/>
    <p:sldId id="271" r:id="rId7"/>
    <p:sldId id="272" r:id="rId8"/>
    <p:sldId id="273" r:id="rId9"/>
    <p:sldId id="274" r:id="rId10"/>
    <p:sldId id="275" r:id="rId11"/>
    <p:sldId id="262" r:id="rId12"/>
    <p:sldId id="276" r:id="rId13"/>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52"/>
    <p:restoredTop sz="89894"/>
  </p:normalViewPr>
  <p:slideViewPr>
    <p:cSldViewPr snapToGrid="0">
      <p:cViewPr varScale="1">
        <p:scale>
          <a:sx n="102" d="100"/>
          <a:sy n="102" d="100"/>
        </p:scale>
        <p:origin x="108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gne Nøhr (SN | SGY)" userId="99924477-9042-4389-afaf-3952a4372225" providerId="ADAL" clId="{7DF504B4-7782-526B-B602-387310F7FE65}"/>
    <pc:docChg chg="delSld modSld sldOrd">
      <pc:chgData name="Signe Nøhr (SN | SGY)" userId="99924477-9042-4389-afaf-3952a4372225" providerId="ADAL" clId="{7DF504B4-7782-526B-B602-387310F7FE65}" dt="2026-04-21T12:13:33.522" v="48" actId="20578"/>
      <pc:docMkLst>
        <pc:docMk/>
      </pc:docMkLst>
      <pc:sldChg chg="modSp mod">
        <pc:chgData name="Signe Nøhr (SN | SGY)" userId="99924477-9042-4389-afaf-3952a4372225" providerId="ADAL" clId="{7DF504B4-7782-526B-B602-387310F7FE65}" dt="2026-04-21T12:13:03.705" v="43" actId="20577"/>
        <pc:sldMkLst>
          <pc:docMk/>
          <pc:sldMk cId="624325449" sldId="256"/>
        </pc:sldMkLst>
        <pc:spChg chg="mod">
          <ac:chgData name="Signe Nøhr (SN | SGY)" userId="99924477-9042-4389-afaf-3952a4372225" providerId="ADAL" clId="{7DF504B4-7782-526B-B602-387310F7FE65}" dt="2026-04-21T12:13:03.705" v="43" actId="20577"/>
          <ac:spMkLst>
            <pc:docMk/>
            <pc:sldMk cId="624325449" sldId="256"/>
            <ac:spMk id="2" creationId="{EA4C6562-370B-0B37-C307-8A1EC75490F7}"/>
          </ac:spMkLst>
        </pc:spChg>
        <pc:spChg chg="mod">
          <ac:chgData name="Signe Nøhr (SN | SGY)" userId="99924477-9042-4389-afaf-3952a4372225" providerId="ADAL" clId="{7DF504B4-7782-526B-B602-387310F7FE65}" dt="2026-04-21T12:12:47.471" v="1" actId="20577"/>
          <ac:spMkLst>
            <pc:docMk/>
            <pc:sldMk cId="624325449" sldId="256"/>
            <ac:spMk id="3" creationId="{E5E5D14C-431E-EEFF-B4A3-46CE9467E23F}"/>
          </ac:spMkLst>
        </pc:spChg>
        <pc:picChg chg="mod">
          <ac:chgData name="Signe Nøhr (SN | SGY)" userId="99924477-9042-4389-afaf-3952a4372225" providerId="ADAL" clId="{7DF504B4-7782-526B-B602-387310F7FE65}" dt="2026-04-21T12:12:44.528" v="0" actId="1076"/>
          <ac:picMkLst>
            <pc:docMk/>
            <pc:sldMk cId="624325449" sldId="256"/>
            <ac:picMk id="18" creationId="{32ED695D-B48B-1D32-1355-83EAD7665B53}"/>
          </ac:picMkLst>
        </pc:picChg>
      </pc:sldChg>
      <pc:sldChg chg="ord">
        <pc:chgData name="Signe Nøhr (SN | SGY)" userId="99924477-9042-4389-afaf-3952a4372225" providerId="ADAL" clId="{7DF504B4-7782-526B-B602-387310F7FE65}" dt="2026-04-21T12:13:33.522" v="48" actId="20578"/>
        <pc:sldMkLst>
          <pc:docMk/>
          <pc:sldMk cId="4158631817" sldId="262"/>
        </pc:sldMkLst>
      </pc:sldChg>
      <pc:sldChg chg="del">
        <pc:chgData name="Signe Nøhr (SN | SGY)" userId="99924477-9042-4389-afaf-3952a4372225" providerId="ADAL" clId="{7DF504B4-7782-526B-B602-387310F7FE65}" dt="2026-04-21T12:13:26.294" v="45" actId="2696"/>
        <pc:sldMkLst>
          <pc:docMk/>
          <pc:sldMk cId="469232592" sldId="263"/>
        </pc:sldMkLst>
      </pc:sldChg>
      <pc:sldChg chg="del">
        <pc:chgData name="Signe Nøhr (SN | SGY)" userId="99924477-9042-4389-afaf-3952a4372225" providerId="ADAL" clId="{7DF504B4-7782-526B-B602-387310F7FE65}" dt="2026-04-21T12:13:26.294" v="45" actId="2696"/>
        <pc:sldMkLst>
          <pc:docMk/>
          <pc:sldMk cId="1075561109" sldId="265"/>
        </pc:sldMkLst>
      </pc:sldChg>
      <pc:sldChg chg="del">
        <pc:chgData name="Signe Nøhr (SN | SGY)" userId="99924477-9042-4389-afaf-3952a4372225" providerId="ADAL" clId="{7DF504B4-7782-526B-B602-387310F7FE65}" dt="2026-04-21T12:13:26.294" v="45" actId="2696"/>
        <pc:sldMkLst>
          <pc:docMk/>
          <pc:sldMk cId="3116572109" sldId="266"/>
        </pc:sldMkLst>
      </pc:sldChg>
      <pc:sldChg chg="del">
        <pc:chgData name="Signe Nøhr (SN | SGY)" userId="99924477-9042-4389-afaf-3952a4372225" providerId="ADAL" clId="{7DF504B4-7782-526B-B602-387310F7FE65}" dt="2026-04-21T12:13:26.294" v="45" actId="2696"/>
        <pc:sldMkLst>
          <pc:docMk/>
          <pc:sldMk cId="1570034378" sldId="26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800B4E-20D6-E04E-96AB-8D627EF29960}" type="datetimeFigureOut">
              <a:rPr lang="da-DK" smtClean="0"/>
              <a:t>21.04.2026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6FB243-C62F-D641-823A-5928A3DE794A}" type="slidenum">
              <a:rPr lang="da-DK" smtClean="0"/>
              <a:t>‹nr.›</a:t>
            </a:fld>
            <a:endParaRPr lang="da-DK"/>
          </a:p>
        </p:txBody>
      </p:sp>
    </p:spTree>
    <p:extLst>
      <p:ext uri="{BB962C8B-B14F-4D97-AF65-F5344CB8AC3E}">
        <p14:creationId xmlns:p14="http://schemas.microsoft.com/office/powerpoint/2010/main" val="1713281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E26FB243-C62F-D641-823A-5928A3DE794A}" type="slidenum">
              <a:rPr lang="da-DK" smtClean="0"/>
              <a:t>3</a:t>
            </a:fld>
            <a:endParaRPr lang="da-DK"/>
          </a:p>
        </p:txBody>
      </p:sp>
    </p:spTree>
    <p:extLst>
      <p:ext uri="{BB962C8B-B14F-4D97-AF65-F5344CB8AC3E}">
        <p14:creationId xmlns:p14="http://schemas.microsoft.com/office/powerpoint/2010/main" val="196535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E26FB243-C62F-D641-823A-5928A3DE794A}" type="slidenum">
              <a:rPr lang="da-DK" smtClean="0"/>
              <a:t>4</a:t>
            </a:fld>
            <a:endParaRPr lang="da-DK"/>
          </a:p>
        </p:txBody>
      </p:sp>
    </p:spTree>
    <p:extLst>
      <p:ext uri="{BB962C8B-B14F-4D97-AF65-F5344CB8AC3E}">
        <p14:creationId xmlns:p14="http://schemas.microsoft.com/office/powerpoint/2010/main" val="3305200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err="1"/>
              <a:t>https</a:t>
            </a:r>
            <a:r>
              <a:rPr lang="da-DK" dirty="0"/>
              <a:t>://</a:t>
            </a:r>
            <a:r>
              <a:rPr lang="da-DK" dirty="0" err="1"/>
              <a:t>www.youtube.com</a:t>
            </a:r>
            <a:r>
              <a:rPr lang="da-DK" dirty="0"/>
              <a:t>/</a:t>
            </a:r>
            <a:r>
              <a:rPr lang="da-DK" dirty="0" err="1"/>
              <a:t>watch?v</a:t>
            </a:r>
            <a:r>
              <a:rPr lang="da-DK" dirty="0"/>
              <a:t>=UvIDxu7twpc&amp;t=89s</a:t>
            </a:r>
          </a:p>
        </p:txBody>
      </p:sp>
      <p:sp>
        <p:nvSpPr>
          <p:cNvPr id="4" name="Pladsholder til slidenummer 3"/>
          <p:cNvSpPr>
            <a:spLocks noGrp="1"/>
          </p:cNvSpPr>
          <p:nvPr>
            <p:ph type="sldNum" sz="quarter" idx="5"/>
          </p:nvPr>
        </p:nvSpPr>
        <p:spPr/>
        <p:txBody>
          <a:bodyPr/>
          <a:lstStyle/>
          <a:p>
            <a:fld id="{E26FB243-C62F-D641-823A-5928A3DE794A}" type="slidenum">
              <a:rPr lang="da-DK" smtClean="0"/>
              <a:t>5</a:t>
            </a:fld>
            <a:endParaRPr lang="da-DK"/>
          </a:p>
        </p:txBody>
      </p:sp>
    </p:spTree>
    <p:extLst>
      <p:ext uri="{BB962C8B-B14F-4D97-AF65-F5344CB8AC3E}">
        <p14:creationId xmlns:p14="http://schemas.microsoft.com/office/powerpoint/2010/main" val="1786385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err="1"/>
              <a:t>https</a:t>
            </a:r>
            <a:r>
              <a:rPr lang="da-DK" dirty="0"/>
              <a:t>://</a:t>
            </a:r>
            <a:r>
              <a:rPr lang="da-DK" dirty="0" err="1"/>
              <a:t>www.youtube.com</a:t>
            </a:r>
            <a:r>
              <a:rPr lang="da-DK" dirty="0"/>
              <a:t>/</a:t>
            </a:r>
            <a:r>
              <a:rPr lang="da-DK" dirty="0" err="1"/>
              <a:t>watch?v</a:t>
            </a:r>
            <a:r>
              <a:rPr lang="da-DK" dirty="0"/>
              <a:t>=yBr-D1cFmEs</a:t>
            </a:r>
          </a:p>
        </p:txBody>
      </p:sp>
      <p:sp>
        <p:nvSpPr>
          <p:cNvPr id="4" name="Pladsholder til slidenummer 3"/>
          <p:cNvSpPr>
            <a:spLocks noGrp="1"/>
          </p:cNvSpPr>
          <p:nvPr>
            <p:ph type="sldNum" sz="quarter" idx="5"/>
          </p:nvPr>
        </p:nvSpPr>
        <p:spPr/>
        <p:txBody>
          <a:bodyPr/>
          <a:lstStyle/>
          <a:p>
            <a:fld id="{E26FB243-C62F-D641-823A-5928A3DE794A}" type="slidenum">
              <a:rPr lang="da-DK" smtClean="0"/>
              <a:t>11</a:t>
            </a:fld>
            <a:endParaRPr lang="da-DK"/>
          </a:p>
        </p:txBody>
      </p:sp>
    </p:spTree>
    <p:extLst>
      <p:ext uri="{BB962C8B-B14F-4D97-AF65-F5344CB8AC3E}">
        <p14:creationId xmlns:p14="http://schemas.microsoft.com/office/powerpoint/2010/main" val="1001691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err="1"/>
              <a:t>https</a:t>
            </a:r>
            <a:r>
              <a:rPr lang="da-DK" dirty="0"/>
              <a:t>://</a:t>
            </a:r>
            <a:r>
              <a:rPr lang="da-DK" dirty="0" err="1"/>
              <a:t>www.youtube.com</a:t>
            </a:r>
            <a:r>
              <a:rPr lang="da-DK" dirty="0"/>
              <a:t>/</a:t>
            </a:r>
            <a:r>
              <a:rPr lang="da-DK" dirty="0" err="1"/>
              <a:t>watch?v</a:t>
            </a:r>
            <a:r>
              <a:rPr lang="da-DK" dirty="0"/>
              <a:t>=oCPjgv2Pccc</a:t>
            </a:r>
          </a:p>
        </p:txBody>
      </p:sp>
      <p:sp>
        <p:nvSpPr>
          <p:cNvPr id="4" name="Pladsholder til slidenummer 3"/>
          <p:cNvSpPr>
            <a:spLocks noGrp="1"/>
          </p:cNvSpPr>
          <p:nvPr>
            <p:ph type="sldNum" sz="quarter" idx="5"/>
          </p:nvPr>
        </p:nvSpPr>
        <p:spPr/>
        <p:txBody>
          <a:bodyPr/>
          <a:lstStyle/>
          <a:p>
            <a:fld id="{E26FB243-C62F-D641-823A-5928A3DE794A}" type="slidenum">
              <a:rPr lang="da-DK" smtClean="0"/>
              <a:t>12</a:t>
            </a:fld>
            <a:endParaRPr lang="da-DK"/>
          </a:p>
        </p:txBody>
      </p:sp>
    </p:spTree>
    <p:extLst>
      <p:ext uri="{BB962C8B-B14F-4D97-AF65-F5344CB8AC3E}">
        <p14:creationId xmlns:p14="http://schemas.microsoft.com/office/powerpoint/2010/main" val="674837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4/21/26</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48850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4/21/26</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3536690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4/21/26</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3157886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4/21/26</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823352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4/21/26</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1234313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4/21/26</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872058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4/21/26</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811768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4/21/26</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4132684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4/21/26</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914384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4/21/26</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‹nr.›</a:t>
            </a:fld>
            <a:endParaRPr lang="en-US" dirty="0"/>
          </a:p>
        </p:txBody>
      </p:sp>
    </p:spTree>
    <p:extLst>
      <p:ext uri="{BB962C8B-B14F-4D97-AF65-F5344CB8AC3E}">
        <p14:creationId xmlns:p14="http://schemas.microsoft.com/office/powerpoint/2010/main" val="2418023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4/21/26</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3191050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4/21/26</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‹nr.›</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038423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8" r:id="rId6"/>
    <p:sldLayoutId id="2147483693" r:id="rId7"/>
    <p:sldLayoutId id="2147483694" r:id="rId8"/>
    <p:sldLayoutId id="2147483695" r:id="rId9"/>
    <p:sldLayoutId id="2147483697" r:id="rId10"/>
    <p:sldLayoutId id="2147483696" r:id="rId11"/>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1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1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1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1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ideo" Target="https://www.youtube.com/embed/yBr-D1cFmEs?feature=oembed" TargetMode="Externa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oCPjgv2Pccc?feature=oembed" TargetMode="Externa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UvIDxu7twpc?start=89&amp;feature=oembed" TargetMode="Externa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0AF4F2BA-3C03-4E2C-8ABC-0949B61B3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3" descr="3D-gengivelse af verdens kortet i hvid sten">
            <a:extLst>
              <a:ext uri="{FF2B5EF4-FFF2-40B4-BE49-F238E27FC236}">
                <a16:creationId xmlns:a16="http://schemas.microsoft.com/office/drawing/2014/main" id="{32ED695D-B48B-1D32-1355-83EAD7665B53}"/>
              </a:ext>
            </a:extLst>
          </p:cNvPr>
          <p:cNvPicPr>
            <a:picLocks noChangeAspect="1"/>
          </p:cNvPicPr>
          <p:nvPr/>
        </p:nvPicPr>
        <p:blipFill rotWithShape="1">
          <a:blip r:embed="rId2">
            <a:alphaModFix amt="35000"/>
          </a:blip>
          <a:srcRect r="11111"/>
          <a:stretch/>
        </p:blipFill>
        <p:spPr>
          <a:xfrm>
            <a:off x="20" y="375791"/>
            <a:ext cx="12191980" cy="6857990"/>
          </a:xfrm>
          <a:prstGeom prst="rect">
            <a:avLst/>
          </a:prstGeom>
        </p:spPr>
      </p:pic>
      <p:sp>
        <p:nvSpPr>
          <p:cNvPr id="2" name="Titel 1">
            <a:extLst>
              <a:ext uri="{FF2B5EF4-FFF2-40B4-BE49-F238E27FC236}">
                <a16:creationId xmlns:a16="http://schemas.microsoft.com/office/drawing/2014/main" id="{EA4C6562-370B-0B37-C307-8A1EC75490F7}"/>
              </a:ext>
            </a:extLst>
          </p:cNvPr>
          <p:cNvSpPr>
            <a:spLocks noGrp="1"/>
          </p:cNvSpPr>
          <p:nvPr>
            <p:ph type="ctrTitle"/>
          </p:nvPr>
        </p:nvSpPr>
        <p:spPr>
          <a:xfrm>
            <a:off x="1097280" y="758952"/>
            <a:ext cx="10058400" cy="3566160"/>
          </a:xfrm>
        </p:spPr>
        <p:txBody>
          <a:bodyPr>
            <a:normAutofit/>
          </a:bodyPr>
          <a:lstStyle/>
          <a:p>
            <a:r>
              <a:rPr lang="da-DK" dirty="0">
                <a:solidFill>
                  <a:srgbClr val="FFFFFF"/>
                </a:solidFill>
              </a:rPr>
              <a:t>Teorien om kontinentaldrift og pladetektonik</a:t>
            </a:r>
          </a:p>
        </p:txBody>
      </p:sp>
      <p:sp>
        <p:nvSpPr>
          <p:cNvPr id="3" name="Undertitel 2">
            <a:extLst>
              <a:ext uri="{FF2B5EF4-FFF2-40B4-BE49-F238E27FC236}">
                <a16:creationId xmlns:a16="http://schemas.microsoft.com/office/drawing/2014/main" id="{E5E5D14C-431E-EEFF-B4A3-46CE9467E23F}"/>
              </a:ext>
            </a:extLst>
          </p:cNvPr>
          <p:cNvSpPr>
            <a:spLocks noGrp="1"/>
          </p:cNvSpPr>
          <p:nvPr>
            <p:ph type="subTitle" idx="1"/>
          </p:nvPr>
        </p:nvSpPr>
        <p:spPr>
          <a:xfrm>
            <a:off x="1100051" y="4645152"/>
            <a:ext cx="10058400" cy="1143000"/>
          </a:xfrm>
        </p:spPr>
        <p:txBody>
          <a:bodyPr>
            <a:normAutofit/>
          </a:bodyPr>
          <a:lstStyle/>
          <a:p>
            <a:endParaRPr lang="da-DK" dirty="0">
              <a:solidFill>
                <a:srgbClr val="FFFFFF"/>
              </a:solidFill>
            </a:endParaRPr>
          </a:p>
        </p:txBody>
      </p:sp>
      <p:cxnSp>
        <p:nvCxnSpPr>
          <p:cNvPr id="19" name="Straight Connector 10">
            <a:extLst>
              <a:ext uri="{FF2B5EF4-FFF2-40B4-BE49-F238E27FC236}">
                <a16:creationId xmlns:a16="http://schemas.microsoft.com/office/drawing/2014/main" id="{A07787ED-5EDC-4C54-AD87-55B60D0FE3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0" name="!!footer rectangle">
            <a:extLst>
              <a:ext uri="{FF2B5EF4-FFF2-40B4-BE49-F238E27FC236}">
                <a16:creationId xmlns:a16="http://schemas.microsoft.com/office/drawing/2014/main" id="{B40A8CA7-7D5A-43B0-A1A0-B558ECA9E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Tree>
    <p:extLst>
      <p:ext uri="{BB962C8B-B14F-4D97-AF65-F5344CB8AC3E}">
        <p14:creationId xmlns:p14="http://schemas.microsoft.com/office/powerpoint/2010/main" val="62432544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AB6E427-3F73-4C06-A5D5-AE52C3883B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8C9BDAA-0390-4B39-9B5C-BC95E5120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9919" cy="6858000"/>
          </a:xfrm>
          <a:prstGeom prst="rect">
            <a:avLst/>
          </a:prstGeom>
          <a:solidFill>
            <a:srgbClr val="60374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itel 1">
            <a:extLst>
              <a:ext uri="{FF2B5EF4-FFF2-40B4-BE49-F238E27FC236}">
                <a16:creationId xmlns:a16="http://schemas.microsoft.com/office/drawing/2014/main" id="{C9E21967-FC3C-F076-BE38-52B87704ABEC}"/>
              </a:ext>
            </a:extLst>
          </p:cNvPr>
          <p:cNvSpPr>
            <a:spLocks noGrp="1"/>
          </p:cNvSpPr>
          <p:nvPr>
            <p:ph type="title"/>
          </p:nvPr>
        </p:nvSpPr>
        <p:spPr>
          <a:xfrm>
            <a:off x="492370" y="516836"/>
            <a:ext cx="3084844" cy="1961086"/>
          </a:xfrm>
        </p:spPr>
        <p:txBody>
          <a:bodyPr>
            <a:normAutofit/>
          </a:bodyPr>
          <a:lstStyle/>
          <a:p>
            <a:r>
              <a:rPr lang="da-DK" sz="3400" dirty="0">
                <a:solidFill>
                  <a:srgbClr val="FFFFFF"/>
                </a:solidFill>
              </a:rPr>
              <a:t>Bevarende pladegrænser</a:t>
            </a:r>
          </a:p>
        </p:txBody>
      </p:sp>
      <p:cxnSp>
        <p:nvCxnSpPr>
          <p:cNvPr id="15" name="Straight Connector 14">
            <a:extLst>
              <a:ext uri="{FF2B5EF4-FFF2-40B4-BE49-F238E27FC236}">
                <a16:creationId xmlns:a16="http://schemas.microsoft.com/office/drawing/2014/main" id="{E04A321A-A039-4720-87B4-66A4210E0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752" y="2638787"/>
            <a:ext cx="27432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3C82ECE8-62C0-313F-7BFB-1C22F5DAB75B}"/>
              </a:ext>
            </a:extLst>
          </p:cNvPr>
          <p:cNvSpPr>
            <a:spLocks noGrp="1"/>
          </p:cNvSpPr>
          <p:nvPr>
            <p:ph idx="1"/>
          </p:nvPr>
        </p:nvSpPr>
        <p:spPr>
          <a:xfrm>
            <a:off x="571752" y="2799654"/>
            <a:ext cx="3005462" cy="3189665"/>
          </a:xfrm>
        </p:spPr>
        <p:txBody>
          <a:bodyPr>
            <a:normAutofit/>
          </a:bodyPr>
          <a:lstStyle/>
          <a:p>
            <a:pPr>
              <a:buFont typeface="Arial" panose="020B0604020202020204" pitchFamily="34" charset="0"/>
              <a:buChar char="•"/>
            </a:pPr>
            <a:r>
              <a:rPr lang="en-US" sz="1800" dirty="0" err="1">
                <a:solidFill>
                  <a:srgbClr val="FFFFFF"/>
                </a:solidFill>
              </a:rPr>
              <a:t>Kaldes</a:t>
            </a:r>
            <a:r>
              <a:rPr lang="en-US" sz="1800" dirty="0">
                <a:solidFill>
                  <a:srgbClr val="FFFFFF"/>
                </a:solidFill>
              </a:rPr>
              <a:t> </a:t>
            </a:r>
            <a:r>
              <a:rPr lang="en-US" sz="1800" dirty="0" err="1">
                <a:solidFill>
                  <a:srgbClr val="FFFFFF"/>
                </a:solidFill>
              </a:rPr>
              <a:t>også</a:t>
            </a:r>
            <a:r>
              <a:rPr lang="en-US" sz="1800" dirty="0">
                <a:solidFill>
                  <a:srgbClr val="FFFFFF"/>
                </a:solidFill>
              </a:rPr>
              <a:t> </a:t>
            </a:r>
            <a:r>
              <a:rPr lang="en-US" sz="1800" dirty="0" err="1">
                <a:solidFill>
                  <a:srgbClr val="FFFFFF"/>
                </a:solidFill>
              </a:rPr>
              <a:t>transforme</a:t>
            </a:r>
            <a:endParaRPr lang="en-US" sz="1800" dirty="0">
              <a:solidFill>
                <a:srgbClr val="FFFFFF"/>
              </a:solidFill>
            </a:endParaRPr>
          </a:p>
          <a:p>
            <a:pPr>
              <a:buFont typeface="Arial" panose="020B0604020202020204" pitchFamily="34" charset="0"/>
              <a:buChar char="•"/>
            </a:pPr>
            <a:r>
              <a:rPr lang="en-US" sz="1800" dirty="0" err="1">
                <a:solidFill>
                  <a:srgbClr val="FFFFFF"/>
                </a:solidFill>
              </a:rPr>
              <a:t>Pladerne</a:t>
            </a:r>
            <a:r>
              <a:rPr lang="en-US" sz="1800" dirty="0">
                <a:solidFill>
                  <a:srgbClr val="FFFFFF"/>
                </a:solidFill>
              </a:rPr>
              <a:t> glider </a:t>
            </a:r>
            <a:r>
              <a:rPr lang="en-US" sz="1800" dirty="0" err="1">
                <a:solidFill>
                  <a:srgbClr val="FFFFFF"/>
                </a:solidFill>
              </a:rPr>
              <a:t>eller</a:t>
            </a:r>
            <a:r>
              <a:rPr lang="en-US" sz="1800" dirty="0">
                <a:solidFill>
                  <a:srgbClr val="FFFFFF"/>
                </a:solidFill>
              </a:rPr>
              <a:t> </a:t>
            </a:r>
            <a:r>
              <a:rPr lang="en-US" sz="1800" dirty="0" err="1">
                <a:solidFill>
                  <a:srgbClr val="FFFFFF"/>
                </a:solidFill>
              </a:rPr>
              <a:t>skurer</a:t>
            </a:r>
            <a:r>
              <a:rPr lang="en-US" sz="1800" dirty="0">
                <a:solidFill>
                  <a:srgbClr val="FFFFFF"/>
                </a:solidFill>
              </a:rPr>
              <a:t> </a:t>
            </a:r>
            <a:r>
              <a:rPr lang="en-US" sz="1800" dirty="0" err="1">
                <a:solidFill>
                  <a:srgbClr val="FFFFFF"/>
                </a:solidFill>
              </a:rPr>
              <a:t>forbi</a:t>
            </a:r>
            <a:r>
              <a:rPr lang="en-US" sz="1800" dirty="0">
                <a:solidFill>
                  <a:srgbClr val="FFFFFF"/>
                </a:solidFill>
              </a:rPr>
              <a:t> </a:t>
            </a:r>
            <a:r>
              <a:rPr lang="en-US" sz="1800" dirty="0" err="1">
                <a:solidFill>
                  <a:srgbClr val="FFFFFF"/>
                </a:solidFill>
              </a:rPr>
              <a:t>hinanden</a:t>
            </a:r>
            <a:endParaRPr lang="en-US" sz="1800" dirty="0">
              <a:solidFill>
                <a:srgbClr val="FFFFFF"/>
              </a:solidFill>
            </a:endParaRPr>
          </a:p>
          <a:p>
            <a:pPr>
              <a:buFont typeface="Arial" panose="020B0604020202020204" pitchFamily="34" charset="0"/>
              <a:buChar char="•"/>
            </a:pPr>
            <a:r>
              <a:rPr lang="en-US" sz="1800" dirty="0" err="1">
                <a:solidFill>
                  <a:srgbClr val="FFFFFF"/>
                </a:solidFill>
              </a:rPr>
              <a:t>Skaber</a:t>
            </a:r>
            <a:r>
              <a:rPr lang="en-US" sz="1800" dirty="0">
                <a:solidFill>
                  <a:srgbClr val="FFFFFF"/>
                </a:solidFill>
              </a:rPr>
              <a:t> </a:t>
            </a:r>
            <a:r>
              <a:rPr lang="en-US" sz="1800" dirty="0" err="1">
                <a:solidFill>
                  <a:srgbClr val="FFFFFF"/>
                </a:solidFill>
              </a:rPr>
              <a:t>ofte</a:t>
            </a:r>
            <a:r>
              <a:rPr lang="en-US" sz="1800" dirty="0">
                <a:solidFill>
                  <a:srgbClr val="FFFFFF"/>
                </a:solidFill>
              </a:rPr>
              <a:t> </a:t>
            </a:r>
            <a:r>
              <a:rPr lang="en-US" sz="1800" dirty="0" err="1">
                <a:solidFill>
                  <a:srgbClr val="FFFFFF"/>
                </a:solidFill>
              </a:rPr>
              <a:t>jordskælv</a:t>
            </a:r>
            <a:r>
              <a:rPr lang="en-US" sz="1800" dirty="0">
                <a:solidFill>
                  <a:srgbClr val="FFFFFF"/>
                </a:solidFill>
              </a:rPr>
              <a:t> </a:t>
            </a:r>
            <a:r>
              <a:rPr lang="en-US" sz="1800" dirty="0" err="1">
                <a:solidFill>
                  <a:srgbClr val="FFFFFF"/>
                </a:solidFill>
              </a:rPr>
              <a:t>i</a:t>
            </a:r>
            <a:r>
              <a:rPr lang="en-US" sz="1800" dirty="0">
                <a:solidFill>
                  <a:srgbClr val="FFFFFF"/>
                </a:solidFill>
              </a:rPr>
              <a:t> </a:t>
            </a:r>
            <a:r>
              <a:rPr lang="en-US" sz="1800" dirty="0" err="1">
                <a:solidFill>
                  <a:srgbClr val="FFFFFF"/>
                </a:solidFill>
              </a:rPr>
              <a:t>pladens</a:t>
            </a:r>
            <a:r>
              <a:rPr lang="en-US" sz="1800" dirty="0">
                <a:solidFill>
                  <a:srgbClr val="FFFFFF"/>
                </a:solidFill>
              </a:rPr>
              <a:t> </a:t>
            </a:r>
            <a:r>
              <a:rPr lang="en-US" sz="1800" dirty="0" err="1">
                <a:solidFill>
                  <a:srgbClr val="FFFFFF"/>
                </a:solidFill>
              </a:rPr>
              <a:t>brudlinjer</a:t>
            </a:r>
            <a:endParaRPr lang="en-US" sz="1800" dirty="0">
              <a:solidFill>
                <a:srgbClr val="FFFFFF"/>
              </a:solidFill>
            </a:endParaRPr>
          </a:p>
          <a:p>
            <a:pPr lvl="1">
              <a:buFont typeface="Arial" panose="020B0604020202020204" pitchFamily="34" charset="0"/>
              <a:buChar char="•"/>
            </a:pPr>
            <a:r>
              <a:rPr lang="en-US" sz="1600" dirty="0" err="1">
                <a:solidFill>
                  <a:srgbClr val="FFFFFF"/>
                </a:solidFill>
              </a:rPr>
              <a:t>Markeret</a:t>
            </a:r>
            <a:r>
              <a:rPr lang="en-US" sz="1600" dirty="0">
                <a:solidFill>
                  <a:srgbClr val="FFFFFF"/>
                </a:solidFill>
              </a:rPr>
              <a:t> med orange/</a:t>
            </a:r>
            <a:r>
              <a:rPr lang="en-US" sz="1600" dirty="0" err="1">
                <a:solidFill>
                  <a:srgbClr val="FFFFFF"/>
                </a:solidFill>
              </a:rPr>
              <a:t>røde</a:t>
            </a:r>
            <a:r>
              <a:rPr lang="en-US" sz="1600" dirty="0">
                <a:solidFill>
                  <a:srgbClr val="FFFFFF"/>
                </a:solidFill>
              </a:rPr>
              <a:t> </a:t>
            </a:r>
            <a:r>
              <a:rPr lang="en-US" sz="1600" dirty="0" err="1">
                <a:solidFill>
                  <a:srgbClr val="FFFFFF"/>
                </a:solidFill>
              </a:rPr>
              <a:t>prikker</a:t>
            </a:r>
            <a:endParaRPr lang="en-US" sz="1600" dirty="0">
              <a:solidFill>
                <a:srgbClr val="FFFFFF"/>
              </a:solidFill>
            </a:endParaRPr>
          </a:p>
          <a:p>
            <a:pPr>
              <a:buFont typeface="Arial" panose="020B0604020202020204" pitchFamily="34" charset="0"/>
              <a:buChar char="•"/>
            </a:pPr>
            <a:endParaRPr lang="en-US" sz="1800" dirty="0">
              <a:solidFill>
                <a:schemeClr val="bg1"/>
              </a:solidFill>
            </a:endParaRPr>
          </a:p>
          <a:p>
            <a:pPr marL="0" indent="0">
              <a:buNone/>
            </a:pPr>
            <a:endParaRPr lang="en-US" sz="1800" dirty="0">
              <a:solidFill>
                <a:srgbClr val="FFFFFF"/>
              </a:solidFill>
            </a:endParaRPr>
          </a:p>
        </p:txBody>
      </p:sp>
      <p:pic>
        <p:nvPicPr>
          <p:cNvPr id="4" name="Pladsholder til indhold 3">
            <a:extLst>
              <a:ext uri="{FF2B5EF4-FFF2-40B4-BE49-F238E27FC236}">
                <a16:creationId xmlns:a16="http://schemas.microsoft.com/office/drawing/2014/main" id="{BE9EDF94-E7B8-51AF-CF58-A53A526FE0C1}"/>
              </a:ext>
            </a:extLst>
          </p:cNvPr>
          <p:cNvPicPr>
            <a:picLocks noChangeAspect="1"/>
          </p:cNvPicPr>
          <p:nvPr/>
        </p:nvPicPr>
        <p:blipFill>
          <a:blip r:embed="rId2"/>
          <a:stretch>
            <a:fillRect/>
          </a:stretch>
        </p:blipFill>
        <p:spPr>
          <a:xfrm>
            <a:off x="4742017" y="956198"/>
            <a:ext cx="6798082" cy="4945603"/>
          </a:xfrm>
          <a:prstGeom prst="rect">
            <a:avLst/>
          </a:prstGeom>
        </p:spPr>
      </p:pic>
    </p:spTree>
    <p:extLst>
      <p:ext uri="{BB962C8B-B14F-4D97-AF65-F5344CB8AC3E}">
        <p14:creationId xmlns:p14="http://schemas.microsoft.com/office/powerpoint/2010/main" val="3362565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52BD35A-BC99-4831-A358-06E2CEB966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w="69850">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nlinemedier 2" descr="Tectonic Plates: The Skin of Our Planet | Down to Earth | Da Vinci">
            <a:hlinkClick r:id="" action="ppaction://media"/>
            <a:extLst>
              <a:ext uri="{FF2B5EF4-FFF2-40B4-BE49-F238E27FC236}">
                <a16:creationId xmlns:a16="http://schemas.microsoft.com/office/drawing/2014/main" id="{F0332ACD-8B47-FAB1-EA18-1D9128DB356B}"/>
              </a:ext>
            </a:extLst>
          </p:cNvPr>
          <p:cNvPicPr>
            <a:picLocks noRot="1" noChangeAspect="1"/>
          </p:cNvPicPr>
          <p:nvPr>
            <a:videoFile r:link="rId1"/>
          </p:nvPr>
        </p:nvPicPr>
        <p:blipFill>
          <a:blip r:embed="rId4"/>
          <a:stretch>
            <a:fillRect/>
          </a:stretch>
        </p:blipFill>
        <p:spPr>
          <a:xfrm>
            <a:off x="1357313" y="802767"/>
            <a:ext cx="9386887" cy="5303591"/>
          </a:xfrm>
          <a:prstGeom prst="rect">
            <a:avLst/>
          </a:prstGeom>
        </p:spPr>
      </p:pic>
    </p:spTree>
    <p:extLst>
      <p:ext uri="{BB962C8B-B14F-4D97-AF65-F5344CB8AC3E}">
        <p14:creationId xmlns:p14="http://schemas.microsoft.com/office/powerpoint/2010/main" val="4158631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cxnSp>
        <p:nvCxnSpPr>
          <p:cNvPr id="11" name="Straight Connector 10">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0B4FB531-34DA-4777-9BD5-5B885DC38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15076"/>
            <a:ext cx="12188952" cy="1942924"/>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itel 1">
            <a:extLst>
              <a:ext uri="{FF2B5EF4-FFF2-40B4-BE49-F238E27FC236}">
                <a16:creationId xmlns:a16="http://schemas.microsoft.com/office/drawing/2014/main" id="{DFE42CA9-7831-0ED8-4283-1ED168DF1412}"/>
              </a:ext>
            </a:extLst>
          </p:cNvPr>
          <p:cNvSpPr>
            <a:spLocks noGrp="1"/>
          </p:cNvSpPr>
          <p:nvPr>
            <p:ph type="title"/>
          </p:nvPr>
        </p:nvSpPr>
        <p:spPr>
          <a:xfrm>
            <a:off x="828675" y="5120639"/>
            <a:ext cx="7137263" cy="1280161"/>
          </a:xfrm>
        </p:spPr>
        <p:txBody>
          <a:bodyPr vert="horz" lIns="91440" tIns="45720" rIns="91440" bIns="45720" rtlCol="0" anchor="ctr">
            <a:normAutofit fontScale="90000"/>
          </a:bodyPr>
          <a:lstStyle/>
          <a:p>
            <a:pPr algn="r"/>
            <a:r>
              <a:rPr lang="en-US" sz="4800" dirty="0" err="1">
                <a:solidFill>
                  <a:srgbClr val="FFFFFF"/>
                </a:solidFill>
              </a:rPr>
              <a:t>En</a:t>
            </a:r>
            <a:r>
              <a:rPr lang="en-US" sz="4800" dirty="0">
                <a:solidFill>
                  <a:srgbClr val="FFFFFF"/>
                </a:solidFill>
              </a:rPr>
              <a:t> </a:t>
            </a:r>
            <a:r>
              <a:rPr lang="en-US" sz="4800" dirty="0" err="1">
                <a:solidFill>
                  <a:srgbClr val="FFFFFF"/>
                </a:solidFill>
              </a:rPr>
              <a:t>lille</a:t>
            </a:r>
            <a:r>
              <a:rPr lang="en-US" sz="4800" dirty="0">
                <a:solidFill>
                  <a:srgbClr val="FFFFFF"/>
                </a:solidFill>
              </a:rPr>
              <a:t> film om den </a:t>
            </a:r>
            <a:r>
              <a:rPr lang="en-US" sz="4800" dirty="0" err="1">
                <a:solidFill>
                  <a:srgbClr val="FFFFFF"/>
                </a:solidFill>
              </a:rPr>
              <a:t>pladetektoniske</a:t>
            </a:r>
            <a:r>
              <a:rPr lang="en-US" sz="4800" dirty="0">
                <a:solidFill>
                  <a:srgbClr val="FFFFFF"/>
                </a:solidFill>
              </a:rPr>
              <a:t> model</a:t>
            </a:r>
          </a:p>
        </p:txBody>
      </p:sp>
      <p:cxnSp>
        <p:nvCxnSpPr>
          <p:cNvPr id="15" name="Straight Connector 14">
            <a:extLst>
              <a:ext uri="{FF2B5EF4-FFF2-40B4-BE49-F238E27FC236}">
                <a16:creationId xmlns:a16="http://schemas.microsoft.com/office/drawing/2014/main" id="{D5B557D3-D7B4-404B-84A1-9BD182BE5B0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7532813" y="5760720"/>
            <a:ext cx="11887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 name="Onlinemedier 2" descr="The 4 Tectonic Plate Boundaries and the Hazards they Create">
            <a:hlinkClick r:id="" action="ppaction://media"/>
            <a:extLst>
              <a:ext uri="{FF2B5EF4-FFF2-40B4-BE49-F238E27FC236}">
                <a16:creationId xmlns:a16="http://schemas.microsoft.com/office/drawing/2014/main" id="{CE78984E-705A-ED45-1D17-CF627559EC51}"/>
              </a:ext>
            </a:extLst>
          </p:cNvPr>
          <p:cNvPicPr>
            <a:picLocks noRot="1" noChangeAspect="1"/>
          </p:cNvPicPr>
          <p:nvPr>
            <a:videoFile r:link="rId1"/>
          </p:nvPr>
        </p:nvPicPr>
        <p:blipFill>
          <a:blip r:embed="rId4"/>
          <a:stretch>
            <a:fillRect/>
          </a:stretch>
        </p:blipFill>
        <p:spPr>
          <a:xfrm>
            <a:off x="2286000" y="291731"/>
            <a:ext cx="8000998" cy="4520564"/>
          </a:xfrm>
          <a:prstGeom prst="rect">
            <a:avLst/>
          </a:prstGeom>
        </p:spPr>
      </p:pic>
    </p:spTree>
    <p:extLst>
      <p:ext uri="{BB962C8B-B14F-4D97-AF65-F5344CB8AC3E}">
        <p14:creationId xmlns:p14="http://schemas.microsoft.com/office/powerpoint/2010/main" val="422846223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C24FA5-9766-37E6-7721-428D493F150C}"/>
              </a:ext>
            </a:extLst>
          </p:cNvPr>
          <p:cNvSpPr>
            <a:spLocks noGrp="1"/>
          </p:cNvSpPr>
          <p:nvPr>
            <p:ph type="title"/>
          </p:nvPr>
        </p:nvSpPr>
        <p:spPr/>
        <p:txBody>
          <a:bodyPr/>
          <a:lstStyle/>
          <a:p>
            <a:r>
              <a:rPr lang="da-DK" dirty="0"/>
              <a:t>Den pladetektoniske model</a:t>
            </a:r>
          </a:p>
        </p:txBody>
      </p:sp>
      <p:sp>
        <p:nvSpPr>
          <p:cNvPr id="3" name="Pladsholder til tekst 2">
            <a:extLst>
              <a:ext uri="{FF2B5EF4-FFF2-40B4-BE49-F238E27FC236}">
                <a16:creationId xmlns:a16="http://schemas.microsoft.com/office/drawing/2014/main" id="{D0F29C9D-5B3C-E6E7-538F-4B30816E8CCC}"/>
              </a:ext>
            </a:extLst>
          </p:cNvPr>
          <p:cNvSpPr>
            <a:spLocks noGrp="1"/>
          </p:cNvSpPr>
          <p:nvPr>
            <p:ph type="body" idx="1"/>
          </p:nvPr>
        </p:nvSpPr>
        <p:spPr/>
        <p:txBody>
          <a:bodyPr>
            <a:normAutofit lnSpcReduction="10000"/>
          </a:bodyPr>
          <a:lstStyle/>
          <a:p>
            <a:r>
              <a:rPr lang="da-DK" dirty="0"/>
              <a:t>Wegeners hypotese om </a:t>
            </a:r>
            <a:r>
              <a:rPr lang="da-DK" dirty="0" err="1"/>
              <a:t>kontinetaldrift</a:t>
            </a:r>
            <a:r>
              <a:rPr lang="da-DK" dirty="0"/>
              <a:t>:</a:t>
            </a:r>
          </a:p>
        </p:txBody>
      </p:sp>
      <p:sp>
        <p:nvSpPr>
          <p:cNvPr id="5" name="Pladsholder til tekst 4">
            <a:extLst>
              <a:ext uri="{FF2B5EF4-FFF2-40B4-BE49-F238E27FC236}">
                <a16:creationId xmlns:a16="http://schemas.microsoft.com/office/drawing/2014/main" id="{78A0A8ED-923A-58E6-DF06-B74DDA254A93}"/>
              </a:ext>
            </a:extLst>
          </p:cNvPr>
          <p:cNvSpPr>
            <a:spLocks noGrp="1"/>
          </p:cNvSpPr>
          <p:nvPr>
            <p:ph type="body" sz="quarter" idx="3"/>
          </p:nvPr>
        </p:nvSpPr>
        <p:spPr/>
        <p:txBody>
          <a:bodyPr>
            <a:normAutofit lnSpcReduction="10000"/>
          </a:bodyPr>
          <a:lstStyle/>
          <a:p>
            <a:r>
              <a:rPr lang="da-DK" dirty="0"/>
              <a:t>Kontinenterne har flyttet sig over tid</a:t>
            </a:r>
          </a:p>
        </p:txBody>
      </p:sp>
      <p:pic>
        <p:nvPicPr>
          <p:cNvPr id="7" name="Pladsholder til indhold 3">
            <a:extLst>
              <a:ext uri="{FF2B5EF4-FFF2-40B4-BE49-F238E27FC236}">
                <a16:creationId xmlns:a16="http://schemas.microsoft.com/office/drawing/2014/main" id="{0CAAA36C-8DB7-2A55-CC49-362C49C31254}"/>
              </a:ext>
            </a:extLst>
          </p:cNvPr>
          <p:cNvPicPr>
            <a:picLocks noGrp="1" noChangeAspect="1"/>
          </p:cNvPicPr>
          <p:nvPr>
            <p:ph sz="half" idx="2"/>
          </p:nvPr>
        </p:nvPicPr>
        <p:blipFill>
          <a:blip r:embed="rId2"/>
          <a:stretch>
            <a:fillRect/>
          </a:stretch>
        </p:blipFill>
        <p:spPr>
          <a:xfrm>
            <a:off x="1536195" y="2957513"/>
            <a:ext cx="3761798" cy="2911475"/>
          </a:xfrm>
          <a:prstGeom prst="rect">
            <a:avLst/>
          </a:prstGeom>
        </p:spPr>
      </p:pic>
      <p:pic>
        <p:nvPicPr>
          <p:cNvPr id="8" name="Pladsholder til indhold 7">
            <a:extLst>
              <a:ext uri="{FF2B5EF4-FFF2-40B4-BE49-F238E27FC236}">
                <a16:creationId xmlns:a16="http://schemas.microsoft.com/office/drawing/2014/main" id="{B62323F4-3BD1-DB92-C630-6F742E1EBFC0}"/>
              </a:ext>
            </a:extLst>
          </p:cNvPr>
          <p:cNvPicPr>
            <a:picLocks noGrp="1" noChangeAspect="1"/>
          </p:cNvPicPr>
          <p:nvPr>
            <p:ph sz="quarter" idx="4"/>
          </p:nvPr>
        </p:nvPicPr>
        <p:blipFill>
          <a:blip r:embed="rId3"/>
          <a:stretch>
            <a:fillRect/>
          </a:stretch>
        </p:blipFill>
        <p:spPr>
          <a:xfrm>
            <a:off x="6954634" y="2957513"/>
            <a:ext cx="3762783" cy="2911475"/>
          </a:xfrm>
          <a:prstGeom prst="rect">
            <a:avLst/>
          </a:prstGeom>
        </p:spPr>
      </p:pic>
    </p:spTree>
    <p:extLst>
      <p:ext uri="{BB962C8B-B14F-4D97-AF65-F5344CB8AC3E}">
        <p14:creationId xmlns:p14="http://schemas.microsoft.com/office/powerpoint/2010/main" val="1148698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0861964-D86C-4A50-8F6D-B466384A61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61D6A742-7BC5-ABA7-86CE-CB8D962898AA}"/>
              </a:ext>
            </a:extLst>
          </p:cNvPr>
          <p:cNvSpPr>
            <a:spLocks noGrp="1"/>
          </p:cNvSpPr>
          <p:nvPr>
            <p:ph type="title"/>
          </p:nvPr>
        </p:nvSpPr>
        <p:spPr>
          <a:xfrm>
            <a:off x="7859485" y="634946"/>
            <a:ext cx="3690257" cy="1450757"/>
          </a:xfrm>
        </p:spPr>
        <p:txBody>
          <a:bodyPr vert="horz" lIns="91440" tIns="45720" rIns="91440" bIns="45720" rtlCol="0" anchor="b">
            <a:normAutofit/>
          </a:bodyPr>
          <a:lstStyle/>
          <a:p>
            <a:r>
              <a:rPr lang="en-US" sz="4800"/>
              <a:t>Alfred Wegener</a:t>
            </a:r>
          </a:p>
        </p:txBody>
      </p:sp>
      <p:pic>
        <p:nvPicPr>
          <p:cNvPr id="9" name="Pladsholder til indhold 8">
            <a:extLst>
              <a:ext uri="{FF2B5EF4-FFF2-40B4-BE49-F238E27FC236}">
                <a16:creationId xmlns:a16="http://schemas.microsoft.com/office/drawing/2014/main" id="{99428728-1584-4475-F002-0C98DE4268A7}"/>
              </a:ext>
            </a:extLst>
          </p:cNvPr>
          <p:cNvPicPr>
            <a:picLocks noGrp="1" noChangeAspect="1"/>
          </p:cNvPicPr>
          <p:nvPr>
            <p:ph idx="1"/>
          </p:nvPr>
        </p:nvPicPr>
        <p:blipFill rotWithShape="1">
          <a:blip r:embed="rId3"/>
          <a:srcRect b="10434"/>
          <a:stretch/>
        </p:blipFill>
        <p:spPr>
          <a:xfrm>
            <a:off x="618388" y="634946"/>
            <a:ext cx="6583227" cy="3758879"/>
          </a:xfrm>
          <a:prstGeom prst="rect">
            <a:avLst/>
          </a:prstGeom>
        </p:spPr>
      </p:pic>
      <p:cxnSp>
        <p:nvCxnSpPr>
          <p:cNvPr id="17" name="Straight Connector 16">
            <a:extLst>
              <a:ext uri="{FF2B5EF4-FFF2-40B4-BE49-F238E27FC236}">
                <a16:creationId xmlns:a16="http://schemas.microsoft.com/office/drawing/2014/main" id="{754A678E-8F30-4E92-A5BF-F5D03D0113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8967" y="2246569"/>
            <a:ext cx="34747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kstfelt 9">
            <a:extLst>
              <a:ext uri="{FF2B5EF4-FFF2-40B4-BE49-F238E27FC236}">
                <a16:creationId xmlns:a16="http://schemas.microsoft.com/office/drawing/2014/main" id="{FF144AAA-EA11-6BAF-E15F-90B4CA240A5F}"/>
              </a:ext>
            </a:extLst>
          </p:cNvPr>
          <p:cNvSpPr txBox="1"/>
          <p:nvPr/>
        </p:nvSpPr>
        <p:spPr>
          <a:xfrm>
            <a:off x="7859485" y="2407436"/>
            <a:ext cx="3690257" cy="3815618"/>
          </a:xfrm>
          <a:prstGeom prst="rect">
            <a:avLst/>
          </a:prstGeom>
        </p:spPr>
        <p:txBody>
          <a:bodyPr vert="horz" lIns="0" tIns="45720" rIns="0" bIns="45720" rtlCol="0">
            <a:normAutofit fontScale="92500" lnSpcReduction="10000"/>
          </a:bodyPr>
          <a:lstStyle/>
          <a:p>
            <a:pPr>
              <a:lnSpc>
                <a:spcPct val="90000"/>
              </a:lnSpc>
              <a:spcAft>
                <a:spcPts val="600"/>
              </a:spcAft>
              <a:buFont typeface="Calibri" panose="020F0502020204030204" pitchFamily="34" charset="0"/>
            </a:pPr>
            <a:r>
              <a:rPr lang="en-US" sz="1400" dirty="0">
                <a:solidFill>
                  <a:schemeClr val="tx1">
                    <a:lumMod val="75000"/>
                    <a:lumOff val="25000"/>
                  </a:schemeClr>
                </a:solidFill>
              </a:rPr>
              <a:t>Alfred Wegener </a:t>
            </a:r>
            <a:r>
              <a:rPr lang="en-US" sz="1400" dirty="0" err="1">
                <a:solidFill>
                  <a:schemeClr val="tx1">
                    <a:lumMod val="75000"/>
                    <a:lumOff val="25000"/>
                  </a:schemeClr>
                </a:solidFill>
              </a:rPr>
              <a:t>undrede</a:t>
            </a:r>
            <a:r>
              <a:rPr lang="en-US" sz="1400" dirty="0">
                <a:solidFill>
                  <a:schemeClr val="tx1">
                    <a:lumMod val="75000"/>
                    <a:lumOff val="25000"/>
                  </a:schemeClr>
                </a:solidFill>
              </a:rPr>
              <a:t> sig I 1912 (</a:t>
            </a:r>
            <a:r>
              <a:rPr lang="en-US" sz="1400" dirty="0" err="1">
                <a:solidFill>
                  <a:schemeClr val="tx1">
                    <a:lumMod val="75000"/>
                    <a:lumOff val="25000"/>
                  </a:schemeClr>
                </a:solidFill>
              </a:rPr>
              <a:t>som</a:t>
            </a:r>
            <a:r>
              <a:rPr lang="en-US" sz="1400" dirty="0">
                <a:solidFill>
                  <a:schemeClr val="tx1">
                    <a:lumMod val="75000"/>
                    <a:lumOff val="25000"/>
                  </a:schemeClr>
                </a:solidFill>
              </a:rPr>
              <a:t> </a:t>
            </a:r>
            <a:r>
              <a:rPr lang="en-US" sz="1400" dirty="0" err="1">
                <a:solidFill>
                  <a:schemeClr val="tx1">
                    <a:lumMod val="75000"/>
                    <a:lumOff val="25000"/>
                  </a:schemeClr>
                </a:solidFill>
              </a:rPr>
              <a:t>naturvidenskaben</a:t>
            </a:r>
            <a:r>
              <a:rPr lang="en-US" sz="1400" dirty="0">
                <a:solidFill>
                  <a:schemeClr val="tx1">
                    <a:lumMod val="75000"/>
                    <a:lumOff val="25000"/>
                  </a:schemeClr>
                </a:solidFill>
              </a:rPr>
              <a:t> </a:t>
            </a:r>
            <a:r>
              <a:rPr lang="en-US" sz="1400" dirty="0" err="1">
                <a:solidFill>
                  <a:schemeClr val="tx1">
                    <a:lumMod val="75000"/>
                    <a:lumOff val="25000"/>
                  </a:schemeClr>
                </a:solidFill>
              </a:rPr>
              <a:t>altid</a:t>
            </a:r>
            <a:r>
              <a:rPr lang="en-US" sz="1400" dirty="0">
                <a:solidFill>
                  <a:schemeClr val="tx1">
                    <a:lumMod val="75000"/>
                    <a:lumOff val="25000"/>
                  </a:schemeClr>
                </a:solidFill>
              </a:rPr>
              <a:t> starter med): </a:t>
            </a:r>
          </a:p>
          <a:p>
            <a:pPr>
              <a:lnSpc>
                <a:spcPct val="90000"/>
              </a:lnSpc>
              <a:spcAft>
                <a:spcPts val="600"/>
              </a:spcAft>
              <a:buFont typeface="Calibri" panose="020F0502020204030204" pitchFamily="34" charset="0"/>
            </a:pPr>
            <a:r>
              <a:rPr lang="en-US" sz="1400" dirty="0">
                <a:solidFill>
                  <a:schemeClr val="tx1">
                    <a:lumMod val="75000"/>
                    <a:lumOff val="25000"/>
                  </a:schemeClr>
                </a:solidFill>
              </a:rPr>
              <a:t>Han </a:t>
            </a:r>
            <a:r>
              <a:rPr lang="en-US" sz="1400" dirty="0" err="1">
                <a:solidFill>
                  <a:schemeClr val="tx1">
                    <a:lumMod val="75000"/>
                    <a:lumOff val="25000"/>
                  </a:schemeClr>
                </a:solidFill>
              </a:rPr>
              <a:t>så</a:t>
            </a:r>
            <a:r>
              <a:rPr lang="en-US" sz="1400" dirty="0">
                <a:solidFill>
                  <a:schemeClr val="tx1">
                    <a:lumMod val="75000"/>
                    <a:lumOff val="25000"/>
                  </a:schemeClr>
                </a:solidFill>
              </a:rPr>
              <a:t> </a:t>
            </a:r>
            <a:r>
              <a:rPr lang="en-US" sz="1400" dirty="0" err="1">
                <a:solidFill>
                  <a:schemeClr val="tx1">
                    <a:lumMod val="75000"/>
                    <a:lumOff val="25000"/>
                  </a:schemeClr>
                </a:solidFill>
              </a:rPr>
              <a:t>en</a:t>
            </a:r>
            <a:r>
              <a:rPr lang="en-US" sz="1400" dirty="0">
                <a:solidFill>
                  <a:schemeClr val="tx1">
                    <a:lumMod val="75000"/>
                    <a:lumOff val="25000"/>
                  </a:schemeClr>
                </a:solidFill>
              </a:rPr>
              <a:t> </a:t>
            </a:r>
            <a:r>
              <a:rPr lang="en-US" sz="1400" dirty="0" err="1">
                <a:solidFill>
                  <a:schemeClr val="tx1">
                    <a:lumMod val="75000"/>
                    <a:lumOff val="25000"/>
                  </a:schemeClr>
                </a:solidFill>
              </a:rPr>
              <a:t>sammenhæng</a:t>
            </a:r>
            <a:r>
              <a:rPr lang="en-US" sz="1400" dirty="0">
                <a:solidFill>
                  <a:schemeClr val="tx1">
                    <a:lumMod val="75000"/>
                    <a:lumOff val="25000"/>
                  </a:schemeClr>
                </a:solidFill>
              </a:rPr>
              <a:t> </a:t>
            </a:r>
            <a:r>
              <a:rPr lang="en-US" sz="1400" dirty="0" err="1">
                <a:solidFill>
                  <a:schemeClr val="tx1">
                    <a:lumMod val="75000"/>
                    <a:lumOff val="25000"/>
                  </a:schemeClr>
                </a:solidFill>
              </a:rPr>
              <a:t>mellem</a:t>
            </a:r>
            <a:r>
              <a:rPr lang="en-US" sz="1400" dirty="0">
                <a:solidFill>
                  <a:schemeClr val="tx1">
                    <a:lumMod val="75000"/>
                    <a:lumOff val="25000"/>
                  </a:schemeClr>
                </a:solidFill>
              </a:rPr>
              <a:t> </a:t>
            </a:r>
            <a:r>
              <a:rPr lang="en-US" sz="1400" dirty="0" err="1">
                <a:solidFill>
                  <a:schemeClr val="tx1">
                    <a:lumMod val="75000"/>
                    <a:lumOff val="25000"/>
                  </a:schemeClr>
                </a:solidFill>
              </a:rPr>
              <a:t>Sydamerika</a:t>
            </a:r>
            <a:r>
              <a:rPr lang="en-US" sz="1400" dirty="0">
                <a:solidFill>
                  <a:schemeClr val="tx1">
                    <a:lumMod val="75000"/>
                    <a:lumOff val="25000"/>
                  </a:schemeClr>
                </a:solidFill>
              </a:rPr>
              <a:t> </a:t>
            </a:r>
            <a:r>
              <a:rPr lang="en-US" sz="1400" dirty="0" err="1">
                <a:solidFill>
                  <a:schemeClr val="tx1">
                    <a:lumMod val="75000"/>
                    <a:lumOff val="25000"/>
                  </a:schemeClr>
                </a:solidFill>
              </a:rPr>
              <a:t>og</a:t>
            </a:r>
            <a:r>
              <a:rPr lang="en-US" sz="1400" dirty="0">
                <a:solidFill>
                  <a:schemeClr val="tx1">
                    <a:lumMod val="75000"/>
                    <a:lumOff val="25000"/>
                  </a:schemeClr>
                </a:solidFill>
              </a:rPr>
              <a:t> Afrika </a:t>
            </a:r>
          </a:p>
          <a:p>
            <a:pPr>
              <a:lnSpc>
                <a:spcPct val="90000"/>
              </a:lnSpc>
              <a:spcAft>
                <a:spcPts val="600"/>
              </a:spcAft>
              <a:buFont typeface="Calibri" panose="020F0502020204030204" pitchFamily="34" charset="0"/>
            </a:pPr>
            <a:r>
              <a:rPr lang="en-US" sz="1400" dirty="0">
                <a:solidFill>
                  <a:schemeClr val="tx1">
                    <a:lumMod val="75000"/>
                    <a:lumOff val="25000"/>
                  </a:schemeClr>
                </a:solidFill>
              </a:rPr>
              <a:t>Han </a:t>
            </a:r>
            <a:r>
              <a:rPr lang="en-US" sz="1400" dirty="0" err="1">
                <a:solidFill>
                  <a:schemeClr val="tx1">
                    <a:lumMod val="75000"/>
                    <a:lumOff val="25000"/>
                  </a:schemeClr>
                </a:solidFill>
              </a:rPr>
              <a:t>skabte</a:t>
            </a:r>
            <a:r>
              <a:rPr lang="en-US" sz="1400" dirty="0">
                <a:solidFill>
                  <a:schemeClr val="tx1">
                    <a:lumMod val="75000"/>
                    <a:lumOff val="25000"/>
                  </a:schemeClr>
                </a:solidFill>
              </a:rPr>
              <a:t> </a:t>
            </a:r>
            <a:r>
              <a:rPr lang="en-US" sz="1400" dirty="0" err="1">
                <a:solidFill>
                  <a:schemeClr val="tx1">
                    <a:lumMod val="75000"/>
                    <a:lumOff val="25000"/>
                  </a:schemeClr>
                </a:solidFill>
              </a:rPr>
              <a:t>teorien</a:t>
            </a:r>
            <a:r>
              <a:rPr lang="en-US" sz="1400" dirty="0">
                <a:solidFill>
                  <a:schemeClr val="tx1">
                    <a:lumMod val="75000"/>
                    <a:lumOff val="25000"/>
                  </a:schemeClr>
                </a:solidFill>
              </a:rPr>
              <a:t> om, at </a:t>
            </a:r>
            <a:r>
              <a:rPr lang="en-US" sz="1400" dirty="0" err="1">
                <a:solidFill>
                  <a:schemeClr val="tx1">
                    <a:lumMod val="75000"/>
                    <a:lumOff val="25000"/>
                  </a:schemeClr>
                </a:solidFill>
              </a:rPr>
              <a:t>jorden</a:t>
            </a:r>
            <a:r>
              <a:rPr lang="en-US" sz="1400" dirty="0">
                <a:solidFill>
                  <a:schemeClr val="tx1">
                    <a:lumMod val="75000"/>
                    <a:lumOff val="25000"/>
                  </a:schemeClr>
                </a:solidFill>
              </a:rPr>
              <a:t> </a:t>
            </a:r>
            <a:r>
              <a:rPr lang="en-US" sz="1400" dirty="0" err="1">
                <a:solidFill>
                  <a:schemeClr val="tx1">
                    <a:lumMod val="75000"/>
                    <a:lumOff val="25000"/>
                  </a:schemeClr>
                </a:solidFill>
              </a:rPr>
              <a:t>havde</a:t>
            </a:r>
            <a:r>
              <a:rPr lang="en-US" sz="1400" dirty="0">
                <a:solidFill>
                  <a:schemeClr val="tx1">
                    <a:lumMod val="75000"/>
                    <a:lumOff val="25000"/>
                  </a:schemeClr>
                </a:solidFill>
              </a:rPr>
              <a:t> </a:t>
            </a:r>
            <a:r>
              <a:rPr lang="en-US" sz="1400" dirty="0" err="1">
                <a:solidFill>
                  <a:schemeClr val="tx1">
                    <a:lumMod val="75000"/>
                    <a:lumOff val="25000"/>
                  </a:schemeClr>
                </a:solidFill>
              </a:rPr>
              <a:t>siddet</a:t>
            </a:r>
            <a:r>
              <a:rPr lang="en-US" sz="1400" dirty="0">
                <a:solidFill>
                  <a:schemeClr val="tx1">
                    <a:lumMod val="75000"/>
                    <a:lumOff val="25000"/>
                  </a:schemeClr>
                </a:solidFill>
              </a:rPr>
              <a:t> </a:t>
            </a:r>
            <a:r>
              <a:rPr lang="en-US" sz="1400" dirty="0" err="1">
                <a:solidFill>
                  <a:schemeClr val="tx1">
                    <a:lumMod val="75000"/>
                    <a:lumOff val="25000"/>
                  </a:schemeClr>
                </a:solidFill>
              </a:rPr>
              <a:t>sammen</a:t>
            </a:r>
            <a:r>
              <a:rPr lang="en-US" sz="1400" dirty="0">
                <a:solidFill>
                  <a:schemeClr val="tx1">
                    <a:lumMod val="75000"/>
                    <a:lumOff val="25000"/>
                  </a:schemeClr>
                </a:solidFill>
              </a:rPr>
              <a:t> </a:t>
            </a:r>
            <a:r>
              <a:rPr lang="en-US" sz="1400" dirty="0" err="1">
                <a:solidFill>
                  <a:schemeClr val="tx1">
                    <a:lumMod val="75000"/>
                    <a:lumOff val="25000"/>
                  </a:schemeClr>
                </a:solidFill>
              </a:rPr>
              <a:t>i</a:t>
            </a:r>
            <a:r>
              <a:rPr lang="en-US" sz="1400" dirty="0">
                <a:solidFill>
                  <a:schemeClr val="tx1">
                    <a:lumMod val="75000"/>
                    <a:lumOff val="25000"/>
                  </a:schemeClr>
                </a:solidFill>
              </a:rPr>
              <a:t> </a:t>
            </a:r>
            <a:r>
              <a:rPr lang="en-US" sz="1400" dirty="0" err="1">
                <a:solidFill>
                  <a:schemeClr val="tx1">
                    <a:lumMod val="75000"/>
                    <a:lumOff val="25000"/>
                  </a:schemeClr>
                </a:solidFill>
              </a:rPr>
              <a:t>ét</a:t>
            </a:r>
            <a:r>
              <a:rPr lang="en-US" sz="1400" dirty="0">
                <a:solidFill>
                  <a:schemeClr val="tx1">
                    <a:lumMod val="75000"/>
                    <a:lumOff val="25000"/>
                  </a:schemeClr>
                </a:solidFill>
              </a:rPr>
              <a:t> </a:t>
            </a:r>
            <a:r>
              <a:rPr lang="en-US" sz="1400" dirty="0" err="1">
                <a:solidFill>
                  <a:schemeClr val="tx1">
                    <a:lumMod val="75000"/>
                    <a:lumOff val="25000"/>
                  </a:schemeClr>
                </a:solidFill>
              </a:rPr>
              <a:t>superkontinent</a:t>
            </a:r>
            <a:r>
              <a:rPr lang="en-US" sz="1400" dirty="0">
                <a:solidFill>
                  <a:schemeClr val="tx1">
                    <a:lumMod val="75000"/>
                    <a:lumOff val="25000"/>
                  </a:schemeClr>
                </a:solidFill>
              </a:rPr>
              <a:t> (</a:t>
            </a:r>
            <a:r>
              <a:rPr lang="en-US" sz="1400" dirty="0" err="1">
                <a:solidFill>
                  <a:schemeClr val="tx1">
                    <a:lumMod val="75000"/>
                    <a:lumOff val="25000"/>
                  </a:schemeClr>
                </a:solidFill>
              </a:rPr>
              <a:t>Pangæa</a:t>
            </a:r>
            <a:r>
              <a:rPr lang="en-US" sz="1400" dirty="0">
                <a:solidFill>
                  <a:schemeClr val="tx1">
                    <a:lumMod val="75000"/>
                    <a:lumOff val="25000"/>
                  </a:schemeClr>
                </a:solidFill>
              </a:rPr>
              <a:t>) </a:t>
            </a:r>
            <a:r>
              <a:rPr lang="en-US" sz="1400" dirty="0" err="1">
                <a:solidFill>
                  <a:schemeClr val="tx1">
                    <a:lumMod val="75000"/>
                    <a:lumOff val="25000"/>
                  </a:schemeClr>
                </a:solidFill>
              </a:rPr>
              <a:t>og</a:t>
            </a:r>
            <a:r>
              <a:rPr lang="en-US" sz="1400" dirty="0">
                <a:solidFill>
                  <a:schemeClr val="tx1">
                    <a:lumMod val="75000"/>
                    <a:lumOff val="25000"/>
                  </a:schemeClr>
                </a:solidFill>
              </a:rPr>
              <a:t> </a:t>
            </a:r>
            <a:r>
              <a:rPr lang="en-US" sz="1400" dirty="0" err="1">
                <a:solidFill>
                  <a:schemeClr val="tx1">
                    <a:lumMod val="75000"/>
                    <a:lumOff val="25000"/>
                  </a:schemeClr>
                </a:solidFill>
              </a:rPr>
              <a:t>sidenhen</a:t>
            </a:r>
            <a:r>
              <a:rPr lang="en-US" sz="1400" dirty="0">
                <a:solidFill>
                  <a:schemeClr val="tx1">
                    <a:lumMod val="75000"/>
                    <a:lumOff val="25000"/>
                  </a:schemeClr>
                </a:solidFill>
              </a:rPr>
              <a:t> </a:t>
            </a:r>
            <a:r>
              <a:rPr lang="en-US" sz="1400" dirty="0" err="1">
                <a:solidFill>
                  <a:schemeClr val="tx1">
                    <a:lumMod val="75000"/>
                    <a:lumOff val="25000"/>
                  </a:schemeClr>
                </a:solidFill>
              </a:rPr>
              <a:t>bevæget</a:t>
            </a:r>
            <a:r>
              <a:rPr lang="en-US" sz="1400" dirty="0">
                <a:solidFill>
                  <a:schemeClr val="tx1">
                    <a:lumMod val="75000"/>
                    <a:lumOff val="25000"/>
                  </a:schemeClr>
                </a:solidFill>
              </a:rPr>
              <a:t> sig </a:t>
            </a:r>
            <a:r>
              <a:rPr lang="en-US" sz="1400" dirty="0" err="1">
                <a:solidFill>
                  <a:schemeClr val="tx1">
                    <a:lumMod val="75000"/>
                    <a:lumOff val="25000"/>
                  </a:schemeClr>
                </a:solidFill>
              </a:rPr>
              <a:t>fra</a:t>
            </a:r>
            <a:r>
              <a:rPr lang="en-US" sz="1400" dirty="0">
                <a:solidFill>
                  <a:schemeClr val="tx1">
                    <a:lumMod val="75000"/>
                    <a:lumOff val="25000"/>
                  </a:schemeClr>
                </a:solidFill>
              </a:rPr>
              <a:t> </a:t>
            </a:r>
            <a:r>
              <a:rPr lang="en-US" sz="1400" dirty="0" err="1">
                <a:solidFill>
                  <a:schemeClr val="tx1">
                    <a:lumMod val="75000"/>
                    <a:lumOff val="25000"/>
                  </a:schemeClr>
                </a:solidFill>
              </a:rPr>
              <a:t>hinanden</a:t>
            </a:r>
            <a:r>
              <a:rPr lang="en-US" sz="1400" dirty="0">
                <a:solidFill>
                  <a:schemeClr val="tx1">
                    <a:lumMod val="75000"/>
                    <a:lumOff val="25000"/>
                  </a:schemeClr>
                </a:solidFill>
              </a:rPr>
              <a:t>, </a:t>
            </a:r>
            <a:r>
              <a:rPr lang="en-US" sz="1400" dirty="0" err="1">
                <a:solidFill>
                  <a:schemeClr val="tx1">
                    <a:lumMod val="75000"/>
                    <a:lumOff val="25000"/>
                  </a:schemeClr>
                </a:solidFill>
              </a:rPr>
              <a:t>og</a:t>
            </a:r>
            <a:r>
              <a:rPr lang="en-US" sz="1400" dirty="0">
                <a:solidFill>
                  <a:schemeClr val="tx1">
                    <a:lumMod val="75000"/>
                    <a:lumOff val="25000"/>
                  </a:schemeClr>
                </a:solidFill>
              </a:rPr>
              <a:t> at </a:t>
            </a:r>
            <a:r>
              <a:rPr lang="en-US" sz="1400" dirty="0" err="1">
                <a:solidFill>
                  <a:schemeClr val="tx1">
                    <a:lumMod val="75000"/>
                    <a:lumOff val="25000"/>
                  </a:schemeClr>
                </a:solidFill>
              </a:rPr>
              <a:t>disse</a:t>
            </a:r>
            <a:r>
              <a:rPr lang="en-US" sz="1400" dirty="0">
                <a:solidFill>
                  <a:schemeClr val="tx1">
                    <a:lumMod val="75000"/>
                    <a:lumOff val="25000"/>
                  </a:schemeClr>
                </a:solidFill>
              </a:rPr>
              <a:t> </a:t>
            </a:r>
            <a:r>
              <a:rPr lang="en-US" sz="1400" dirty="0" err="1">
                <a:solidFill>
                  <a:schemeClr val="tx1">
                    <a:lumMod val="75000"/>
                    <a:lumOff val="25000"/>
                  </a:schemeClr>
                </a:solidFill>
              </a:rPr>
              <a:t>plader</a:t>
            </a:r>
            <a:r>
              <a:rPr lang="en-US" sz="1400" dirty="0">
                <a:solidFill>
                  <a:schemeClr val="tx1">
                    <a:lumMod val="75000"/>
                    <a:lumOff val="25000"/>
                  </a:schemeClr>
                </a:solidFill>
              </a:rPr>
              <a:t> </a:t>
            </a:r>
            <a:r>
              <a:rPr lang="en-US" sz="1400" dirty="0" err="1">
                <a:solidFill>
                  <a:schemeClr val="tx1">
                    <a:lumMod val="75000"/>
                    <a:lumOff val="25000"/>
                  </a:schemeClr>
                </a:solidFill>
              </a:rPr>
              <a:t>stadig</a:t>
            </a:r>
            <a:r>
              <a:rPr lang="en-US" sz="1400" dirty="0">
                <a:solidFill>
                  <a:schemeClr val="tx1">
                    <a:lumMod val="75000"/>
                    <a:lumOff val="25000"/>
                  </a:schemeClr>
                </a:solidFill>
              </a:rPr>
              <a:t> var </a:t>
            </a:r>
            <a:r>
              <a:rPr lang="en-US" sz="1400" dirty="0" err="1">
                <a:solidFill>
                  <a:schemeClr val="tx1">
                    <a:lumMod val="75000"/>
                    <a:lumOff val="25000"/>
                  </a:schemeClr>
                </a:solidFill>
              </a:rPr>
              <a:t>dynamiske</a:t>
            </a:r>
            <a:endParaRPr lang="en-US" sz="1400" dirty="0">
              <a:solidFill>
                <a:schemeClr val="tx1">
                  <a:lumMod val="75000"/>
                  <a:lumOff val="25000"/>
                </a:schemeClr>
              </a:solidFill>
            </a:endParaRPr>
          </a:p>
          <a:p>
            <a:pPr>
              <a:lnSpc>
                <a:spcPct val="90000"/>
              </a:lnSpc>
              <a:spcAft>
                <a:spcPts val="600"/>
              </a:spcAft>
              <a:buFont typeface="Calibri" panose="020F0502020204030204" pitchFamily="34" charset="0"/>
            </a:pPr>
            <a:endParaRPr lang="en-US" sz="1400" dirty="0">
              <a:solidFill>
                <a:schemeClr val="tx1">
                  <a:lumMod val="75000"/>
                  <a:lumOff val="25000"/>
                </a:schemeClr>
              </a:solidFill>
            </a:endParaRPr>
          </a:p>
          <a:p>
            <a:pPr>
              <a:lnSpc>
                <a:spcPct val="90000"/>
              </a:lnSpc>
              <a:spcAft>
                <a:spcPts val="600"/>
              </a:spcAft>
              <a:buFont typeface="Calibri" panose="020F0502020204030204" pitchFamily="34" charset="0"/>
            </a:pPr>
            <a:r>
              <a:rPr lang="en-US" sz="1400" dirty="0">
                <a:solidFill>
                  <a:schemeClr val="tx1">
                    <a:lumMod val="75000"/>
                    <a:lumOff val="25000"/>
                  </a:schemeClr>
                </a:solidFill>
              </a:rPr>
              <a:t>Han </a:t>
            </a:r>
            <a:r>
              <a:rPr lang="en-US" sz="1400" dirty="0" err="1">
                <a:solidFill>
                  <a:schemeClr val="tx1">
                    <a:lumMod val="75000"/>
                    <a:lumOff val="25000"/>
                  </a:schemeClr>
                </a:solidFill>
              </a:rPr>
              <a:t>brugte</a:t>
            </a:r>
            <a:r>
              <a:rPr lang="en-US" sz="1400" dirty="0">
                <a:solidFill>
                  <a:schemeClr val="tx1">
                    <a:lumMod val="75000"/>
                    <a:lumOff val="25000"/>
                  </a:schemeClr>
                </a:solidFill>
              </a:rPr>
              <a:t> </a:t>
            </a:r>
            <a:r>
              <a:rPr lang="en-US" sz="1400" dirty="0" err="1">
                <a:solidFill>
                  <a:schemeClr val="tx1">
                    <a:lumMod val="75000"/>
                    <a:lumOff val="25000"/>
                  </a:schemeClr>
                </a:solidFill>
              </a:rPr>
              <a:t>nogle</a:t>
            </a:r>
            <a:r>
              <a:rPr lang="en-US" sz="1400" dirty="0">
                <a:solidFill>
                  <a:schemeClr val="tx1">
                    <a:lumMod val="75000"/>
                    <a:lumOff val="25000"/>
                  </a:schemeClr>
                </a:solidFill>
              </a:rPr>
              <a:t> </a:t>
            </a:r>
            <a:r>
              <a:rPr lang="en-US" sz="1400" dirty="0" err="1">
                <a:solidFill>
                  <a:schemeClr val="tx1">
                    <a:lumMod val="75000"/>
                    <a:lumOff val="25000"/>
                  </a:schemeClr>
                </a:solidFill>
              </a:rPr>
              <a:t>beviser</a:t>
            </a:r>
            <a:endParaRPr lang="en-US" sz="1400" dirty="0">
              <a:solidFill>
                <a:schemeClr val="tx1">
                  <a:lumMod val="75000"/>
                  <a:lumOff val="25000"/>
                </a:schemeClr>
              </a:solidFill>
            </a:endParaRPr>
          </a:p>
          <a:p>
            <a:pPr marL="457200" indent="-457200">
              <a:lnSpc>
                <a:spcPct val="90000"/>
              </a:lnSpc>
              <a:spcAft>
                <a:spcPts val="600"/>
              </a:spcAft>
              <a:buFont typeface="Calibri" panose="020F0502020204030204" pitchFamily="34" charset="0"/>
              <a:buAutoNum type="arabicPeriod"/>
            </a:pPr>
            <a:r>
              <a:rPr lang="en-US" sz="1400" dirty="0" err="1">
                <a:solidFill>
                  <a:schemeClr val="tx1">
                    <a:lumMod val="75000"/>
                    <a:lumOff val="25000"/>
                  </a:schemeClr>
                </a:solidFill>
              </a:rPr>
              <a:t>Fossilfund</a:t>
            </a:r>
            <a:r>
              <a:rPr lang="en-US" sz="1400" dirty="0">
                <a:solidFill>
                  <a:schemeClr val="tx1">
                    <a:lumMod val="75000"/>
                    <a:lumOff val="25000"/>
                  </a:schemeClr>
                </a:solidFill>
              </a:rPr>
              <a:t>: </a:t>
            </a:r>
            <a:r>
              <a:rPr lang="en-US" sz="1400" dirty="0" err="1">
                <a:solidFill>
                  <a:schemeClr val="tx1">
                    <a:lumMod val="75000"/>
                    <a:lumOff val="25000"/>
                  </a:schemeClr>
                </a:solidFill>
              </a:rPr>
              <a:t>Sydamerika</a:t>
            </a:r>
            <a:r>
              <a:rPr lang="en-US" sz="1400" dirty="0">
                <a:solidFill>
                  <a:schemeClr val="tx1">
                    <a:lumMod val="75000"/>
                    <a:lumOff val="25000"/>
                  </a:schemeClr>
                </a:solidFill>
              </a:rPr>
              <a:t> </a:t>
            </a:r>
            <a:r>
              <a:rPr lang="en-US" sz="1400" dirty="0" err="1">
                <a:solidFill>
                  <a:schemeClr val="tx1">
                    <a:lumMod val="75000"/>
                    <a:lumOff val="25000"/>
                  </a:schemeClr>
                </a:solidFill>
              </a:rPr>
              <a:t>og</a:t>
            </a:r>
            <a:r>
              <a:rPr lang="en-US" sz="1400" dirty="0">
                <a:solidFill>
                  <a:schemeClr val="tx1">
                    <a:lumMod val="75000"/>
                    <a:lumOff val="25000"/>
                  </a:schemeClr>
                </a:solidFill>
              </a:rPr>
              <a:t> Afrika</a:t>
            </a:r>
          </a:p>
          <a:p>
            <a:pPr marL="457200" indent="-457200">
              <a:lnSpc>
                <a:spcPct val="90000"/>
              </a:lnSpc>
              <a:spcAft>
                <a:spcPts val="600"/>
              </a:spcAft>
              <a:buFont typeface="Calibri" panose="020F0502020204030204" pitchFamily="34" charset="0"/>
              <a:buAutoNum type="arabicPeriod"/>
            </a:pPr>
            <a:r>
              <a:rPr lang="en-US" sz="1400" dirty="0" err="1">
                <a:solidFill>
                  <a:schemeClr val="tx1">
                    <a:lumMod val="75000"/>
                    <a:lumOff val="25000"/>
                  </a:schemeClr>
                </a:solidFill>
              </a:rPr>
              <a:t>Enslignende</a:t>
            </a:r>
            <a:r>
              <a:rPr lang="en-US" sz="1400" dirty="0">
                <a:solidFill>
                  <a:schemeClr val="tx1">
                    <a:lumMod val="75000"/>
                    <a:lumOff val="25000"/>
                  </a:schemeClr>
                </a:solidFill>
              </a:rPr>
              <a:t> </a:t>
            </a:r>
            <a:r>
              <a:rPr lang="en-US" sz="1400" dirty="0" err="1">
                <a:solidFill>
                  <a:schemeClr val="tx1">
                    <a:lumMod val="75000"/>
                    <a:lumOff val="25000"/>
                  </a:schemeClr>
                </a:solidFill>
              </a:rPr>
              <a:t>bjergarter</a:t>
            </a:r>
            <a:r>
              <a:rPr lang="en-US" sz="1400" dirty="0">
                <a:solidFill>
                  <a:schemeClr val="tx1">
                    <a:lumMod val="75000"/>
                    <a:lumOff val="25000"/>
                  </a:schemeClr>
                </a:solidFill>
              </a:rPr>
              <a:t> </a:t>
            </a:r>
            <a:r>
              <a:rPr lang="en-US" sz="1400" dirty="0" err="1">
                <a:solidFill>
                  <a:schemeClr val="tx1">
                    <a:lumMod val="75000"/>
                    <a:lumOff val="25000"/>
                  </a:schemeClr>
                </a:solidFill>
              </a:rPr>
              <a:t>på</a:t>
            </a:r>
            <a:r>
              <a:rPr lang="en-US" sz="1400" dirty="0">
                <a:solidFill>
                  <a:schemeClr val="tx1">
                    <a:lumMod val="75000"/>
                    <a:lumOff val="25000"/>
                  </a:schemeClr>
                </a:solidFill>
              </a:rPr>
              <a:t> </a:t>
            </a:r>
            <a:r>
              <a:rPr lang="en-US" sz="1400" dirty="0" err="1">
                <a:solidFill>
                  <a:schemeClr val="tx1">
                    <a:lumMod val="75000"/>
                    <a:lumOff val="25000"/>
                  </a:schemeClr>
                </a:solidFill>
              </a:rPr>
              <a:t>tværs</a:t>
            </a:r>
            <a:r>
              <a:rPr lang="en-US" sz="1400" dirty="0">
                <a:solidFill>
                  <a:schemeClr val="tx1">
                    <a:lumMod val="75000"/>
                    <a:lumOff val="25000"/>
                  </a:schemeClr>
                </a:solidFill>
              </a:rPr>
              <a:t> </a:t>
            </a:r>
            <a:r>
              <a:rPr lang="en-US" sz="1400" dirty="0" err="1">
                <a:solidFill>
                  <a:schemeClr val="tx1">
                    <a:lumMod val="75000"/>
                    <a:lumOff val="25000"/>
                  </a:schemeClr>
                </a:solidFill>
              </a:rPr>
              <a:t>af</a:t>
            </a:r>
            <a:r>
              <a:rPr lang="en-US" sz="1400" dirty="0">
                <a:solidFill>
                  <a:schemeClr val="tx1">
                    <a:lumMod val="75000"/>
                    <a:lumOff val="25000"/>
                  </a:schemeClr>
                </a:solidFill>
              </a:rPr>
              <a:t> </a:t>
            </a:r>
            <a:r>
              <a:rPr lang="en-US" sz="1400" dirty="0" err="1">
                <a:solidFill>
                  <a:schemeClr val="tx1">
                    <a:lumMod val="75000"/>
                    <a:lumOff val="25000"/>
                  </a:schemeClr>
                </a:solidFill>
              </a:rPr>
              <a:t>oceaner</a:t>
            </a:r>
            <a:endParaRPr lang="en-US" sz="1400" dirty="0">
              <a:solidFill>
                <a:schemeClr val="tx1">
                  <a:lumMod val="75000"/>
                  <a:lumOff val="25000"/>
                </a:schemeClr>
              </a:solidFill>
            </a:endParaRPr>
          </a:p>
          <a:p>
            <a:pPr marL="457200" indent="-457200">
              <a:lnSpc>
                <a:spcPct val="90000"/>
              </a:lnSpc>
              <a:spcAft>
                <a:spcPts val="600"/>
              </a:spcAft>
              <a:buFont typeface="Calibri" panose="020F0502020204030204" pitchFamily="34" charset="0"/>
              <a:buAutoNum type="arabicPeriod"/>
            </a:pPr>
            <a:r>
              <a:rPr lang="en-US" sz="1400" dirty="0" err="1">
                <a:solidFill>
                  <a:schemeClr val="tx1">
                    <a:lumMod val="75000"/>
                    <a:lumOff val="25000"/>
                  </a:schemeClr>
                </a:solidFill>
              </a:rPr>
              <a:t>Puslespil</a:t>
            </a:r>
            <a:r>
              <a:rPr lang="en-US" sz="1400" dirty="0">
                <a:solidFill>
                  <a:schemeClr val="tx1">
                    <a:lumMod val="75000"/>
                    <a:lumOff val="25000"/>
                  </a:schemeClr>
                </a:solidFill>
              </a:rPr>
              <a:t> – </a:t>
            </a:r>
            <a:r>
              <a:rPr lang="en-US" sz="1400" dirty="0" err="1">
                <a:solidFill>
                  <a:schemeClr val="tx1">
                    <a:lumMod val="75000"/>
                    <a:lumOff val="25000"/>
                  </a:schemeClr>
                </a:solidFill>
              </a:rPr>
              <a:t>visuelt</a:t>
            </a:r>
            <a:r>
              <a:rPr lang="en-US" sz="1400" dirty="0">
                <a:solidFill>
                  <a:schemeClr val="tx1">
                    <a:lumMod val="75000"/>
                    <a:lumOff val="25000"/>
                  </a:schemeClr>
                </a:solidFill>
              </a:rPr>
              <a:t> </a:t>
            </a:r>
            <a:r>
              <a:rPr lang="en-US" sz="1400" dirty="0" err="1">
                <a:solidFill>
                  <a:schemeClr val="tx1">
                    <a:lumMod val="75000"/>
                    <a:lumOff val="25000"/>
                  </a:schemeClr>
                </a:solidFill>
              </a:rPr>
              <a:t>lignede</a:t>
            </a:r>
            <a:r>
              <a:rPr lang="en-US" sz="1400" dirty="0">
                <a:solidFill>
                  <a:schemeClr val="tx1">
                    <a:lumMod val="75000"/>
                    <a:lumOff val="25000"/>
                  </a:schemeClr>
                </a:solidFill>
              </a:rPr>
              <a:t> </a:t>
            </a:r>
            <a:r>
              <a:rPr lang="en-US" sz="1400" dirty="0" err="1">
                <a:solidFill>
                  <a:schemeClr val="tx1">
                    <a:lumMod val="75000"/>
                    <a:lumOff val="25000"/>
                  </a:schemeClr>
                </a:solidFill>
              </a:rPr>
              <a:t>kontinenter</a:t>
            </a:r>
            <a:r>
              <a:rPr lang="en-US" sz="1400" dirty="0">
                <a:solidFill>
                  <a:schemeClr val="tx1">
                    <a:lumMod val="75000"/>
                    <a:lumOff val="25000"/>
                  </a:schemeClr>
                </a:solidFill>
              </a:rPr>
              <a:t>, at de </a:t>
            </a:r>
            <a:r>
              <a:rPr lang="en-US" sz="1400" dirty="0" err="1">
                <a:solidFill>
                  <a:schemeClr val="tx1">
                    <a:lumMod val="75000"/>
                    <a:lumOff val="25000"/>
                  </a:schemeClr>
                </a:solidFill>
              </a:rPr>
              <a:t>havde</a:t>
            </a:r>
            <a:r>
              <a:rPr lang="en-US" sz="1400" dirty="0">
                <a:solidFill>
                  <a:schemeClr val="tx1">
                    <a:lumMod val="75000"/>
                    <a:lumOff val="25000"/>
                  </a:schemeClr>
                </a:solidFill>
              </a:rPr>
              <a:t> </a:t>
            </a:r>
            <a:r>
              <a:rPr lang="en-US" sz="1400" dirty="0" err="1">
                <a:solidFill>
                  <a:schemeClr val="tx1">
                    <a:lumMod val="75000"/>
                    <a:lumOff val="25000"/>
                  </a:schemeClr>
                </a:solidFill>
              </a:rPr>
              <a:t>hængt</a:t>
            </a:r>
            <a:r>
              <a:rPr lang="en-US" sz="1400" dirty="0">
                <a:solidFill>
                  <a:schemeClr val="tx1">
                    <a:lumMod val="75000"/>
                    <a:lumOff val="25000"/>
                  </a:schemeClr>
                </a:solidFill>
              </a:rPr>
              <a:t> </a:t>
            </a:r>
            <a:r>
              <a:rPr lang="en-US" sz="1400" dirty="0" err="1">
                <a:solidFill>
                  <a:schemeClr val="tx1">
                    <a:lumMod val="75000"/>
                    <a:lumOff val="25000"/>
                  </a:schemeClr>
                </a:solidFill>
              </a:rPr>
              <a:t>sammen</a:t>
            </a:r>
            <a:endParaRPr lang="en-US" sz="1400" dirty="0">
              <a:solidFill>
                <a:schemeClr val="tx1">
                  <a:lumMod val="75000"/>
                  <a:lumOff val="25000"/>
                </a:schemeClr>
              </a:solidFill>
            </a:endParaRPr>
          </a:p>
          <a:p>
            <a:pPr>
              <a:lnSpc>
                <a:spcPct val="90000"/>
              </a:lnSpc>
              <a:spcAft>
                <a:spcPts val="600"/>
              </a:spcAft>
              <a:buFont typeface="Calibri" panose="020F0502020204030204" pitchFamily="34" charset="0"/>
            </a:pPr>
            <a:endParaRPr lang="en-US" sz="1400" dirty="0">
              <a:solidFill>
                <a:schemeClr val="tx1">
                  <a:lumMod val="75000"/>
                  <a:lumOff val="25000"/>
                </a:schemeClr>
              </a:solidFill>
            </a:endParaRPr>
          </a:p>
          <a:p>
            <a:pPr>
              <a:lnSpc>
                <a:spcPct val="90000"/>
              </a:lnSpc>
              <a:spcAft>
                <a:spcPts val="600"/>
              </a:spcAft>
              <a:buFont typeface="Calibri" panose="020F0502020204030204" pitchFamily="34" charset="0"/>
            </a:pPr>
            <a:r>
              <a:rPr lang="en-US" sz="1400" dirty="0">
                <a:solidFill>
                  <a:schemeClr val="tx1">
                    <a:lumMod val="75000"/>
                    <a:lumOff val="25000"/>
                  </a:schemeClr>
                </a:solidFill>
              </a:rPr>
              <a:t>Men </a:t>
            </a:r>
            <a:r>
              <a:rPr lang="en-US" sz="1400" dirty="0" err="1">
                <a:solidFill>
                  <a:schemeClr val="tx1">
                    <a:lumMod val="75000"/>
                    <a:lumOff val="25000"/>
                  </a:schemeClr>
                </a:solidFill>
              </a:rPr>
              <a:t>han</a:t>
            </a:r>
            <a:r>
              <a:rPr lang="en-US" sz="1400" dirty="0">
                <a:solidFill>
                  <a:schemeClr val="tx1">
                    <a:lumMod val="75000"/>
                    <a:lumOff val="25000"/>
                  </a:schemeClr>
                </a:solidFill>
              </a:rPr>
              <a:t> </a:t>
            </a:r>
            <a:r>
              <a:rPr lang="en-US" sz="1400" dirty="0" err="1">
                <a:solidFill>
                  <a:schemeClr val="tx1">
                    <a:lumMod val="75000"/>
                    <a:lumOff val="25000"/>
                  </a:schemeClr>
                </a:solidFill>
              </a:rPr>
              <a:t>kunne</a:t>
            </a:r>
            <a:r>
              <a:rPr lang="en-US" sz="1400" dirty="0">
                <a:solidFill>
                  <a:schemeClr val="tx1">
                    <a:lumMod val="75000"/>
                    <a:lumOff val="25000"/>
                  </a:schemeClr>
                </a:solidFill>
              </a:rPr>
              <a:t> </a:t>
            </a:r>
            <a:r>
              <a:rPr lang="en-US" sz="1400" dirty="0" err="1">
                <a:solidFill>
                  <a:schemeClr val="tx1">
                    <a:lumMod val="75000"/>
                    <a:lumOff val="25000"/>
                  </a:schemeClr>
                </a:solidFill>
              </a:rPr>
              <a:t>ikke</a:t>
            </a:r>
            <a:r>
              <a:rPr lang="en-US" sz="1400" dirty="0">
                <a:solidFill>
                  <a:schemeClr val="tx1">
                    <a:lumMod val="75000"/>
                    <a:lumOff val="25000"/>
                  </a:schemeClr>
                </a:solidFill>
              </a:rPr>
              <a:t> </a:t>
            </a:r>
            <a:r>
              <a:rPr lang="en-US" sz="1400" dirty="0" err="1">
                <a:solidFill>
                  <a:schemeClr val="tx1">
                    <a:lumMod val="75000"/>
                    <a:lumOff val="25000"/>
                  </a:schemeClr>
                </a:solidFill>
              </a:rPr>
              <a:t>overbevisende</a:t>
            </a:r>
            <a:r>
              <a:rPr lang="en-US" sz="1400" dirty="0">
                <a:solidFill>
                  <a:schemeClr val="tx1">
                    <a:lumMod val="75000"/>
                    <a:lumOff val="25000"/>
                  </a:schemeClr>
                </a:solidFill>
              </a:rPr>
              <a:t> </a:t>
            </a:r>
            <a:r>
              <a:rPr lang="en-US" sz="1400" dirty="0" err="1">
                <a:solidFill>
                  <a:schemeClr val="tx1">
                    <a:lumMod val="75000"/>
                    <a:lumOff val="25000"/>
                  </a:schemeClr>
                </a:solidFill>
              </a:rPr>
              <a:t>forklare</a:t>
            </a:r>
            <a:r>
              <a:rPr lang="en-US" sz="1400" dirty="0">
                <a:solidFill>
                  <a:schemeClr val="tx1">
                    <a:lumMod val="75000"/>
                    <a:lumOff val="25000"/>
                  </a:schemeClr>
                </a:solidFill>
              </a:rPr>
              <a:t> </a:t>
            </a:r>
            <a:r>
              <a:rPr lang="en-US" sz="1400" dirty="0" err="1">
                <a:solidFill>
                  <a:schemeClr val="tx1">
                    <a:lumMod val="75000"/>
                    <a:lumOff val="25000"/>
                  </a:schemeClr>
                </a:solidFill>
              </a:rPr>
              <a:t>drivkræfterne</a:t>
            </a:r>
            <a:r>
              <a:rPr lang="en-US" sz="1400" dirty="0">
                <a:solidFill>
                  <a:schemeClr val="tx1">
                    <a:lumMod val="75000"/>
                    <a:lumOff val="25000"/>
                  </a:schemeClr>
                </a:solidFill>
              </a:rPr>
              <a:t> bag….</a:t>
            </a:r>
          </a:p>
          <a:p>
            <a:pPr>
              <a:lnSpc>
                <a:spcPct val="90000"/>
              </a:lnSpc>
              <a:spcAft>
                <a:spcPts val="600"/>
              </a:spcAft>
              <a:buFont typeface="Calibri" panose="020F0502020204030204" pitchFamily="34" charset="0"/>
            </a:pPr>
            <a:endParaRPr lang="en-US" sz="1300" dirty="0">
              <a:solidFill>
                <a:schemeClr val="tx1">
                  <a:lumMod val="75000"/>
                  <a:lumOff val="25000"/>
                </a:schemeClr>
              </a:solidFill>
            </a:endParaRPr>
          </a:p>
        </p:txBody>
      </p:sp>
      <p:sp>
        <p:nvSpPr>
          <p:cNvPr id="19" name="Rectangle 18">
            <a:extLst>
              <a:ext uri="{FF2B5EF4-FFF2-40B4-BE49-F238E27FC236}">
                <a16:creationId xmlns:a16="http://schemas.microsoft.com/office/drawing/2014/main" id="{F2BDE551-930A-4FE1-8434-09824E3247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Tree>
    <p:extLst>
      <p:ext uri="{BB962C8B-B14F-4D97-AF65-F5344CB8AC3E}">
        <p14:creationId xmlns:p14="http://schemas.microsoft.com/office/powerpoint/2010/main" val="2983857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0861964-D86C-4A50-8F6D-B466384A61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61D6A742-7BC5-ABA7-86CE-CB8D962898AA}"/>
              </a:ext>
            </a:extLst>
          </p:cNvPr>
          <p:cNvSpPr>
            <a:spLocks noGrp="1"/>
          </p:cNvSpPr>
          <p:nvPr>
            <p:ph type="title"/>
          </p:nvPr>
        </p:nvSpPr>
        <p:spPr>
          <a:xfrm>
            <a:off x="7859485" y="634946"/>
            <a:ext cx="3690257" cy="1450757"/>
          </a:xfrm>
        </p:spPr>
        <p:txBody>
          <a:bodyPr vert="horz" lIns="91440" tIns="45720" rIns="91440" bIns="45720" rtlCol="0" anchor="b">
            <a:normAutofit/>
          </a:bodyPr>
          <a:lstStyle/>
          <a:p>
            <a:r>
              <a:rPr lang="en-US" sz="4800"/>
              <a:t>Alfred Wegener</a:t>
            </a:r>
          </a:p>
        </p:txBody>
      </p:sp>
      <p:pic>
        <p:nvPicPr>
          <p:cNvPr id="9" name="Pladsholder til indhold 8">
            <a:extLst>
              <a:ext uri="{FF2B5EF4-FFF2-40B4-BE49-F238E27FC236}">
                <a16:creationId xmlns:a16="http://schemas.microsoft.com/office/drawing/2014/main" id="{99428728-1584-4475-F002-0C98DE4268A7}"/>
              </a:ext>
            </a:extLst>
          </p:cNvPr>
          <p:cNvPicPr>
            <a:picLocks noGrp="1" noChangeAspect="1"/>
          </p:cNvPicPr>
          <p:nvPr>
            <p:ph idx="1"/>
          </p:nvPr>
        </p:nvPicPr>
        <p:blipFill rotWithShape="1">
          <a:blip r:embed="rId3"/>
          <a:srcRect b="10434"/>
          <a:stretch/>
        </p:blipFill>
        <p:spPr>
          <a:xfrm>
            <a:off x="618388" y="634946"/>
            <a:ext cx="6583227" cy="3758879"/>
          </a:xfrm>
          <a:prstGeom prst="rect">
            <a:avLst/>
          </a:prstGeom>
        </p:spPr>
      </p:pic>
      <p:cxnSp>
        <p:nvCxnSpPr>
          <p:cNvPr id="17" name="Straight Connector 16">
            <a:extLst>
              <a:ext uri="{FF2B5EF4-FFF2-40B4-BE49-F238E27FC236}">
                <a16:creationId xmlns:a16="http://schemas.microsoft.com/office/drawing/2014/main" id="{754A678E-8F30-4E92-A5BF-F5D03D0113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8967" y="2246569"/>
            <a:ext cx="34747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kstfelt 9">
            <a:extLst>
              <a:ext uri="{FF2B5EF4-FFF2-40B4-BE49-F238E27FC236}">
                <a16:creationId xmlns:a16="http://schemas.microsoft.com/office/drawing/2014/main" id="{FF144AAA-EA11-6BAF-E15F-90B4CA240A5F}"/>
              </a:ext>
            </a:extLst>
          </p:cNvPr>
          <p:cNvSpPr txBox="1"/>
          <p:nvPr/>
        </p:nvSpPr>
        <p:spPr>
          <a:xfrm>
            <a:off x="7859485" y="2407436"/>
            <a:ext cx="3690257" cy="3815618"/>
          </a:xfrm>
          <a:prstGeom prst="rect">
            <a:avLst/>
          </a:prstGeom>
        </p:spPr>
        <p:txBody>
          <a:bodyPr vert="horz" lIns="0" tIns="45720" rIns="0" bIns="45720" rtlCol="0">
            <a:normAutofit fontScale="92500" lnSpcReduction="10000"/>
          </a:bodyPr>
          <a:lstStyle/>
          <a:p>
            <a:pPr>
              <a:lnSpc>
                <a:spcPct val="90000"/>
              </a:lnSpc>
              <a:spcAft>
                <a:spcPts val="600"/>
              </a:spcAft>
              <a:buFont typeface="Calibri" panose="020F0502020204030204" pitchFamily="34" charset="0"/>
            </a:pPr>
            <a:r>
              <a:rPr lang="en-US" sz="1400" dirty="0">
                <a:solidFill>
                  <a:schemeClr val="tx1">
                    <a:lumMod val="75000"/>
                    <a:lumOff val="25000"/>
                  </a:schemeClr>
                </a:solidFill>
              </a:rPr>
              <a:t>Alfred Wegener </a:t>
            </a:r>
            <a:r>
              <a:rPr lang="en-US" sz="1400" dirty="0" err="1">
                <a:solidFill>
                  <a:schemeClr val="tx1">
                    <a:lumMod val="75000"/>
                    <a:lumOff val="25000"/>
                  </a:schemeClr>
                </a:solidFill>
              </a:rPr>
              <a:t>undrede</a:t>
            </a:r>
            <a:r>
              <a:rPr lang="en-US" sz="1400" dirty="0">
                <a:solidFill>
                  <a:schemeClr val="tx1">
                    <a:lumMod val="75000"/>
                    <a:lumOff val="25000"/>
                  </a:schemeClr>
                </a:solidFill>
              </a:rPr>
              <a:t> sig I 1912 (</a:t>
            </a:r>
            <a:r>
              <a:rPr lang="en-US" sz="1400" dirty="0" err="1">
                <a:solidFill>
                  <a:schemeClr val="tx1">
                    <a:lumMod val="75000"/>
                    <a:lumOff val="25000"/>
                  </a:schemeClr>
                </a:solidFill>
              </a:rPr>
              <a:t>som</a:t>
            </a:r>
            <a:r>
              <a:rPr lang="en-US" sz="1400" dirty="0">
                <a:solidFill>
                  <a:schemeClr val="tx1">
                    <a:lumMod val="75000"/>
                    <a:lumOff val="25000"/>
                  </a:schemeClr>
                </a:solidFill>
              </a:rPr>
              <a:t> </a:t>
            </a:r>
            <a:r>
              <a:rPr lang="en-US" sz="1400" dirty="0" err="1">
                <a:solidFill>
                  <a:schemeClr val="tx1">
                    <a:lumMod val="75000"/>
                    <a:lumOff val="25000"/>
                  </a:schemeClr>
                </a:solidFill>
              </a:rPr>
              <a:t>naturvidenskaben</a:t>
            </a:r>
            <a:r>
              <a:rPr lang="en-US" sz="1400" dirty="0">
                <a:solidFill>
                  <a:schemeClr val="tx1">
                    <a:lumMod val="75000"/>
                    <a:lumOff val="25000"/>
                  </a:schemeClr>
                </a:solidFill>
              </a:rPr>
              <a:t> </a:t>
            </a:r>
            <a:r>
              <a:rPr lang="en-US" sz="1400" dirty="0" err="1">
                <a:solidFill>
                  <a:schemeClr val="tx1">
                    <a:lumMod val="75000"/>
                    <a:lumOff val="25000"/>
                  </a:schemeClr>
                </a:solidFill>
              </a:rPr>
              <a:t>altid</a:t>
            </a:r>
            <a:r>
              <a:rPr lang="en-US" sz="1400" dirty="0">
                <a:solidFill>
                  <a:schemeClr val="tx1">
                    <a:lumMod val="75000"/>
                    <a:lumOff val="25000"/>
                  </a:schemeClr>
                </a:solidFill>
              </a:rPr>
              <a:t> starter med): </a:t>
            </a:r>
          </a:p>
          <a:p>
            <a:pPr>
              <a:lnSpc>
                <a:spcPct val="90000"/>
              </a:lnSpc>
              <a:spcAft>
                <a:spcPts val="600"/>
              </a:spcAft>
              <a:buFont typeface="Calibri" panose="020F0502020204030204" pitchFamily="34" charset="0"/>
            </a:pPr>
            <a:r>
              <a:rPr lang="en-US" sz="1400" dirty="0">
                <a:solidFill>
                  <a:schemeClr val="tx1">
                    <a:lumMod val="75000"/>
                    <a:lumOff val="25000"/>
                  </a:schemeClr>
                </a:solidFill>
              </a:rPr>
              <a:t>Han </a:t>
            </a:r>
            <a:r>
              <a:rPr lang="en-US" sz="1400" dirty="0" err="1">
                <a:solidFill>
                  <a:schemeClr val="tx1">
                    <a:lumMod val="75000"/>
                    <a:lumOff val="25000"/>
                  </a:schemeClr>
                </a:solidFill>
              </a:rPr>
              <a:t>så</a:t>
            </a:r>
            <a:r>
              <a:rPr lang="en-US" sz="1400" dirty="0">
                <a:solidFill>
                  <a:schemeClr val="tx1">
                    <a:lumMod val="75000"/>
                    <a:lumOff val="25000"/>
                  </a:schemeClr>
                </a:solidFill>
              </a:rPr>
              <a:t> </a:t>
            </a:r>
            <a:r>
              <a:rPr lang="en-US" sz="1400" dirty="0" err="1">
                <a:solidFill>
                  <a:schemeClr val="tx1">
                    <a:lumMod val="75000"/>
                    <a:lumOff val="25000"/>
                  </a:schemeClr>
                </a:solidFill>
              </a:rPr>
              <a:t>en</a:t>
            </a:r>
            <a:r>
              <a:rPr lang="en-US" sz="1400" dirty="0">
                <a:solidFill>
                  <a:schemeClr val="tx1">
                    <a:lumMod val="75000"/>
                    <a:lumOff val="25000"/>
                  </a:schemeClr>
                </a:solidFill>
              </a:rPr>
              <a:t> </a:t>
            </a:r>
            <a:r>
              <a:rPr lang="en-US" sz="1400" dirty="0" err="1">
                <a:solidFill>
                  <a:schemeClr val="tx1">
                    <a:lumMod val="75000"/>
                    <a:lumOff val="25000"/>
                  </a:schemeClr>
                </a:solidFill>
              </a:rPr>
              <a:t>sammenhæng</a:t>
            </a:r>
            <a:r>
              <a:rPr lang="en-US" sz="1400" dirty="0">
                <a:solidFill>
                  <a:schemeClr val="tx1">
                    <a:lumMod val="75000"/>
                    <a:lumOff val="25000"/>
                  </a:schemeClr>
                </a:solidFill>
              </a:rPr>
              <a:t> </a:t>
            </a:r>
            <a:r>
              <a:rPr lang="en-US" sz="1400" dirty="0" err="1">
                <a:solidFill>
                  <a:schemeClr val="tx1">
                    <a:lumMod val="75000"/>
                    <a:lumOff val="25000"/>
                  </a:schemeClr>
                </a:solidFill>
              </a:rPr>
              <a:t>mellem</a:t>
            </a:r>
            <a:r>
              <a:rPr lang="en-US" sz="1400" dirty="0">
                <a:solidFill>
                  <a:schemeClr val="tx1">
                    <a:lumMod val="75000"/>
                    <a:lumOff val="25000"/>
                  </a:schemeClr>
                </a:solidFill>
              </a:rPr>
              <a:t> </a:t>
            </a:r>
            <a:r>
              <a:rPr lang="en-US" sz="1400" dirty="0" err="1">
                <a:solidFill>
                  <a:schemeClr val="tx1">
                    <a:lumMod val="75000"/>
                    <a:lumOff val="25000"/>
                  </a:schemeClr>
                </a:solidFill>
              </a:rPr>
              <a:t>Sydamerika</a:t>
            </a:r>
            <a:r>
              <a:rPr lang="en-US" sz="1400" dirty="0">
                <a:solidFill>
                  <a:schemeClr val="tx1">
                    <a:lumMod val="75000"/>
                    <a:lumOff val="25000"/>
                  </a:schemeClr>
                </a:solidFill>
              </a:rPr>
              <a:t> </a:t>
            </a:r>
            <a:r>
              <a:rPr lang="en-US" sz="1400" dirty="0" err="1">
                <a:solidFill>
                  <a:schemeClr val="tx1">
                    <a:lumMod val="75000"/>
                    <a:lumOff val="25000"/>
                  </a:schemeClr>
                </a:solidFill>
              </a:rPr>
              <a:t>og</a:t>
            </a:r>
            <a:r>
              <a:rPr lang="en-US" sz="1400" dirty="0">
                <a:solidFill>
                  <a:schemeClr val="tx1">
                    <a:lumMod val="75000"/>
                    <a:lumOff val="25000"/>
                  </a:schemeClr>
                </a:solidFill>
              </a:rPr>
              <a:t> Afrika </a:t>
            </a:r>
          </a:p>
          <a:p>
            <a:pPr>
              <a:lnSpc>
                <a:spcPct val="90000"/>
              </a:lnSpc>
              <a:spcAft>
                <a:spcPts val="600"/>
              </a:spcAft>
              <a:buFont typeface="Calibri" panose="020F0502020204030204" pitchFamily="34" charset="0"/>
            </a:pPr>
            <a:r>
              <a:rPr lang="en-US" sz="1400" dirty="0">
                <a:solidFill>
                  <a:schemeClr val="tx1">
                    <a:lumMod val="75000"/>
                    <a:lumOff val="25000"/>
                  </a:schemeClr>
                </a:solidFill>
              </a:rPr>
              <a:t>Han </a:t>
            </a:r>
            <a:r>
              <a:rPr lang="en-US" sz="1400" dirty="0" err="1">
                <a:solidFill>
                  <a:schemeClr val="tx1">
                    <a:lumMod val="75000"/>
                    <a:lumOff val="25000"/>
                  </a:schemeClr>
                </a:solidFill>
              </a:rPr>
              <a:t>skabte</a:t>
            </a:r>
            <a:r>
              <a:rPr lang="en-US" sz="1400" dirty="0">
                <a:solidFill>
                  <a:schemeClr val="tx1">
                    <a:lumMod val="75000"/>
                    <a:lumOff val="25000"/>
                  </a:schemeClr>
                </a:solidFill>
              </a:rPr>
              <a:t> </a:t>
            </a:r>
            <a:r>
              <a:rPr lang="en-US" sz="1400" dirty="0" err="1">
                <a:solidFill>
                  <a:schemeClr val="tx1">
                    <a:lumMod val="75000"/>
                    <a:lumOff val="25000"/>
                  </a:schemeClr>
                </a:solidFill>
              </a:rPr>
              <a:t>teorien</a:t>
            </a:r>
            <a:r>
              <a:rPr lang="en-US" sz="1400" dirty="0">
                <a:solidFill>
                  <a:schemeClr val="tx1">
                    <a:lumMod val="75000"/>
                    <a:lumOff val="25000"/>
                  </a:schemeClr>
                </a:solidFill>
              </a:rPr>
              <a:t> om, at </a:t>
            </a:r>
            <a:r>
              <a:rPr lang="en-US" sz="1400" dirty="0" err="1">
                <a:solidFill>
                  <a:schemeClr val="tx1">
                    <a:lumMod val="75000"/>
                    <a:lumOff val="25000"/>
                  </a:schemeClr>
                </a:solidFill>
              </a:rPr>
              <a:t>jorden</a:t>
            </a:r>
            <a:r>
              <a:rPr lang="en-US" sz="1400" dirty="0">
                <a:solidFill>
                  <a:schemeClr val="tx1">
                    <a:lumMod val="75000"/>
                    <a:lumOff val="25000"/>
                  </a:schemeClr>
                </a:solidFill>
              </a:rPr>
              <a:t> </a:t>
            </a:r>
            <a:r>
              <a:rPr lang="en-US" sz="1400" dirty="0" err="1">
                <a:solidFill>
                  <a:schemeClr val="tx1">
                    <a:lumMod val="75000"/>
                    <a:lumOff val="25000"/>
                  </a:schemeClr>
                </a:solidFill>
              </a:rPr>
              <a:t>havde</a:t>
            </a:r>
            <a:r>
              <a:rPr lang="en-US" sz="1400" dirty="0">
                <a:solidFill>
                  <a:schemeClr val="tx1">
                    <a:lumMod val="75000"/>
                    <a:lumOff val="25000"/>
                  </a:schemeClr>
                </a:solidFill>
              </a:rPr>
              <a:t> </a:t>
            </a:r>
            <a:r>
              <a:rPr lang="en-US" sz="1400" dirty="0" err="1">
                <a:solidFill>
                  <a:schemeClr val="tx1">
                    <a:lumMod val="75000"/>
                    <a:lumOff val="25000"/>
                  </a:schemeClr>
                </a:solidFill>
              </a:rPr>
              <a:t>siddet</a:t>
            </a:r>
            <a:r>
              <a:rPr lang="en-US" sz="1400" dirty="0">
                <a:solidFill>
                  <a:schemeClr val="tx1">
                    <a:lumMod val="75000"/>
                    <a:lumOff val="25000"/>
                  </a:schemeClr>
                </a:solidFill>
              </a:rPr>
              <a:t> </a:t>
            </a:r>
            <a:r>
              <a:rPr lang="en-US" sz="1400" dirty="0" err="1">
                <a:solidFill>
                  <a:schemeClr val="tx1">
                    <a:lumMod val="75000"/>
                    <a:lumOff val="25000"/>
                  </a:schemeClr>
                </a:solidFill>
              </a:rPr>
              <a:t>sammen</a:t>
            </a:r>
            <a:r>
              <a:rPr lang="en-US" sz="1400" dirty="0">
                <a:solidFill>
                  <a:schemeClr val="tx1">
                    <a:lumMod val="75000"/>
                    <a:lumOff val="25000"/>
                  </a:schemeClr>
                </a:solidFill>
              </a:rPr>
              <a:t> </a:t>
            </a:r>
            <a:r>
              <a:rPr lang="en-US" sz="1400" dirty="0" err="1">
                <a:solidFill>
                  <a:schemeClr val="tx1">
                    <a:lumMod val="75000"/>
                    <a:lumOff val="25000"/>
                  </a:schemeClr>
                </a:solidFill>
              </a:rPr>
              <a:t>i</a:t>
            </a:r>
            <a:r>
              <a:rPr lang="en-US" sz="1400" dirty="0">
                <a:solidFill>
                  <a:schemeClr val="tx1">
                    <a:lumMod val="75000"/>
                    <a:lumOff val="25000"/>
                  </a:schemeClr>
                </a:solidFill>
              </a:rPr>
              <a:t> </a:t>
            </a:r>
            <a:r>
              <a:rPr lang="en-US" sz="1400" dirty="0" err="1">
                <a:solidFill>
                  <a:schemeClr val="tx1">
                    <a:lumMod val="75000"/>
                    <a:lumOff val="25000"/>
                  </a:schemeClr>
                </a:solidFill>
              </a:rPr>
              <a:t>ét</a:t>
            </a:r>
            <a:r>
              <a:rPr lang="en-US" sz="1400" dirty="0">
                <a:solidFill>
                  <a:schemeClr val="tx1">
                    <a:lumMod val="75000"/>
                    <a:lumOff val="25000"/>
                  </a:schemeClr>
                </a:solidFill>
              </a:rPr>
              <a:t> </a:t>
            </a:r>
            <a:r>
              <a:rPr lang="en-US" sz="1400" dirty="0" err="1">
                <a:solidFill>
                  <a:schemeClr val="tx1">
                    <a:lumMod val="75000"/>
                    <a:lumOff val="25000"/>
                  </a:schemeClr>
                </a:solidFill>
              </a:rPr>
              <a:t>superkontinent</a:t>
            </a:r>
            <a:r>
              <a:rPr lang="en-US" sz="1400" dirty="0">
                <a:solidFill>
                  <a:schemeClr val="tx1">
                    <a:lumMod val="75000"/>
                    <a:lumOff val="25000"/>
                  </a:schemeClr>
                </a:solidFill>
              </a:rPr>
              <a:t> (</a:t>
            </a:r>
            <a:r>
              <a:rPr lang="en-US" sz="1400" dirty="0" err="1">
                <a:solidFill>
                  <a:schemeClr val="tx1">
                    <a:lumMod val="75000"/>
                    <a:lumOff val="25000"/>
                  </a:schemeClr>
                </a:solidFill>
              </a:rPr>
              <a:t>Pangæa</a:t>
            </a:r>
            <a:r>
              <a:rPr lang="en-US" sz="1400" dirty="0">
                <a:solidFill>
                  <a:schemeClr val="tx1">
                    <a:lumMod val="75000"/>
                    <a:lumOff val="25000"/>
                  </a:schemeClr>
                </a:solidFill>
              </a:rPr>
              <a:t>) </a:t>
            </a:r>
            <a:r>
              <a:rPr lang="en-US" sz="1400" dirty="0" err="1">
                <a:solidFill>
                  <a:schemeClr val="tx1">
                    <a:lumMod val="75000"/>
                    <a:lumOff val="25000"/>
                  </a:schemeClr>
                </a:solidFill>
              </a:rPr>
              <a:t>og</a:t>
            </a:r>
            <a:r>
              <a:rPr lang="en-US" sz="1400" dirty="0">
                <a:solidFill>
                  <a:schemeClr val="tx1">
                    <a:lumMod val="75000"/>
                    <a:lumOff val="25000"/>
                  </a:schemeClr>
                </a:solidFill>
              </a:rPr>
              <a:t> </a:t>
            </a:r>
            <a:r>
              <a:rPr lang="en-US" sz="1400" dirty="0" err="1">
                <a:solidFill>
                  <a:schemeClr val="tx1">
                    <a:lumMod val="75000"/>
                    <a:lumOff val="25000"/>
                  </a:schemeClr>
                </a:solidFill>
              </a:rPr>
              <a:t>sidenhen</a:t>
            </a:r>
            <a:r>
              <a:rPr lang="en-US" sz="1400" dirty="0">
                <a:solidFill>
                  <a:schemeClr val="tx1">
                    <a:lumMod val="75000"/>
                    <a:lumOff val="25000"/>
                  </a:schemeClr>
                </a:solidFill>
              </a:rPr>
              <a:t> </a:t>
            </a:r>
            <a:r>
              <a:rPr lang="en-US" sz="1400" dirty="0" err="1">
                <a:solidFill>
                  <a:schemeClr val="tx1">
                    <a:lumMod val="75000"/>
                    <a:lumOff val="25000"/>
                  </a:schemeClr>
                </a:solidFill>
              </a:rPr>
              <a:t>bevæget</a:t>
            </a:r>
            <a:r>
              <a:rPr lang="en-US" sz="1400" dirty="0">
                <a:solidFill>
                  <a:schemeClr val="tx1">
                    <a:lumMod val="75000"/>
                    <a:lumOff val="25000"/>
                  </a:schemeClr>
                </a:solidFill>
              </a:rPr>
              <a:t> sig </a:t>
            </a:r>
            <a:r>
              <a:rPr lang="en-US" sz="1400" dirty="0" err="1">
                <a:solidFill>
                  <a:schemeClr val="tx1">
                    <a:lumMod val="75000"/>
                    <a:lumOff val="25000"/>
                  </a:schemeClr>
                </a:solidFill>
              </a:rPr>
              <a:t>fra</a:t>
            </a:r>
            <a:r>
              <a:rPr lang="en-US" sz="1400" dirty="0">
                <a:solidFill>
                  <a:schemeClr val="tx1">
                    <a:lumMod val="75000"/>
                    <a:lumOff val="25000"/>
                  </a:schemeClr>
                </a:solidFill>
              </a:rPr>
              <a:t> </a:t>
            </a:r>
            <a:r>
              <a:rPr lang="en-US" sz="1400" dirty="0" err="1">
                <a:solidFill>
                  <a:schemeClr val="tx1">
                    <a:lumMod val="75000"/>
                    <a:lumOff val="25000"/>
                  </a:schemeClr>
                </a:solidFill>
              </a:rPr>
              <a:t>hinanden</a:t>
            </a:r>
            <a:r>
              <a:rPr lang="en-US" sz="1400" dirty="0">
                <a:solidFill>
                  <a:schemeClr val="tx1">
                    <a:lumMod val="75000"/>
                    <a:lumOff val="25000"/>
                  </a:schemeClr>
                </a:solidFill>
              </a:rPr>
              <a:t>, </a:t>
            </a:r>
            <a:r>
              <a:rPr lang="en-US" sz="1400" dirty="0" err="1">
                <a:solidFill>
                  <a:schemeClr val="tx1">
                    <a:lumMod val="75000"/>
                    <a:lumOff val="25000"/>
                  </a:schemeClr>
                </a:solidFill>
              </a:rPr>
              <a:t>og</a:t>
            </a:r>
            <a:r>
              <a:rPr lang="en-US" sz="1400" dirty="0">
                <a:solidFill>
                  <a:schemeClr val="tx1">
                    <a:lumMod val="75000"/>
                    <a:lumOff val="25000"/>
                  </a:schemeClr>
                </a:solidFill>
              </a:rPr>
              <a:t> at </a:t>
            </a:r>
            <a:r>
              <a:rPr lang="en-US" sz="1400" dirty="0" err="1">
                <a:solidFill>
                  <a:schemeClr val="tx1">
                    <a:lumMod val="75000"/>
                    <a:lumOff val="25000"/>
                  </a:schemeClr>
                </a:solidFill>
              </a:rPr>
              <a:t>disse</a:t>
            </a:r>
            <a:r>
              <a:rPr lang="en-US" sz="1400" dirty="0">
                <a:solidFill>
                  <a:schemeClr val="tx1">
                    <a:lumMod val="75000"/>
                    <a:lumOff val="25000"/>
                  </a:schemeClr>
                </a:solidFill>
              </a:rPr>
              <a:t> </a:t>
            </a:r>
            <a:r>
              <a:rPr lang="en-US" sz="1400" dirty="0" err="1">
                <a:solidFill>
                  <a:schemeClr val="tx1">
                    <a:lumMod val="75000"/>
                    <a:lumOff val="25000"/>
                  </a:schemeClr>
                </a:solidFill>
              </a:rPr>
              <a:t>plader</a:t>
            </a:r>
            <a:r>
              <a:rPr lang="en-US" sz="1400" dirty="0">
                <a:solidFill>
                  <a:schemeClr val="tx1">
                    <a:lumMod val="75000"/>
                    <a:lumOff val="25000"/>
                  </a:schemeClr>
                </a:solidFill>
              </a:rPr>
              <a:t> </a:t>
            </a:r>
            <a:r>
              <a:rPr lang="en-US" sz="1400" dirty="0" err="1">
                <a:solidFill>
                  <a:schemeClr val="tx1">
                    <a:lumMod val="75000"/>
                    <a:lumOff val="25000"/>
                  </a:schemeClr>
                </a:solidFill>
              </a:rPr>
              <a:t>stadig</a:t>
            </a:r>
            <a:r>
              <a:rPr lang="en-US" sz="1400" dirty="0">
                <a:solidFill>
                  <a:schemeClr val="tx1">
                    <a:lumMod val="75000"/>
                    <a:lumOff val="25000"/>
                  </a:schemeClr>
                </a:solidFill>
              </a:rPr>
              <a:t> var </a:t>
            </a:r>
            <a:r>
              <a:rPr lang="en-US" sz="1400" dirty="0" err="1">
                <a:solidFill>
                  <a:schemeClr val="tx1">
                    <a:lumMod val="75000"/>
                    <a:lumOff val="25000"/>
                  </a:schemeClr>
                </a:solidFill>
              </a:rPr>
              <a:t>dynamiske</a:t>
            </a:r>
            <a:endParaRPr lang="en-US" sz="1400" dirty="0">
              <a:solidFill>
                <a:schemeClr val="tx1">
                  <a:lumMod val="75000"/>
                  <a:lumOff val="25000"/>
                </a:schemeClr>
              </a:solidFill>
            </a:endParaRPr>
          </a:p>
          <a:p>
            <a:pPr>
              <a:lnSpc>
                <a:spcPct val="90000"/>
              </a:lnSpc>
              <a:spcAft>
                <a:spcPts val="600"/>
              </a:spcAft>
              <a:buFont typeface="Calibri" panose="020F0502020204030204" pitchFamily="34" charset="0"/>
            </a:pPr>
            <a:endParaRPr lang="en-US" sz="1400" dirty="0">
              <a:solidFill>
                <a:schemeClr val="tx1">
                  <a:lumMod val="75000"/>
                  <a:lumOff val="25000"/>
                </a:schemeClr>
              </a:solidFill>
            </a:endParaRPr>
          </a:p>
          <a:p>
            <a:pPr>
              <a:lnSpc>
                <a:spcPct val="90000"/>
              </a:lnSpc>
              <a:spcAft>
                <a:spcPts val="600"/>
              </a:spcAft>
              <a:buFont typeface="Calibri" panose="020F0502020204030204" pitchFamily="34" charset="0"/>
            </a:pPr>
            <a:r>
              <a:rPr lang="en-US" sz="1400" dirty="0">
                <a:solidFill>
                  <a:schemeClr val="tx1">
                    <a:lumMod val="75000"/>
                    <a:lumOff val="25000"/>
                  </a:schemeClr>
                </a:solidFill>
              </a:rPr>
              <a:t>Han </a:t>
            </a:r>
            <a:r>
              <a:rPr lang="en-US" sz="1400" dirty="0" err="1">
                <a:solidFill>
                  <a:schemeClr val="tx1">
                    <a:lumMod val="75000"/>
                    <a:lumOff val="25000"/>
                  </a:schemeClr>
                </a:solidFill>
              </a:rPr>
              <a:t>brugte</a:t>
            </a:r>
            <a:r>
              <a:rPr lang="en-US" sz="1400" dirty="0">
                <a:solidFill>
                  <a:schemeClr val="tx1">
                    <a:lumMod val="75000"/>
                    <a:lumOff val="25000"/>
                  </a:schemeClr>
                </a:solidFill>
              </a:rPr>
              <a:t> </a:t>
            </a:r>
            <a:r>
              <a:rPr lang="en-US" sz="1400" dirty="0" err="1">
                <a:solidFill>
                  <a:schemeClr val="tx1">
                    <a:lumMod val="75000"/>
                    <a:lumOff val="25000"/>
                  </a:schemeClr>
                </a:solidFill>
              </a:rPr>
              <a:t>nogle</a:t>
            </a:r>
            <a:r>
              <a:rPr lang="en-US" sz="1400" dirty="0">
                <a:solidFill>
                  <a:schemeClr val="tx1">
                    <a:lumMod val="75000"/>
                    <a:lumOff val="25000"/>
                  </a:schemeClr>
                </a:solidFill>
              </a:rPr>
              <a:t> </a:t>
            </a:r>
            <a:r>
              <a:rPr lang="en-US" sz="1400" dirty="0" err="1">
                <a:solidFill>
                  <a:schemeClr val="tx1">
                    <a:lumMod val="75000"/>
                    <a:lumOff val="25000"/>
                  </a:schemeClr>
                </a:solidFill>
              </a:rPr>
              <a:t>beviser</a:t>
            </a:r>
            <a:endParaRPr lang="en-US" sz="1400" dirty="0">
              <a:solidFill>
                <a:schemeClr val="tx1">
                  <a:lumMod val="75000"/>
                  <a:lumOff val="25000"/>
                </a:schemeClr>
              </a:solidFill>
            </a:endParaRPr>
          </a:p>
          <a:p>
            <a:pPr marL="457200" indent="-457200">
              <a:lnSpc>
                <a:spcPct val="90000"/>
              </a:lnSpc>
              <a:spcAft>
                <a:spcPts val="600"/>
              </a:spcAft>
              <a:buFont typeface="Calibri" panose="020F0502020204030204" pitchFamily="34" charset="0"/>
              <a:buAutoNum type="arabicPeriod"/>
            </a:pPr>
            <a:r>
              <a:rPr lang="en-US" sz="1400" dirty="0" err="1">
                <a:solidFill>
                  <a:schemeClr val="tx1">
                    <a:lumMod val="75000"/>
                    <a:lumOff val="25000"/>
                  </a:schemeClr>
                </a:solidFill>
              </a:rPr>
              <a:t>Fossilfund</a:t>
            </a:r>
            <a:r>
              <a:rPr lang="en-US" sz="1400" dirty="0">
                <a:solidFill>
                  <a:schemeClr val="tx1">
                    <a:lumMod val="75000"/>
                    <a:lumOff val="25000"/>
                  </a:schemeClr>
                </a:solidFill>
              </a:rPr>
              <a:t>: </a:t>
            </a:r>
            <a:r>
              <a:rPr lang="en-US" sz="1400" dirty="0" err="1">
                <a:solidFill>
                  <a:schemeClr val="tx1">
                    <a:lumMod val="75000"/>
                    <a:lumOff val="25000"/>
                  </a:schemeClr>
                </a:solidFill>
              </a:rPr>
              <a:t>Sydamerika</a:t>
            </a:r>
            <a:r>
              <a:rPr lang="en-US" sz="1400" dirty="0">
                <a:solidFill>
                  <a:schemeClr val="tx1">
                    <a:lumMod val="75000"/>
                    <a:lumOff val="25000"/>
                  </a:schemeClr>
                </a:solidFill>
              </a:rPr>
              <a:t> </a:t>
            </a:r>
            <a:r>
              <a:rPr lang="en-US" sz="1400" dirty="0" err="1">
                <a:solidFill>
                  <a:schemeClr val="tx1">
                    <a:lumMod val="75000"/>
                    <a:lumOff val="25000"/>
                  </a:schemeClr>
                </a:solidFill>
              </a:rPr>
              <a:t>og</a:t>
            </a:r>
            <a:r>
              <a:rPr lang="en-US" sz="1400" dirty="0">
                <a:solidFill>
                  <a:schemeClr val="tx1">
                    <a:lumMod val="75000"/>
                    <a:lumOff val="25000"/>
                  </a:schemeClr>
                </a:solidFill>
              </a:rPr>
              <a:t> Afrika</a:t>
            </a:r>
          </a:p>
          <a:p>
            <a:pPr marL="457200" indent="-457200">
              <a:lnSpc>
                <a:spcPct val="90000"/>
              </a:lnSpc>
              <a:spcAft>
                <a:spcPts val="600"/>
              </a:spcAft>
              <a:buFont typeface="Calibri" panose="020F0502020204030204" pitchFamily="34" charset="0"/>
              <a:buAutoNum type="arabicPeriod"/>
            </a:pPr>
            <a:r>
              <a:rPr lang="en-US" sz="1400" dirty="0" err="1">
                <a:solidFill>
                  <a:schemeClr val="tx1">
                    <a:lumMod val="75000"/>
                    <a:lumOff val="25000"/>
                  </a:schemeClr>
                </a:solidFill>
              </a:rPr>
              <a:t>Enslignende</a:t>
            </a:r>
            <a:r>
              <a:rPr lang="en-US" sz="1400" dirty="0">
                <a:solidFill>
                  <a:schemeClr val="tx1">
                    <a:lumMod val="75000"/>
                    <a:lumOff val="25000"/>
                  </a:schemeClr>
                </a:solidFill>
              </a:rPr>
              <a:t> </a:t>
            </a:r>
            <a:r>
              <a:rPr lang="en-US" sz="1400" dirty="0" err="1">
                <a:solidFill>
                  <a:schemeClr val="tx1">
                    <a:lumMod val="75000"/>
                    <a:lumOff val="25000"/>
                  </a:schemeClr>
                </a:solidFill>
              </a:rPr>
              <a:t>bjergarter</a:t>
            </a:r>
            <a:r>
              <a:rPr lang="en-US" sz="1400" dirty="0">
                <a:solidFill>
                  <a:schemeClr val="tx1">
                    <a:lumMod val="75000"/>
                    <a:lumOff val="25000"/>
                  </a:schemeClr>
                </a:solidFill>
              </a:rPr>
              <a:t> </a:t>
            </a:r>
            <a:r>
              <a:rPr lang="en-US" sz="1400" dirty="0" err="1">
                <a:solidFill>
                  <a:schemeClr val="tx1">
                    <a:lumMod val="75000"/>
                    <a:lumOff val="25000"/>
                  </a:schemeClr>
                </a:solidFill>
              </a:rPr>
              <a:t>på</a:t>
            </a:r>
            <a:r>
              <a:rPr lang="en-US" sz="1400" dirty="0">
                <a:solidFill>
                  <a:schemeClr val="tx1">
                    <a:lumMod val="75000"/>
                    <a:lumOff val="25000"/>
                  </a:schemeClr>
                </a:solidFill>
              </a:rPr>
              <a:t> </a:t>
            </a:r>
            <a:r>
              <a:rPr lang="en-US" sz="1400" dirty="0" err="1">
                <a:solidFill>
                  <a:schemeClr val="tx1">
                    <a:lumMod val="75000"/>
                    <a:lumOff val="25000"/>
                  </a:schemeClr>
                </a:solidFill>
              </a:rPr>
              <a:t>tværs</a:t>
            </a:r>
            <a:r>
              <a:rPr lang="en-US" sz="1400" dirty="0">
                <a:solidFill>
                  <a:schemeClr val="tx1">
                    <a:lumMod val="75000"/>
                    <a:lumOff val="25000"/>
                  </a:schemeClr>
                </a:solidFill>
              </a:rPr>
              <a:t> </a:t>
            </a:r>
            <a:r>
              <a:rPr lang="en-US" sz="1400" dirty="0" err="1">
                <a:solidFill>
                  <a:schemeClr val="tx1">
                    <a:lumMod val="75000"/>
                    <a:lumOff val="25000"/>
                  </a:schemeClr>
                </a:solidFill>
              </a:rPr>
              <a:t>af</a:t>
            </a:r>
            <a:r>
              <a:rPr lang="en-US" sz="1400" dirty="0">
                <a:solidFill>
                  <a:schemeClr val="tx1">
                    <a:lumMod val="75000"/>
                    <a:lumOff val="25000"/>
                  </a:schemeClr>
                </a:solidFill>
              </a:rPr>
              <a:t> </a:t>
            </a:r>
            <a:r>
              <a:rPr lang="en-US" sz="1400" dirty="0" err="1">
                <a:solidFill>
                  <a:schemeClr val="tx1">
                    <a:lumMod val="75000"/>
                    <a:lumOff val="25000"/>
                  </a:schemeClr>
                </a:solidFill>
              </a:rPr>
              <a:t>oceaner</a:t>
            </a:r>
            <a:endParaRPr lang="en-US" sz="1400" dirty="0">
              <a:solidFill>
                <a:schemeClr val="tx1">
                  <a:lumMod val="75000"/>
                  <a:lumOff val="25000"/>
                </a:schemeClr>
              </a:solidFill>
            </a:endParaRPr>
          </a:p>
          <a:p>
            <a:pPr marL="457200" indent="-457200">
              <a:lnSpc>
                <a:spcPct val="90000"/>
              </a:lnSpc>
              <a:spcAft>
                <a:spcPts val="600"/>
              </a:spcAft>
              <a:buFont typeface="Calibri" panose="020F0502020204030204" pitchFamily="34" charset="0"/>
              <a:buAutoNum type="arabicPeriod"/>
            </a:pPr>
            <a:r>
              <a:rPr lang="en-US" sz="1400" dirty="0" err="1">
                <a:solidFill>
                  <a:schemeClr val="tx1">
                    <a:lumMod val="75000"/>
                    <a:lumOff val="25000"/>
                  </a:schemeClr>
                </a:solidFill>
              </a:rPr>
              <a:t>Puslespil</a:t>
            </a:r>
            <a:r>
              <a:rPr lang="en-US" sz="1400" dirty="0">
                <a:solidFill>
                  <a:schemeClr val="tx1">
                    <a:lumMod val="75000"/>
                    <a:lumOff val="25000"/>
                  </a:schemeClr>
                </a:solidFill>
              </a:rPr>
              <a:t> – </a:t>
            </a:r>
            <a:r>
              <a:rPr lang="en-US" sz="1400" dirty="0" err="1">
                <a:solidFill>
                  <a:schemeClr val="tx1">
                    <a:lumMod val="75000"/>
                    <a:lumOff val="25000"/>
                  </a:schemeClr>
                </a:solidFill>
              </a:rPr>
              <a:t>visuelt</a:t>
            </a:r>
            <a:r>
              <a:rPr lang="en-US" sz="1400" dirty="0">
                <a:solidFill>
                  <a:schemeClr val="tx1">
                    <a:lumMod val="75000"/>
                    <a:lumOff val="25000"/>
                  </a:schemeClr>
                </a:solidFill>
              </a:rPr>
              <a:t> </a:t>
            </a:r>
            <a:r>
              <a:rPr lang="en-US" sz="1400" dirty="0" err="1">
                <a:solidFill>
                  <a:schemeClr val="tx1">
                    <a:lumMod val="75000"/>
                    <a:lumOff val="25000"/>
                  </a:schemeClr>
                </a:solidFill>
              </a:rPr>
              <a:t>lignede</a:t>
            </a:r>
            <a:r>
              <a:rPr lang="en-US" sz="1400" dirty="0">
                <a:solidFill>
                  <a:schemeClr val="tx1">
                    <a:lumMod val="75000"/>
                    <a:lumOff val="25000"/>
                  </a:schemeClr>
                </a:solidFill>
              </a:rPr>
              <a:t> </a:t>
            </a:r>
            <a:r>
              <a:rPr lang="en-US" sz="1400" dirty="0" err="1">
                <a:solidFill>
                  <a:schemeClr val="tx1">
                    <a:lumMod val="75000"/>
                    <a:lumOff val="25000"/>
                  </a:schemeClr>
                </a:solidFill>
              </a:rPr>
              <a:t>kontinenter</a:t>
            </a:r>
            <a:r>
              <a:rPr lang="en-US" sz="1400" dirty="0">
                <a:solidFill>
                  <a:schemeClr val="tx1">
                    <a:lumMod val="75000"/>
                    <a:lumOff val="25000"/>
                  </a:schemeClr>
                </a:solidFill>
              </a:rPr>
              <a:t>, at de </a:t>
            </a:r>
            <a:r>
              <a:rPr lang="en-US" sz="1400" dirty="0" err="1">
                <a:solidFill>
                  <a:schemeClr val="tx1">
                    <a:lumMod val="75000"/>
                    <a:lumOff val="25000"/>
                  </a:schemeClr>
                </a:solidFill>
              </a:rPr>
              <a:t>havde</a:t>
            </a:r>
            <a:r>
              <a:rPr lang="en-US" sz="1400" dirty="0">
                <a:solidFill>
                  <a:schemeClr val="tx1">
                    <a:lumMod val="75000"/>
                    <a:lumOff val="25000"/>
                  </a:schemeClr>
                </a:solidFill>
              </a:rPr>
              <a:t> </a:t>
            </a:r>
            <a:r>
              <a:rPr lang="en-US" sz="1400" dirty="0" err="1">
                <a:solidFill>
                  <a:schemeClr val="tx1">
                    <a:lumMod val="75000"/>
                    <a:lumOff val="25000"/>
                  </a:schemeClr>
                </a:solidFill>
              </a:rPr>
              <a:t>hængt</a:t>
            </a:r>
            <a:r>
              <a:rPr lang="en-US" sz="1400" dirty="0">
                <a:solidFill>
                  <a:schemeClr val="tx1">
                    <a:lumMod val="75000"/>
                    <a:lumOff val="25000"/>
                  </a:schemeClr>
                </a:solidFill>
              </a:rPr>
              <a:t> </a:t>
            </a:r>
            <a:r>
              <a:rPr lang="en-US" sz="1400" dirty="0" err="1">
                <a:solidFill>
                  <a:schemeClr val="tx1">
                    <a:lumMod val="75000"/>
                    <a:lumOff val="25000"/>
                  </a:schemeClr>
                </a:solidFill>
              </a:rPr>
              <a:t>sammen</a:t>
            </a:r>
            <a:endParaRPr lang="en-US" sz="1400" dirty="0">
              <a:solidFill>
                <a:schemeClr val="tx1">
                  <a:lumMod val="75000"/>
                  <a:lumOff val="25000"/>
                </a:schemeClr>
              </a:solidFill>
            </a:endParaRPr>
          </a:p>
          <a:p>
            <a:pPr>
              <a:lnSpc>
                <a:spcPct val="90000"/>
              </a:lnSpc>
              <a:spcAft>
                <a:spcPts val="600"/>
              </a:spcAft>
              <a:buFont typeface="Calibri" panose="020F0502020204030204" pitchFamily="34" charset="0"/>
            </a:pPr>
            <a:endParaRPr lang="en-US" sz="1400" dirty="0">
              <a:solidFill>
                <a:schemeClr val="tx1">
                  <a:lumMod val="75000"/>
                  <a:lumOff val="25000"/>
                </a:schemeClr>
              </a:solidFill>
            </a:endParaRPr>
          </a:p>
          <a:p>
            <a:pPr>
              <a:lnSpc>
                <a:spcPct val="90000"/>
              </a:lnSpc>
              <a:spcAft>
                <a:spcPts val="600"/>
              </a:spcAft>
              <a:buFont typeface="Calibri" panose="020F0502020204030204" pitchFamily="34" charset="0"/>
            </a:pPr>
            <a:r>
              <a:rPr lang="en-US" sz="1400" dirty="0">
                <a:solidFill>
                  <a:schemeClr val="tx1">
                    <a:lumMod val="75000"/>
                    <a:lumOff val="25000"/>
                  </a:schemeClr>
                </a:solidFill>
              </a:rPr>
              <a:t>Men </a:t>
            </a:r>
            <a:r>
              <a:rPr lang="en-US" sz="1400" dirty="0" err="1">
                <a:solidFill>
                  <a:schemeClr val="tx1">
                    <a:lumMod val="75000"/>
                    <a:lumOff val="25000"/>
                  </a:schemeClr>
                </a:solidFill>
              </a:rPr>
              <a:t>han</a:t>
            </a:r>
            <a:r>
              <a:rPr lang="en-US" sz="1400" dirty="0">
                <a:solidFill>
                  <a:schemeClr val="tx1">
                    <a:lumMod val="75000"/>
                    <a:lumOff val="25000"/>
                  </a:schemeClr>
                </a:solidFill>
              </a:rPr>
              <a:t> </a:t>
            </a:r>
            <a:r>
              <a:rPr lang="en-US" sz="1400" dirty="0" err="1">
                <a:solidFill>
                  <a:schemeClr val="tx1">
                    <a:lumMod val="75000"/>
                    <a:lumOff val="25000"/>
                  </a:schemeClr>
                </a:solidFill>
              </a:rPr>
              <a:t>kunne</a:t>
            </a:r>
            <a:r>
              <a:rPr lang="en-US" sz="1400" dirty="0">
                <a:solidFill>
                  <a:schemeClr val="tx1">
                    <a:lumMod val="75000"/>
                    <a:lumOff val="25000"/>
                  </a:schemeClr>
                </a:solidFill>
              </a:rPr>
              <a:t> </a:t>
            </a:r>
            <a:r>
              <a:rPr lang="en-US" sz="1400" dirty="0" err="1">
                <a:solidFill>
                  <a:schemeClr val="tx1">
                    <a:lumMod val="75000"/>
                    <a:lumOff val="25000"/>
                  </a:schemeClr>
                </a:solidFill>
              </a:rPr>
              <a:t>ikke</a:t>
            </a:r>
            <a:r>
              <a:rPr lang="en-US" sz="1400" dirty="0">
                <a:solidFill>
                  <a:schemeClr val="tx1">
                    <a:lumMod val="75000"/>
                    <a:lumOff val="25000"/>
                  </a:schemeClr>
                </a:solidFill>
              </a:rPr>
              <a:t> </a:t>
            </a:r>
            <a:r>
              <a:rPr lang="en-US" sz="1400" dirty="0" err="1">
                <a:solidFill>
                  <a:schemeClr val="tx1">
                    <a:lumMod val="75000"/>
                    <a:lumOff val="25000"/>
                  </a:schemeClr>
                </a:solidFill>
              </a:rPr>
              <a:t>overbevisende</a:t>
            </a:r>
            <a:r>
              <a:rPr lang="en-US" sz="1400" dirty="0">
                <a:solidFill>
                  <a:schemeClr val="tx1">
                    <a:lumMod val="75000"/>
                    <a:lumOff val="25000"/>
                  </a:schemeClr>
                </a:solidFill>
              </a:rPr>
              <a:t> </a:t>
            </a:r>
            <a:r>
              <a:rPr lang="en-US" sz="1400" dirty="0" err="1">
                <a:solidFill>
                  <a:schemeClr val="tx1">
                    <a:lumMod val="75000"/>
                    <a:lumOff val="25000"/>
                  </a:schemeClr>
                </a:solidFill>
              </a:rPr>
              <a:t>forklare</a:t>
            </a:r>
            <a:r>
              <a:rPr lang="en-US" sz="1400" dirty="0">
                <a:solidFill>
                  <a:schemeClr val="tx1">
                    <a:lumMod val="75000"/>
                    <a:lumOff val="25000"/>
                  </a:schemeClr>
                </a:solidFill>
              </a:rPr>
              <a:t> </a:t>
            </a:r>
            <a:r>
              <a:rPr lang="en-US" sz="1400" dirty="0" err="1">
                <a:solidFill>
                  <a:schemeClr val="tx1">
                    <a:lumMod val="75000"/>
                    <a:lumOff val="25000"/>
                  </a:schemeClr>
                </a:solidFill>
              </a:rPr>
              <a:t>drivkræfterne</a:t>
            </a:r>
            <a:r>
              <a:rPr lang="en-US" sz="1400" dirty="0">
                <a:solidFill>
                  <a:schemeClr val="tx1">
                    <a:lumMod val="75000"/>
                    <a:lumOff val="25000"/>
                  </a:schemeClr>
                </a:solidFill>
              </a:rPr>
              <a:t> bag….</a:t>
            </a:r>
          </a:p>
          <a:p>
            <a:pPr>
              <a:lnSpc>
                <a:spcPct val="90000"/>
              </a:lnSpc>
              <a:spcAft>
                <a:spcPts val="600"/>
              </a:spcAft>
              <a:buFont typeface="Calibri" panose="020F0502020204030204" pitchFamily="34" charset="0"/>
            </a:pPr>
            <a:endParaRPr lang="en-US" sz="1300" dirty="0">
              <a:solidFill>
                <a:schemeClr val="tx1">
                  <a:lumMod val="75000"/>
                  <a:lumOff val="25000"/>
                </a:schemeClr>
              </a:solidFill>
            </a:endParaRPr>
          </a:p>
        </p:txBody>
      </p:sp>
      <p:sp>
        <p:nvSpPr>
          <p:cNvPr id="19" name="Rectangle 18">
            <a:extLst>
              <a:ext uri="{FF2B5EF4-FFF2-40B4-BE49-F238E27FC236}">
                <a16:creationId xmlns:a16="http://schemas.microsoft.com/office/drawing/2014/main" id="{F2BDE551-930A-4FE1-8434-09824E3247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ekstfelt 1">
            <a:extLst>
              <a:ext uri="{FF2B5EF4-FFF2-40B4-BE49-F238E27FC236}">
                <a16:creationId xmlns:a16="http://schemas.microsoft.com/office/drawing/2014/main" id="{31E149EF-5591-C4DC-9587-BE0C595F5DCC}"/>
              </a:ext>
            </a:extLst>
          </p:cNvPr>
          <p:cNvSpPr txBox="1"/>
          <p:nvPr/>
        </p:nvSpPr>
        <p:spPr>
          <a:xfrm>
            <a:off x="536366" y="5074147"/>
            <a:ext cx="6994184" cy="923330"/>
          </a:xfrm>
          <a:prstGeom prst="rect">
            <a:avLst/>
          </a:prstGeom>
          <a:noFill/>
        </p:spPr>
        <p:txBody>
          <a:bodyPr wrap="square" rtlCol="0">
            <a:spAutoFit/>
          </a:bodyPr>
          <a:lstStyle/>
          <a:p>
            <a:r>
              <a:rPr lang="da-DK" dirty="0"/>
              <a:t>I dag er Wegeners teori accepteret om kontinentaldrift og med forskellige tilføjelser kaldes teorien nu ”Teorien om pladetektonik” eller ”Den pladetektoniske model”</a:t>
            </a:r>
          </a:p>
        </p:txBody>
      </p:sp>
    </p:spTree>
    <p:extLst>
      <p:ext uri="{BB962C8B-B14F-4D97-AF65-F5344CB8AC3E}">
        <p14:creationId xmlns:p14="http://schemas.microsoft.com/office/powerpoint/2010/main" val="3675151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cxnSp>
        <p:nvCxnSpPr>
          <p:cNvPr id="11" name="Straight Connector 10">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C9B7F88A-EE9B-4C9D-9477-42E2346622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a:extLst>
            <a:ext uri="{91240B29-F687-4F45-9708-019B960494DF}">
              <a14:hiddenLine xmlns:a14="http://schemas.microsoft.com/office/drawing/2010/main" w="15875"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319A1DD-F557-4EC6-8A8C-F7617B4CD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3118982"/>
            <a:ext cx="7537704" cy="2462668"/>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0D9100E-F081-8A2D-C135-9450B34DBDEF}"/>
              </a:ext>
            </a:extLst>
          </p:cNvPr>
          <p:cNvSpPr>
            <a:spLocks noGrp="1"/>
          </p:cNvSpPr>
          <p:nvPr>
            <p:ph type="title"/>
          </p:nvPr>
        </p:nvSpPr>
        <p:spPr>
          <a:xfrm>
            <a:off x="5187802" y="4802933"/>
            <a:ext cx="6470692" cy="1229306"/>
          </a:xfrm>
        </p:spPr>
        <p:txBody>
          <a:bodyPr vert="horz" lIns="91440" tIns="45720" rIns="91440" bIns="45720" rtlCol="0" anchor="b">
            <a:normAutofit/>
          </a:bodyPr>
          <a:lstStyle/>
          <a:p>
            <a:r>
              <a:rPr lang="en-US" sz="5400" dirty="0" err="1">
                <a:solidFill>
                  <a:schemeClr val="tx1"/>
                </a:solidFill>
              </a:rPr>
              <a:t>Pangæa</a:t>
            </a:r>
            <a:endParaRPr lang="en-US" sz="5400" dirty="0">
              <a:solidFill>
                <a:schemeClr val="tx1"/>
              </a:solidFill>
            </a:endParaRPr>
          </a:p>
        </p:txBody>
      </p:sp>
      <p:cxnSp>
        <p:nvCxnSpPr>
          <p:cNvPr id="17" name="Straight Connector 16">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0211" y="4641183"/>
            <a:ext cx="6309360" cy="0"/>
          </a:xfrm>
          <a:prstGeom prst="line">
            <a:avLst/>
          </a:prstGeom>
          <a:ln w="19050">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sp>
        <p:nvSpPr>
          <p:cNvPr id="19" name="!!footer rectangle">
            <a:extLst>
              <a:ext uri="{FF2B5EF4-FFF2-40B4-BE49-F238E27FC236}">
                <a16:creationId xmlns:a16="http://schemas.microsoft.com/office/drawing/2014/main" id="{D50218C5-E017-43D2-8345-FD9FBF0C9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pic>
        <p:nvPicPr>
          <p:cNvPr id="3" name="Onlinemedier 2" descr="&quot;Continental Drift Pangea Final&quot; Pangea Plate Tectonics (english version)">
            <a:hlinkClick r:id="" action="ppaction://media"/>
            <a:extLst>
              <a:ext uri="{FF2B5EF4-FFF2-40B4-BE49-F238E27FC236}">
                <a16:creationId xmlns:a16="http://schemas.microsoft.com/office/drawing/2014/main" id="{127CF7CD-0EB9-C60A-3497-A49F57F5D768}"/>
              </a:ext>
            </a:extLst>
          </p:cNvPr>
          <p:cNvPicPr>
            <a:picLocks noRot="1" noChangeAspect="1"/>
          </p:cNvPicPr>
          <p:nvPr>
            <a:videoFile r:link="rId1"/>
          </p:nvPr>
        </p:nvPicPr>
        <p:blipFill>
          <a:blip r:embed="rId4"/>
          <a:stretch>
            <a:fillRect/>
          </a:stretch>
        </p:blipFill>
        <p:spPr>
          <a:xfrm>
            <a:off x="895308" y="490609"/>
            <a:ext cx="7262855" cy="4103513"/>
          </a:xfrm>
          <a:prstGeom prst="rect">
            <a:avLst/>
          </a:prstGeom>
        </p:spPr>
      </p:pic>
    </p:spTree>
    <p:extLst>
      <p:ext uri="{BB962C8B-B14F-4D97-AF65-F5344CB8AC3E}">
        <p14:creationId xmlns:p14="http://schemas.microsoft.com/office/powerpoint/2010/main" val="58248382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844E128-FF69-4E9F-8327-6B504B3C5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itel 1">
            <a:extLst>
              <a:ext uri="{FF2B5EF4-FFF2-40B4-BE49-F238E27FC236}">
                <a16:creationId xmlns:a16="http://schemas.microsoft.com/office/drawing/2014/main" id="{2A5129A0-557C-2344-BB04-51886799B280}"/>
              </a:ext>
            </a:extLst>
          </p:cNvPr>
          <p:cNvSpPr>
            <a:spLocks noGrp="1"/>
          </p:cNvSpPr>
          <p:nvPr>
            <p:ph type="title"/>
          </p:nvPr>
        </p:nvSpPr>
        <p:spPr>
          <a:xfrm>
            <a:off x="643467" y="516835"/>
            <a:ext cx="3448259" cy="1666501"/>
          </a:xfrm>
        </p:spPr>
        <p:txBody>
          <a:bodyPr>
            <a:normAutofit/>
          </a:bodyPr>
          <a:lstStyle/>
          <a:p>
            <a:r>
              <a:rPr lang="da-DK" sz="3200" dirty="0">
                <a:solidFill>
                  <a:srgbClr val="FFFFFF"/>
                </a:solidFill>
              </a:rPr>
              <a:t>Den pladetektoniske model</a:t>
            </a:r>
          </a:p>
        </p:txBody>
      </p:sp>
      <p:cxnSp>
        <p:nvCxnSpPr>
          <p:cNvPr id="14" name="Straight Connector 13">
            <a:extLst>
              <a:ext uri="{FF2B5EF4-FFF2-40B4-BE49-F238E27FC236}">
                <a16:creationId xmlns:a16="http://schemas.microsoft.com/office/drawing/2014/main" id="{055CEADF-09EA-423C-8C45-F94AF44D5A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3686" y="2353592"/>
            <a:ext cx="32918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258084C4-4EF3-7902-FF16-E195786C7949}"/>
              </a:ext>
            </a:extLst>
          </p:cNvPr>
          <p:cNvSpPr>
            <a:spLocks noGrp="1"/>
          </p:cNvSpPr>
          <p:nvPr>
            <p:ph idx="1"/>
          </p:nvPr>
        </p:nvSpPr>
        <p:spPr>
          <a:xfrm>
            <a:off x="643467" y="2546224"/>
            <a:ext cx="3448259" cy="3997451"/>
          </a:xfrm>
        </p:spPr>
        <p:txBody>
          <a:bodyPr>
            <a:normAutofit lnSpcReduction="10000"/>
          </a:bodyPr>
          <a:lstStyle/>
          <a:p>
            <a:r>
              <a:rPr lang="en-US" sz="1800" dirty="0" err="1">
                <a:solidFill>
                  <a:srgbClr val="FFFFFF"/>
                </a:solidFill>
              </a:rPr>
              <a:t>Lithosfæren</a:t>
            </a:r>
            <a:r>
              <a:rPr lang="en-US" sz="1800" dirty="0">
                <a:solidFill>
                  <a:srgbClr val="FFFFFF"/>
                </a:solidFill>
              </a:rPr>
              <a:t> er </a:t>
            </a:r>
            <a:r>
              <a:rPr lang="en-US" sz="1800" dirty="0" err="1">
                <a:solidFill>
                  <a:srgbClr val="FFFFFF"/>
                </a:solidFill>
              </a:rPr>
              <a:t>opdelt</a:t>
            </a:r>
            <a:r>
              <a:rPr lang="en-US" sz="1800" dirty="0">
                <a:solidFill>
                  <a:srgbClr val="FFFFFF"/>
                </a:solidFill>
              </a:rPr>
              <a:t> </a:t>
            </a:r>
            <a:r>
              <a:rPr lang="en-US" sz="1800" dirty="0" err="1">
                <a:solidFill>
                  <a:srgbClr val="FFFFFF"/>
                </a:solidFill>
              </a:rPr>
              <a:t>i</a:t>
            </a:r>
            <a:r>
              <a:rPr lang="en-US" sz="1800" dirty="0">
                <a:solidFill>
                  <a:srgbClr val="FFFFFF"/>
                </a:solidFill>
              </a:rPr>
              <a:t> </a:t>
            </a:r>
            <a:r>
              <a:rPr lang="en-US" sz="1800" dirty="0" err="1">
                <a:solidFill>
                  <a:srgbClr val="FFFFFF"/>
                </a:solidFill>
              </a:rPr>
              <a:t>tektoniske</a:t>
            </a:r>
            <a:r>
              <a:rPr lang="en-US" sz="1800" dirty="0">
                <a:solidFill>
                  <a:srgbClr val="FFFFFF"/>
                </a:solidFill>
              </a:rPr>
              <a:t> </a:t>
            </a:r>
            <a:r>
              <a:rPr lang="en-US" sz="1800" dirty="0" err="1">
                <a:solidFill>
                  <a:srgbClr val="FFFFFF"/>
                </a:solidFill>
              </a:rPr>
              <a:t>plader</a:t>
            </a:r>
            <a:endParaRPr lang="en-US" sz="1800" dirty="0">
              <a:solidFill>
                <a:srgbClr val="FFFFFF"/>
              </a:solidFill>
            </a:endParaRPr>
          </a:p>
          <a:p>
            <a:r>
              <a:rPr lang="da-DK" sz="1800" dirty="0"/>
              <a:t>Overordnet er der otte store plader, men der er også en masse små og mindre plader indimellem</a:t>
            </a:r>
          </a:p>
          <a:p>
            <a:r>
              <a:rPr lang="da-DK" sz="1800" dirty="0"/>
              <a:t>Grænserne mellem pladerne er på tre forskellige måder:</a:t>
            </a:r>
          </a:p>
          <a:p>
            <a:r>
              <a:rPr lang="da-DK" sz="1800" dirty="0"/>
              <a:t>Konstruktive</a:t>
            </a:r>
          </a:p>
          <a:p>
            <a:r>
              <a:rPr lang="da-DK" sz="1800" dirty="0"/>
              <a:t>Destruktive</a:t>
            </a:r>
          </a:p>
          <a:p>
            <a:r>
              <a:rPr lang="da-DK" sz="1800" dirty="0"/>
              <a:t>Bevarende</a:t>
            </a:r>
          </a:p>
          <a:p>
            <a:pPr marL="0" indent="0">
              <a:buNone/>
            </a:pPr>
            <a:endParaRPr lang="da-DK" sz="1800" dirty="0"/>
          </a:p>
          <a:p>
            <a:endParaRPr lang="en-US" sz="1800" dirty="0">
              <a:solidFill>
                <a:srgbClr val="FFFFFF"/>
              </a:solidFill>
            </a:endParaRPr>
          </a:p>
        </p:txBody>
      </p:sp>
      <p:pic>
        <p:nvPicPr>
          <p:cNvPr id="5" name="Pladsholder til indhold 4" descr="Et billede, der indeholder kort&#10;&#10;Automatisk genereret beskrivelse">
            <a:extLst>
              <a:ext uri="{FF2B5EF4-FFF2-40B4-BE49-F238E27FC236}">
                <a16:creationId xmlns:a16="http://schemas.microsoft.com/office/drawing/2014/main" id="{02E40F00-1993-CB13-28D5-6D56D930774A}"/>
              </a:ext>
            </a:extLst>
          </p:cNvPr>
          <p:cNvPicPr>
            <a:picLocks noChangeAspect="1"/>
          </p:cNvPicPr>
          <p:nvPr/>
        </p:nvPicPr>
        <p:blipFill rotWithShape="1">
          <a:blip r:embed="rId2"/>
          <a:srcRect l="19506" r="15097"/>
          <a:stretch/>
        </p:blipFill>
        <p:spPr>
          <a:xfrm>
            <a:off x="4654296" y="10"/>
            <a:ext cx="7537703" cy="6857990"/>
          </a:xfrm>
          <a:prstGeom prst="rect">
            <a:avLst/>
          </a:prstGeom>
        </p:spPr>
      </p:pic>
    </p:spTree>
    <p:extLst>
      <p:ext uri="{BB962C8B-B14F-4D97-AF65-F5344CB8AC3E}">
        <p14:creationId xmlns:p14="http://schemas.microsoft.com/office/powerpoint/2010/main" val="2660293536"/>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CB54FC-0B2A-4107-9A70-958B90B765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6211F2F-E6E8-5AEF-B091-00D86F69844B}"/>
              </a:ext>
            </a:extLst>
          </p:cNvPr>
          <p:cNvSpPr>
            <a:spLocks noGrp="1"/>
          </p:cNvSpPr>
          <p:nvPr>
            <p:ph type="title"/>
          </p:nvPr>
        </p:nvSpPr>
        <p:spPr>
          <a:xfrm>
            <a:off x="6411685" y="634946"/>
            <a:ext cx="5127171" cy="1450757"/>
          </a:xfrm>
        </p:spPr>
        <p:txBody>
          <a:bodyPr>
            <a:normAutofit/>
          </a:bodyPr>
          <a:lstStyle/>
          <a:p>
            <a:r>
              <a:rPr lang="da-DK" dirty="0"/>
              <a:t>Konstruktive pladegrænser</a:t>
            </a:r>
          </a:p>
        </p:txBody>
      </p:sp>
      <p:pic>
        <p:nvPicPr>
          <p:cNvPr id="4" name="Pladsholder til indhold 3">
            <a:extLst>
              <a:ext uri="{FF2B5EF4-FFF2-40B4-BE49-F238E27FC236}">
                <a16:creationId xmlns:a16="http://schemas.microsoft.com/office/drawing/2014/main" id="{8EC0DBB0-2A28-1C69-34B9-B1083B2D27A5}"/>
              </a:ext>
            </a:extLst>
          </p:cNvPr>
          <p:cNvPicPr>
            <a:picLocks noChangeAspect="1"/>
          </p:cNvPicPr>
          <p:nvPr/>
        </p:nvPicPr>
        <p:blipFill>
          <a:blip r:embed="rId2"/>
          <a:stretch>
            <a:fillRect/>
          </a:stretch>
        </p:blipFill>
        <p:spPr>
          <a:xfrm>
            <a:off x="643192" y="1146111"/>
            <a:ext cx="5115347" cy="4245736"/>
          </a:xfrm>
          <a:prstGeom prst="rect">
            <a:avLst/>
          </a:prstGeom>
        </p:spPr>
      </p:pic>
      <p:cxnSp>
        <p:nvCxnSpPr>
          <p:cNvPr id="13" name="Straight Connector 12">
            <a:extLst>
              <a:ext uri="{FF2B5EF4-FFF2-40B4-BE49-F238E27FC236}">
                <a16:creationId xmlns:a16="http://schemas.microsoft.com/office/drawing/2014/main" id="{7855A9B5-1710-4B19-B0F1-CDFDD4ED5B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14044" y="2246569"/>
            <a:ext cx="45720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C52DC3BE-BDE8-50F3-6099-F19E347DBF11}"/>
              </a:ext>
            </a:extLst>
          </p:cNvPr>
          <p:cNvSpPr>
            <a:spLocks noGrp="1"/>
          </p:cNvSpPr>
          <p:nvPr>
            <p:ph idx="1"/>
          </p:nvPr>
        </p:nvSpPr>
        <p:spPr>
          <a:xfrm>
            <a:off x="6411684" y="2407436"/>
            <a:ext cx="5127172" cy="3461658"/>
          </a:xfrm>
        </p:spPr>
        <p:txBody>
          <a:bodyPr>
            <a:normAutofit/>
          </a:bodyPr>
          <a:lstStyle/>
          <a:p>
            <a:pPr>
              <a:buFont typeface="Arial" panose="020B0604020202020204" pitchFamily="34" charset="0"/>
              <a:buChar char="•"/>
            </a:pPr>
            <a:r>
              <a:rPr lang="en-US" dirty="0" err="1"/>
              <a:t>Kaldes</a:t>
            </a:r>
            <a:r>
              <a:rPr lang="en-US" dirty="0"/>
              <a:t> </a:t>
            </a:r>
            <a:r>
              <a:rPr lang="en-US" dirty="0" err="1"/>
              <a:t>også</a:t>
            </a:r>
            <a:r>
              <a:rPr lang="en-US" dirty="0"/>
              <a:t> </a:t>
            </a:r>
            <a:r>
              <a:rPr lang="en-US" dirty="0" err="1"/>
              <a:t>divergerende</a:t>
            </a:r>
            <a:endParaRPr lang="en-US" dirty="0"/>
          </a:p>
          <a:p>
            <a:pPr>
              <a:buFont typeface="Arial" panose="020B0604020202020204" pitchFamily="34" charset="0"/>
              <a:buChar char="•"/>
            </a:pPr>
            <a:r>
              <a:rPr lang="en-US" dirty="0" err="1"/>
              <a:t>Pladerne</a:t>
            </a:r>
            <a:r>
              <a:rPr lang="en-US" dirty="0"/>
              <a:t> </a:t>
            </a:r>
            <a:r>
              <a:rPr lang="en-US" dirty="0" err="1"/>
              <a:t>bevæger</a:t>
            </a:r>
            <a:r>
              <a:rPr lang="en-US" dirty="0"/>
              <a:t> sig </a:t>
            </a:r>
            <a:r>
              <a:rPr lang="en-US" dirty="0" err="1"/>
              <a:t>væk</a:t>
            </a:r>
            <a:r>
              <a:rPr lang="en-US" dirty="0"/>
              <a:t> </a:t>
            </a:r>
            <a:r>
              <a:rPr lang="en-US" dirty="0" err="1"/>
              <a:t>fra</a:t>
            </a:r>
            <a:r>
              <a:rPr lang="en-US" dirty="0"/>
              <a:t> </a:t>
            </a:r>
            <a:r>
              <a:rPr lang="en-US" dirty="0" err="1"/>
              <a:t>hinanden</a:t>
            </a:r>
            <a:endParaRPr lang="en-US" sz="1700" dirty="0"/>
          </a:p>
          <a:p>
            <a:pPr lvl="1">
              <a:buFont typeface="Arial" panose="020B0604020202020204" pitchFamily="34" charset="0"/>
              <a:buChar char="•"/>
            </a:pPr>
            <a:r>
              <a:rPr lang="da-DK" sz="1600" dirty="0"/>
              <a:t>Magma kommer op og danner ny havbund</a:t>
            </a:r>
          </a:p>
          <a:p>
            <a:pPr>
              <a:buFont typeface="Arial" panose="020B0604020202020204" pitchFamily="34" charset="0"/>
              <a:buChar char="•"/>
            </a:pPr>
            <a:r>
              <a:rPr lang="en-US" dirty="0"/>
              <a:t>Ligger </a:t>
            </a:r>
            <a:r>
              <a:rPr lang="en-US" dirty="0" err="1"/>
              <a:t>hovedsageligt</a:t>
            </a:r>
            <a:r>
              <a:rPr lang="en-US" dirty="0"/>
              <a:t> </a:t>
            </a:r>
            <a:r>
              <a:rPr lang="en-US" dirty="0" err="1"/>
              <a:t>langs</a:t>
            </a:r>
            <a:r>
              <a:rPr lang="en-US" dirty="0"/>
              <a:t> </a:t>
            </a:r>
            <a:r>
              <a:rPr lang="en-US" dirty="0" err="1"/>
              <a:t>oceanbundenes</a:t>
            </a:r>
            <a:r>
              <a:rPr lang="en-US" dirty="0"/>
              <a:t> </a:t>
            </a:r>
            <a:r>
              <a:rPr lang="en-US" dirty="0" err="1"/>
              <a:t>spredningszoner</a:t>
            </a:r>
            <a:endParaRPr lang="en-US" dirty="0"/>
          </a:p>
          <a:p>
            <a:pPr>
              <a:buFont typeface="Arial" panose="020B0604020202020204" pitchFamily="34" charset="0"/>
              <a:buChar char="•"/>
            </a:pPr>
            <a:r>
              <a:rPr lang="da-DK" sz="2000" dirty="0"/>
              <a:t>Island er et eksempel på, hvordan det også kan skabe nye øer</a:t>
            </a:r>
            <a:endParaRPr lang="en-US" dirty="0"/>
          </a:p>
          <a:p>
            <a:pPr marL="0" indent="0">
              <a:buNone/>
            </a:pPr>
            <a:endParaRPr lang="en-US" dirty="0"/>
          </a:p>
        </p:txBody>
      </p:sp>
      <p:sp>
        <p:nvSpPr>
          <p:cNvPr id="15" name="Rectangle 14">
            <a:extLst>
              <a:ext uri="{FF2B5EF4-FFF2-40B4-BE49-F238E27FC236}">
                <a16:creationId xmlns:a16="http://schemas.microsoft.com/office/drawing/2014/main" id="{9AA76026-5689-4584-8D93-D71D739E6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5" name="Tekstfelt 4">
            <a:extLst>
              <a:ext uri="{FF2B5EF4-FFF2-40B4-BE49-F238E27FC236}">
                <a16:creationId xmlns:a16="http://schemas.microsoft.com/office/drawing/2014/main" id="{CA4B64FA-4B30-CC07-BBEA-9F4EBD9A1A35}"/>
              </a:ext>
            </a:extLst>
          </p:cNvPr>
          <p:cNvSpPr txBox="1"/>
          <p:nvPr/>
        </p:nvSpPr>
        <p:spPr>
          <a:xfrm>
            <a:off x="314325" y="871538"/>
            <a:ext cx="1457325" cy="1214165"/>
          </a:xfrm>
          <a:prstGeom prst="rect">
            <a:avLst/>
          </a:prstGeom>
          <a:solidFill>
            <a:schemeClr val="bg1"/>
          </a:solidFill>
        </p:spPr>
        <p:txBody>
          <a:bodyPr wrap="square" rtlCol="0">
            <a:spAutoFit/>
          </a:bodyPr>
          <a:lstStyle/>
          <a:p>
            <a:endParaRPr lang="da-DK" dirty="0"/>
          </a:p>
        </p:txBody>
      </p:sp>
    </p:spTree>
    <p:extLst>
      <p:ext uri="{BB962C8B-B14F-4D97-AF65-F5344CB8AC3E}">
        <p14:creationId xmlns:p14="http://schemas.microsoft.com/office/powerpoint/2010/main" val="2345086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844E128-FF69-4E9F-8327-6B504B3C5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itel 1">
            <a:extLst>
              <a:ext uri="{FF2B5EF4-FFF2-40B4-BE49-F238E27FC236}">
                <a16:creationId xmlns:a16="http://schemas.microsoft.com/office/drawing/2014/main" id="{D98C7CA3-96BE-4C24-2B5D-C3DBB300173F}"/>
              </a:ext>
            </a:extLst>
          </p:cNvPr>
          <p:cNvSpPr>
            <a:spLocks noGrp="1"/>
          </p:cNvSpPr>
          <p:nvPr>
            <p:ph type="title"/>
          </p:nvPr>
        </p:nvSpPr>
        <p:spPr>
          <a:xfrm>
            <a:off x="643467" y="516835"/>
            <a:ext cx="3448259" cy="1666501"/>
          </a:xfrm>
        </p:spPr>
        <p:txBody>
          <a:bodyPr>
            <a:normAutofit fontScale="90000"/>
          </a:bodyPr>
          <a:lstStyle/>
          <a:p>
            <a:r>
              <a:rPr lang="da-DK" sz="4000" dirty="0">
                <a:solidFill>
                  <a:srgbClr val="FFFFFF"/>
                </a:solidFill>
              </a:rPr>
              <a:t>Destruktive pladegrænser</a:t>
            </a:r>
          </a:p>
        </p:txBody>
      </p:sp>
      <p:cxnSp>
        <p:nvCxnSpPr>
          <p:cNvPr id="13" name="Straight Connector 12">
            <a:extLst>
              <a:ext uri="{FF2B5EF4-FFF2-40B4-BE49-F238E27FC236}">
                <a16:creationId xmlns:a16="http://schemas.microsoft.com/office/drawing/2014/main" id="{055CEADF-09EA-423C-8C45-F94AF44D5A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3686" y="2353592"/>
            <a:ext cx="32918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96AD1FB7-DC1F-56E3-A806-01F442E62315}"/>
              </a:ext>
            </a:extLst>
          </p:cNvPr>
          <p:cNvSpPr>
            <a:spLocks noGrp="1"/>
          </p:cNvSpPr>
          <p:nvPr>
            <p:ph idx="1"/>
          </p:nvPr>
        </p:nvSpPr>
        <p:spPr>
          <a:xfrm>
            <a:off x="643467" y="2546224"/>
            <a:ext cx="3448259" cy="3794934"/>
          </a:xfrm>
        </p:spPr>
        <p:txBody>
          <a:bodyPr>
            <a:normAutofit/>
          </a:bodyPr>
          <a:lstStyle/>
          <a:p>
            <a:pPr>
              <a:buFont typeface="Arial" panose="020B0604020202020204" pitchFamily="34" charset="0"/>
              <a:buChar char="•"/>
            </a:pPr>
            <a:r>
              <a:rPr lang="en-US" dirty="0" err="1"/>
              <a:t>Kaldes</a:t>
            </a:r>
            <a:r>
              <a:rPr lang="en-US" dirty="0"/>
              <a:t> </a:t>
            </a:r>
            <a:r>
              <a:rPr lang="en-US" dirty="0" err="1"/>
              <a:t>også</a:t>
            </a:r>
            <a:r>
              <a:rPr lang="en-US" dirty="0"/>
              <a:t> </a:t>
            </a:r>
            <a:r>
              <a:rPr lang="en-US" dirty="0" err="1"/>
              <a:t>konvergerende</a:t>
            </a:r>
            <a:endParaRPr lang="en-US" dirty="0"/>
          </a:p>
          <a:p>
            <a:pPr>
              <a:buFont typeface="Arial" panose="020B0604020202020204" pitchFamily="34" charset="0"/>
              <a:buChar char="•"/>
            </a:pPr>
            <a:r>
              <a:rPr lang="en-US" dirty="0" err="1"/>
              <a:t>Pladerne</a:t>
            </a:r>
            <a:r>
              <a:rPr lang="en-US" dirty="0"/>
              <a:t> </a:t>
            </a:r>
            <a:r>
              <a:rPr lang="en-US" dirty="0" err="1"/>
              <a:t>bevæger</a:t>
            </a:r>
            <a:r>
              <a:rPr lang="en-US" dirty="0"/>
              <a:t> sig mod </a:t>
            </a:r>
            <a:r>
              <a:rPr lang="en-US" dirty="0" err="1"/>
              <a:t>hinanden</a:t>
            </a:r>
            <a:endParaRPr lang="en-US" sz="1700" dirty="0"/>
          </a:p>
          <a:p>
            <a:pPr lvl="1">
              <a:buFont typeface="Arial" panose="020B0604020202020204" pitchFamily="34" charset="0"/>
              <a:buChar char="•"/>
            </a:pPr>
            <a:r>
              <a:rPr lang="da-DK" sz="1600" dirty="0"/>
              <a:t>Pladen med den største massefylde skubbes under den anden plade</a:t>
            </a:r>
          </a:p>
          <a:p>
            <a:pPr lvl="1">
              <a:buFont typeface="Arial" panose="020B0604020202020204" pitchFamily="34" charset="0"/>
              <a:buChar char="•"/>
            </a:pPr>
            <a:r>
              <a:rPr lang="da-DK" sz="1600" dirty="0"/>
              <a:t>Ofte en oceanbundsplade, der skubbes under en kontinentplade</a:t>
            </a:r>
          </a:p>
          <a:p>
            <a:pPr lvl="1">
              <a:buFont typeface="Arial" panose="020B0604020202020204" pitchFamily="34" charset="0"/>
              <a:buChar char="•"/>
            </a:pPr>
            <a:r>
              <a:rPr lang="da-DK" sz="1600" dirty="0"/>
              <a:t>Nedsynkningsprocessen kaldes </a:t>
            </a:r>
            <a:r>
              <a:rPr lang="da-DK" sz="1600" dirty="0" err="1"/>
              <a:t>subduktion</a:t>
            </a:r>
            <a:endParaRPr lang="da-DK" sz="1600" dirty="0"/>
          </a:p>
        </p:txBody>
      </p:sp>
      <p:pic>
        <p:nvPicPr>
          <p:cNvPr id="4" name="Pladsholder til indhold 3">
            <a:extLst>
              <a:ext uri="{FF2B5EF4-FFF2-40B4-BE49-F238E27FC236}">
                <a16:creationId xmlns:a16="http://schemas.microsoft.com/office/drawing/2014/main" id="{238A3946-115C-97A8-6ACE-704A1E497FA8}"/>
              </a:ext>
            </a:extLst>
          </p:cNvPr>
          <p:cNvPicPr>
            <a:picLocks noChangeAspect="1"/>
          </p:cNvPicPr>
          <p:nvPr/>
        </p:nvPicPr>
        <p:blipFill rotWithShape="1">
          <a:blip r:embed="rId2"/>
          <a:srcRect l="8597" r="4020"/>
          <a:stretch/>
        </p:blipFill>
        <p:spPr>
          <a:xfrm>
            <a:off x="4654296" y="10"/>
            <a:ext cx="7537703" cy="6857990"/>
          </a:xfrm>
          <a:prstGeom prst="rect">
            <a:avLst/>
          </a:prstGeom>
        </p:spPr>
      </p:pic>
    </p:spTree>
    <p:extLst>
      <p:ext uri="{BB962C8B-B14F-4D97-AF65-F5344CB8AC3E}">
        <p14:creationId xmlns:p14="http://schemas.microsoft.com/office/powerpoint/2010/main" val="166343977"/>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7">
            <a:extLst>
              <a:ext uri="{FF2B5EF4-FFF2-40B4-BE49-F238E27FC236}">
                <a16:creationId xmlns:a16="http://schemas.microsoft.com/office/drawing/2014/main" id="{E9BA134F-37B6-498A-B46D-040B86E5DA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4" name="Rectangle 19">
            <a:extLst>
              <a:ext uri="{FF2B5EF4-FFF2-40B4-BE49-F238E27FC236}">
                <a16:creationId xmlns:a16="http://schemas.microsoft.com/office/drawing/2014/main" id="{2BFE3F30-11E0-4842-8523-7222538C8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7547879" cy="6858000"/>
          </a:xfrm>
          <a:prstGeom prst="rect">
            <a:avLst/>
          </a:prstGeom>
          <a:solidFill>
            <a:srgbClr val="4C676B"/>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 name="Titel 1">
            <a:extLst>
              <a:ext uri="{FF2B5EF4-FFF2-40B4-BE49-F238E27FC236}">
                <a16:creationId xmlns:a16="http://schemas.microsoft.com/office/drawing/2014/main" id="{D98C7CA3-96BE-4C24-2B5D-C3DBB300173F}"/>
              </a:ext>
            </a:extLst>
          </p:cNvPr>
          <p:cNvSpPr>
            <a:spLocks noGrp="1"/>
          </p:cNvSpPr>
          <p:nvPr>
            <p:ph type="title"/>
          </p:nvPr>
        </p:nvSpPr>
        <p:spPr>
          <a:xfrm>
            <a:off x="1097280" y="516835"/>
            <a:ext cx="5977937" cy="1666501"/>
          </a:xfrm>
        </p:spPr>
        <p:txBody>
          <a:bodyPr>
            <a:normAutofit/>
          </a:bodyPr>
          <a:lstStyle/>
          <a:p>
            <a:r>
              <a:rPr lang="da-DK" sz="4000" dirty="0">
                <a:solidFill>
                  <a:srgbClr val="FFFFFF"/>
                </a:solidFill>
              </a:rPr>
              <a:t>Destruktive pladegrænser</a:t>
            </a:r>
          </a:p>
        </p:txBody>
      </p:sp>
      <p:cxnSp>
        <p:nvCxnSpPr>
          <p:cNvPr id="22" name="Straight Connector 21">
            <a:extLst>
              <a:ext uri="{FF2B5EF4-FFF2-40B4-BE49-F238E27FC236}">
                <a16:creationId xmlns:a16="http://schemas.microsoft.com/office/drawing/2014/main" id="{67E7D319-545A-41CD-95DF-4DE4FA8A46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8268" y="2344202"/>
            <a:ext cx="5486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96AD1FB7-DC1F-56E3-A806-01F442E62315}"/>
              </a:ext>
            </a:extLst>
          </p:cNvPr>
          <p:cNvSpPr>
            <a:spLocks noGrp="1"/>
          </p:cNvSpPr>
          <p:nvPr>
            <p:ph idx="1"/>
          </p:nvPr>
        </p:nvSpPr>
        <p:spPr>
          <a:xfrm>
            <a:off x="1097279" y="2505069"/>
            <a:ext cx="5977938" cy="3383902"/>
          </a:xfrm>
        </p:spPr>
        <p:txBody>
          <a:bodyPr>
            <a:normAutofit/>
          </a:bodyPr>
          <a:lstStyle/>
          <a:p>
            <a:pPr lvl="1">
              <a:lnSpc>
                <a:spcPct val="100000"/>
              </a:lnSpc>
            </a:pPr>
            <a:r>
              <a:rPr lang="da-DK" sz="1400" dirty="0">
                <a:solidFill>
                  <a:schemeClr val="bg1"/>
                </a:solidFill>
              </a:rPr>
              <a:t>De destruktive pladegrænser kan opdeles i tre kategorier:</a:t>
            </a:r>
          </a:p>
          <a:p>
            <a:pPr lvl="2">
              <a:lnSpc>
                <a:spcPct val="100000"/>
              </a:lnSpc>
            </a:pPr>
            <a:r>
              <a:rPr lang="da-DK" sz="1400" dirty="0">
                <a:solidFill>
                  <a:schemeClr val="bg1"/>
                </a:solidFill>
              </a:rPr>
              <a:t>Oceanbundsplade mod oceanbundsplade: To tynde, tunge oceanbundsplader, hvor den tungeste trækker ned under den anden og trækker dele af den anden med. Her dannes dybdegrave</a:t>
            </a:r>
          </a:p>
          <a:p>
            <a:pPr lvl="2">
              <a:lnSpc>
                <a:spcPct val="100000"/>
              </a:lnSpc>
            </a:pPr>
            <a:r>
              <a:rPr lang="da-DK" sz="1400" dirty="0">
                <a:solidFill>
                  <a:schemeClr val="bg1"/>
                </a:solidFill>
              </a:rPr>
              <a:t>Kontinentplade mod oceanbundsplade: Oceanbundspladen trækkes ned. Her skabes der spændinger undervejs ned. Længere nede sker en </a:t>
            </a:r>
            <a:r>
              <a:rPr lang="da-DK" sz="1400" dirty="0" err="1">
                <a:solidFill>
                  <a:schemeClr val="bg1"/>
                </a:solidFill>
              </a:rPr>
              <a:t>opsmeltning</a:t>
            </a:r>
            <a:r>
              <a:rPr lang="da-DK" sz="1400" dirty="0">
                <a:solidFill>
                  <a:schemeClr val="bg1"/>
                </a:solidFill>
              </a:rPr>
              <a:t>, hvor magma dannes, som med tiden vil trænge op og danne vulkaner</a:t>
            </a:r>
          </a:p>
          <a:p>
            <a:pPr lvl="2">
              <a:lnSpc>
                <a:spcPct val="100000"/>
              </a:lnSpc>
            </a:pPr>
            <a:r>
              <a:rPr lang="da-DK" sz="1400" dirty="0">
                <a:solidFill>
                  <a:schemeClr val="bg1"/>
                </a:solidFill>
              </a:rPr>
              <a:t>Kontinentplade mod kontinentplade: Når to tykke kontinentalplader kolliderer, opstår der bjerge, fordi den ene plade ikke uden videre kan skubbes ned under den anden. Her presses materialet sammen og skubbes op og til siden, og der dannes bjergkæder</a:t>
            </a:r>
          </a:p>
          <a:p>
            <a:pPr lvl="3">
              <a:lnSpc>
                <a:spcPct val="100000"/>
              </a:lnSpc>
            </a:pPr>
            <a:r>
              <a:rPr lang="da-DK" sz="1400" dirty="0">
                <a:solidFill>
                  <a:schemeClr val="bg1"/>
                </a:solidFill>
              </a:rPr>
              <a:t>Himalayabjergene er et eksempel på dette</a:t>
            </a:r>
          </a:p>
        </p:txBody>
      </p:sp>
      <p:pic>
        <p:nvPicPr>
          <p:cNvPr id="3" name="Billede 2">
            <a:extLst>
              <a:ext uri="{FF2B5EF4-FFF2-40B4-BE49-F238E27FC236}">
                <a16:creationId xmlns:a16="http://schemas.microsoft.com/office/drawing/2014/main" id="{063A3901-A44A-150F-EB3D-CF3D02D06900}"/>
              </a:ext>
            </a:extLst>
          </p:cNvPr>
          <p:cNvPicPr>
            <a:picLocks noChangeAspect="1"/>
          </p:cNvPicPr>
          <p:nvPr/>
        </p:nvPicPr>
        <p:blipFill>
          <a:blip r:embed="rId2"/>
          <a:stretch>
            <a:fillRect/>
          </a:stretch>
        </p:blipFill>
        <p:spPr>
          <a:xfrm>
            <a:off x="8351824" y="630202"/>
            <a:ext cx="3094569" cy="5575804"/>
          </a:xfrm>
          <a:prstGeom prst="rect">
            <a:avLst/>
          </a:prstGeom>
        </p:spPr>
      </p:pic>
    </p:spTree>
    <p:extLst>
      <p:ext uri="{BB962C8B-B14F-4D97-AF65-F5344CB8AC3E}">
        <p14:creationId xmlns:p14="http://schemas.microsoft.com/office/powerpoint/2010/main" val="2369176807"/>
      </p:ext>
    </p:extLst>
  </p:cSld>
  <p:clrMapOvr>
    <a:masterClrMapping/>
  </p:clrMapOvr>
</p:sld>
</file>

<file path=ppt/theme/theme1.xml><?xml version="1.0" encoding="utf-8"?>
<a:theme xmlns:a="http://schemas.openxmlformats.org/drawingml/2006/main" name="RetrospectVTI">
  <a:themeElements>
    <a:clrScheme name="Office">
      <a:dk1>
        <a:srgbClr val="000000"/>
      </a:dk1>
      <a:lt1>
        <a:srgbClr val="FFFFFF"/>
      </a:lt1>
      <a:dk2>
        <a:srgbClr val="1D242E"/>
      </a:dk2>
      <a:lt2>
        <a:srgbClr val="F2F1F1"/>
      </a:lt2>
      <a:accent1>
        <a:srgbClr val="4472C4"/>
      </a:accent1>
      <a:accent2>
        <a:srgbClr val="ED7D31"/>
      </a:accent2>
      <a:accent3>
        <a:srgbClr val="A3A3A3"/>
      </a:accent3>
      <a:accent4>
        <a:srgbClr val="CF9B00"/>
      </a:accent4>
      <a:accent5>
        <a:srgbClr val="5B9BD5"/>
      </a:accent5>
      <a:accent6>
        <a:srgbClr val="70AD47"/>
      </a:accent6>
      <a:hlink>
        <a:srgbClr val="D26012"/>
      </a:hlink>
      <a:folHlink>
        <a:srgbClr val="9A5879"/>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365</TotalTime>
  <Words>530</Words>
  <Application>Microsoft Macintosh PowerPoint</Application>
  <PresentationFormat>Widescreen</PresentationFormat>
  <Paragraphs>67</Paragraphs>
  <Slides>12</Slides>
  <Notes>5</Notes>
  <HiddenSlides>0</HiddenSlides>
  <MMClips>3</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12</vt:i4>
      </vt:variant>
    </vt:vector>
  </HeadingPairs>
  <TitlesOfParts>
    <vt:vector size="17" baseType="lpstr">
      <vt:lpstr>Arial</vt:lpstr>
      <vt:lpstr>Bookman Old Style</vt:lpstr>
      <vt:lpstr>Calibri</vt:lpstr>
      <vt:lpstr>Franklin Gothic Book</vt:lpstr>
      <vt:lpstr>RetrospectVTI</vt:lpstr>
      <vt:lpstr>Teorien om kontinentaldrift og pladetektonik</vt:lpstr>
      <vt:lpstr>Den pladetektoniske model</vt:lpstr>
      <vt:lpstr>Alfred Wegener</vt:lpstr>
      <vt:lpstr>Alfred Wegener</vt:lpstr>
      <vt:lpstr>Pangæa</vt:lpstr>
      <vt:lpstr>Den pladetektoniske model</vt:lpstr>
      <vt:lpstr>Konstruktive pladegrænser</vt:lpstr>
      <vt:lpstr>Destruktive pladegrænser</vt:lpstr>
      <vt:lpstr>Destruktive pladegrænser</vt:lpstr>
      <vt:lpstr>Bevarende pladegrænser</vt:lpstr>
      <vt:lpstr>PowerPoint-præsentation</vt:lpstr>
      <vt:lpstr>En lille film om den pladetektoniske model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Signe Laura Nøhr Nielsen (SN | SGY)</dc:creator>
  <cp:lastModifiedBy>Signe Nøhr (SN | SGY)</cp:lastModifiedBy>
  <cp:revision>15</cp:revision>
  <dcterms:created xsi:type="dcterms:W3CDTF">2022-08-25T18:51:59Z</dcterms:created>
  <dcterms:modified xsi:type="dcterms:W3CDTF">2026-04-21T12:13:39Z</dcterms:modified>
</cp:coreProperties>
</file>