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0"/>
  </p:notesMasterIdLst>
  <p:sldIdLst>
    <p:sldId id="256" r:id="rId2"/>
    <p:sldId id="286" r:id="rId3"/>
    <p:sldId id="291" r:id="rId4"/>
    <p:sldId id="297" r:id="rId5"/>
    <p:sldId id="298" r:id="rId6"/>
    <p:sldId id="299" r:id="rId7"/>
    <p:sldId id="303" r:id="rId8"/>
    <p:sldId id="308" r:id="rId9"/>
    <p:sldId id="262" r:id="rId10"/>
    <p:sldId id="263" r:id="rId11"/>
    <p:sldId id="309" r:id="rId12"/>
    <p:sldId id="264" r:id="rId13"/>
    <p:sldId id="260" r:id="rId14"/>
    <p:sldId id="266" r:id="rId15"/>
    <p:sldId id="265" r:id="rId16"/>
    <p:sldId id="302" r:id="rId17"/>
    <p:sldId id="310" r:id="rId18"/>
    <p:sldId id="294" r:id="rId19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72D329-2153-1240-988F-C5FEE1AD11FC}" v="5" dt="2026-04-23T21:23:27.6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2016"/>
  </p:normalViewPr>
  <p:slideViewPr>
    <p:cSldViewPr snapToGrid="0">
      <p:cViewPr varScale="1">
        <p:scale>
          <a:sx n="98" d="100"/>
          <a:sy n="98" d="100"/>
        </p:scale>
        <p:origin x="10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gne Nøhr (SN | SGY)" userId="99924477-9042-4389-afaf-3952a4372225" providerId="ADAL" clId="{7DF504B4-7782-526B-B602-387310F7FE65}"/>
    <pc:docChg chg="delSld modSld sldOrd">
      <pc:chgData name="Signe Nøhr (SN | SGY)" userId="99924477-9042-4389-afaf-3952a4372225" providerId="ADAL" clId="{7DF504B4-7782-526B-B602-387310F7FE65}" dt="2026-04-23T21:26:41.539" v="37" actId="1076"/>
      <pc:docMkLst>
        <pc:docMk/>
      </pc:docMkLst>
      <pc:sldChg chg="modSp mod">
        <pc:chgData name="Signe Nøhr (SN | SGY)" userId="99924477-9042-4389-afaf-3952a4372225" providerId="ADAL" clId="{7DF504B4-7782-526B-B602-387310F7FE65}" dt="2026-04-23T21:14:49.778" v="0" actId="20577"/>
        <pc:sldMkLst>
          <pc:docMk/>
          <pc:sldMk cId="882209015" sldId="256"/>
        </pc:sldMkLst>
        <pc:spChg chg="mod">
          <ac:chgData name="Signe Nøhr (SN | SGY)" userId="99924477-9042-4389-afaf-3952a4372225" providerId="ADAL" clId="{7DF504B4-7782-526B-B602-387310F7FE65}" dt="2026-04-23T21:14:49.778" v="0" actId="20577"/>
          <ac:spMkLst>
            <pc:docMk/>
            <pc:sldMk cId="882209015" sldId="256"/>
            <ac:spMk id="3" creationId="{3EED2021-A9C3-15D3-BFA9-AC7F50AC190A}"/>
          </ac:spMkLst>
        </pc:spChg>
      </pc:sldChg>
      <pc:sldChg chg="modSp mod">
        <pc:chgData name="Signe Nøhr (SN | SGY)" userId="99924477-9042-4389-afaf-3952a4372225" providerId="ADAL" clId="{7DF504B4-7782-526B-B602-387310F7FE65}" dt="2026-04-23T21:25:11.776" v="33" actId="2711"/>
        <pc:sldMkLst>
          <pc:docMk/>
          <pc:sldMk cId="0" sldId="265"/>
        </pc:sldMkLst>
        <pc:spChg chg="mod">
          <ac:chgData name="Signe Nøhr (SN | SGY)" userId="99924477-9042-4389-afaf-3952a4372225" providerId="ADAL" clId="{7DF504B4-7782-526B-B602-387310F7FE65}" dt="2026-04-23T21:25:11.776" v="33" actId="2711"/>
          <ac:spMkLst>
            <pc:docMk/>
            <pc:sldMk cId="0" sldId="265"/>
            <ac:spMk id="93" creationId="{00000000-0000-0000-0000-000000000000}"/>
          </ac:spMkLst>
        </pc:spChg>
      </pc:sldChg>
      <pc:sldChg chg="del">
        <pc:chgData name="Signe Nøhr (SN | SGY)" userId="99924477-9042-4389-afaf-3952a4372225" providerId="ADAL" clId="{7DF504B4-7782-526B-B602-387310F7FE65}" dt="2026-04-23T21:20:55.675" v="3" actId="2696"/>
        <pc:sldMkLst>
          <pc:docMk/>
          <pc:sldMk cId="2874776893" sldId="281"/>
        </pc:sldMkLst>
      </pc:sldChg>
      <pc:sldChg chg="del">
        <pc:chgData name="Signe Nøhr (SN | SGY)" userId="99924477-9042-4389-afaf-3952a4372225" providerId="ADAL" clId="{7DF504B4-7782-526B-B602-387310F7FE65}" dt="2026-04-23T21:20:55.675" v="3" actId="2696"/>
        <pc:sldMkLst>
          <pc:docMk/>
          <pc:sldMk cId="2621073973" sldId="284"/>
        </pc:sldMkLst>
      </pc:sldChg>
      <pc:sldChg chg="del">
        <pc:chgData name="Signe Nøhr (SN | SGY)" userId="99924477-9042-4389-afaf-3952a4372225" providerId="ADAL" clId="{7DF504B4-7782-526B-B602-387310F7FE65}" dt="2026-04-23T21:15:14.472" v="2" actId="2696"/>
        <pc:sldMkLst>
          <pc:docMk/>
          <pc:sldMk cId="3731761940" sldId="285"/>
        </pc:sldMkLst>
      </pc:sldChg>
      <pc:sldChg chg="mod modShow">
        <pc:chgData name="Signe Nøhr (SN | SGY)" userId="99924477-9042-4389-afaf-3952a4372225" providerId="ADAL" clId="{7DF504B4-7782-526B-B602-387310F7FE65}" dt="2026-04-23T21:14:59.623" v="1" actId="729"/>
        <pc:sldMkLst>
          <pc:docMk/>
          <pc:sldMk cId="467976251" sldId="286"/>
        </pc:sldMkLst>
      </pc:sldChg>
      <pc:sldChg chg="del">
        <pc:chgData name="Signe Nøhr (SN | SGY)" userId="99924477-9042-4389-afaf-3952a4372225" providerId="ADAL" clId="{7DF504B4-7782-526B-B602-387310F7FE65}" dt="2026-04-23T21:15:14.472" v="2" actId="2696"/>
        <pc:sldMkLst>
          <pc:docMk/>
          <pc:sldMk cId="2873386711" sldId="287"/>
        </pc:sldMkLst>
      </pc:sldChg>
      <pc:sldChg chg="del">
        <pc:chgData name="Signe Nøhr (SN | SGY)" userId="99924477-9042-4389-afaf-3952a4372225" providerId="ADAL" clId="{7DF504B4-7782-526B-B602-387310F7FE65}" dt="2026-04-23T21:15:14.472" v="2" actId="2696"/>
        <pc:sldMkLst>
          <pc:docMk/>
          <pc:sldMk cId="1984354837" sldId="288"/>
        </pc:sldMkLst>
      </pc:sldChg>
      <pc:sldChg chg="del">
        <pc:chgData name="Signe Nøhr (SN | SGY)" userId="99924477-9042-4389-afaf-3952a4372225" providerId="ADAL" clId="{7DF504B4-7782-526B-B602-387310F7FE65}" dt="2026-04-23T21:15:14.472" v="2" actId="2696"/>
        <pc:sldMkLst>
          <pc:docMk/>
          <pc:sldMk cId="683812971" sldId="289"/>
        </pc:sldMkLst>
      </pc:sldChg>
      <pc:sldChg chg="del">
        <pc:chgData name="Signe Nøhr (SN | SGY)" userId="99924477-9042-4389-afaf-3952a4372225" providerId="ADAL" clId="{7DF504B4-7782-526B-B602-387310F7FE65}" dt="2026-04-23T21:15:14.472" v="2" actId="2696"/>
        <pc:sldMkLst>
          <pc:docMk/>
          <pc:sldMk cId="3583460918" sldId="290"/>
        </pc:sldMkLst>
      </pc:sldChg>
      <pc:sldChg chg="del">
        <pc:chgData name="Signe Nøhr (SN | SGY)" userId="99924477-9042-4389-afaf-3952a4372225" providerId="ADAL" clId="{7DF504B4-7782-526B-B602-387310F7FE65}" dt="2026-04-23T21:20:55.675" v="3" actId="2696"/>
        <pc:sldMkLst>
          <pc:docMk/>
          <pc:sldMk cId="3091098260" sldId="292"/>
        </pc:sldMkLst>
      </pc:sldChg>
      <pc:sldChg chg="del">
        <pc:chgData name="Signe Nøhr (SN | SGY)" userId="99924477-9042-4389-afaf-3952a4372225" providerId="ADAL" clId="{7DF504B4-7782-526B-B602-387310F7FE65}" dt="2026-04-23T21:20:55.675" v="3" actId="2696"/>
        <pc:sldMkLst>
          <pc:docMk/>
          <pc:sldMk cId="3288069922" sldId="293"/>
        </pc:sldMkLst>
      </pc:sldChg>
      <pc:sldChg chg="del">
        <pc:chgData name="Signe Nøhr (SN | SGY)" userId="99924477-9042-4389-afaf-3952a4372225" providerId="ADAL" clId="{7DF504B4-7782-526B-B602-387310F7FE65}" dt="2026-04-23T21:20:55.675" v="3" actId="2696"/>
        <pc:sldMkLst>
          <pc:docMk/>
          <pc:sldMk cId="3412755415" sldId="295"/>
        </pc:sldMkLst>
      </pc:sldChg>
      <pc:sldChg chg="del">
        <pc:chgData name="Signe Nøhr (SN | SGY)" userId="99924477-9042-4389-afaf-3952a4372225" providerId="ADAL" clId="{7DF504B4-7782-526B-B602-387310F7FE65}" dt="2026-04-23T21:20:55.675" v="3" actId="2696"/>
        <pc:sldMkLst>
          <pc:docMk/>
          <pc:sldMk cId="600397267" sldId="296"/>
        </pc:sldMkLst>
      </pc:sldChg>
      <pc:sldChg chg="modNotesTx">
        <pc:chgData name="Signe Nøhr (SN | SGY)" userId="99924477-9042-4389-afaf-3952a4372225" providerId="ADAL" clId="{7DF504B4-7782-526B-B602-387310F7FE65}" dt="2026-04-23T21:22:24.503" v="24" actId="20577"/>
        <pc:sldMkLst>
          <pc:docMk/>
          <pc:sldMk cId="2654556019" sldId="298"/>
        </pc:sldMkLst>
      </pc:sldChg>
      <pc:sldChg chg="del">
        <pc:chgData name="Signe Nøhr (SN | SGY)" userId="99924477-9042-4389-afaf-3952a4372225" providerId="ADAL" clId="{7DF504B4-7782-526B-B602-387310F7FE65}" dt="2026-04-23T21:21:50.008" v="4" actId="2696"/>
        <pc:sldMkLst>
          <pc:docMk/>
          <pc:sldMk cId="4038005188" sldId="300"/>
        </pc:sldMkLst>
      </pc:sldChg>
      <pc:sldChg chg="del">
        <pc:chgData name="Signe Nøhr (SN | SGY)" userId="99924477-9042-4389-afaf-3952a4372225" providerId="ADAL" clId="{7DF504B4-7782-526B-B602-387310F7FE65}" dt="2026-04-23T21:15:14.472" v="2" actId="2696"/>
        <pc:sldMkLst>
          <pc:docMk/>
          <pc:sldMk cId="2604972998" sldId="301"/>
        </pc:sldMkLst>
      </pc:sldChg>
      <pc:sldChg chg="modSp mod modAnim">
        <pc:chgData name="Signe Nøhr (SN | SGY)" userId="99924477-9042-4389-afaf-3952a4372225" providerId="ADAL" clId="{7DF504B4-7782-526B-B602-387310F7FE65}" dt="2026-04-23T21:23:27.650" v="31"/>
        <pc:sldMkLst>
          <pc:docMk/>
          <pc:sldMk cId="1426065173" sldId="303"/>
        </pc:sldMkLst>
        <pc:spChg chg="mod">
          <ac:chgData name="Signe Nøhr (SN | SGY)" userId="99924477-9042-4389-afaf-3952a4372225" providerId="ADAL" clId="{7DF504B4-7782-526B-B602-387310F7FE65}" dt="2026-04-23T21:22:58.661" v="26" actId="113"/>
          <ac:spMkLst>
            <pc:docMk/>
            <pc:sldMk cId="1426065173" sldId="303"/>
            <ac:spMk id="3" creationId="{E7CFCF6B-0278-28F5-991A-F638D10825E0}"/>
          </ac:spMkLst>
        </pc:spChg>
      </pc:sldChg>
      <pc:sldChg chg="del">
        <pc:chgData name="Signe Nøhr (SN | SGY)" userId="99924477-9042-4389-afaf-3952a4372225" providerId="ADAL" clId="{7DF504B4-7782-526B-B602-387310F7FE65}" dt="2026-04-23T21:22:53.389" v="25" actId="2696"/>
        <pc:sldMkLst>
          <pc:docMk/>
          <pc:sldMk cId="1643843066" sldId="304"/>
        </pc:sldMkLst>
      </pc:sldChg>
      <pc:sldChg chg="del">
        <pc:chgData name="Signe Nøhr (SN | SGY)" userId="99924477-9042-4389-afaf-3952a4372225" providerId="ADAL" clId="{7DF504B4-7782-526B-B602-387310F7FE65}" dt="2026-04-23T21:22:53.389" v="25" actId="2696"/>
        <pc:sldMkLst>
          <pc:docMk/>
          <pc:sldMk cId="1288049121" sldId="305"/>
        </pc:sldMkLst>
      </pc:sldChg>
      <pc:sldChg chg="del">
        <pc:chgData name="Signe Nøhr (SN | SGY)" userId="99924477-9042-4389-afaf-3952a4372225" providerId="ADAL" clId="{7DF504B4-7782-526B-B602-387310F7FE65}" dt="2026-04-23T21:22:53.389" v="25" actId="2696"/>
        <pc:sldMkLst>
          <pc:docMk/>
          <pc:sldMk cId="3277089764" sldId="306"/>
        </pc:sldMkLst>
      </pc:sldChg>
      <pc:sldChg chg="del">
        <pc:chgData name="Signe Nøhr (SN | SGY)" userId="99924477-9042-4389-afaf-3952a4372225" providerId="ADAL" clId="{7DF504B4-7782-526B-B602-387310F7FE65}" dt="2026-04-23T21:22:53.389" v="25" actId="2696"/>
        <pc:sldMkLst>
          <pc:docMk/>
          <pc:sldMk cId="3297746721" sldId="307"/>
        </pc:sldMkLst>
      </pc:sldChg>
      <pc:sldChg chg="modSp mod">
        <pc:chgData name="Signe Nøhr (SN | SGY)" userId="99924477-9042-4389-afaf-3952a4372225" providerId="ADAL" clId="{7DF504B4-7782-526B-B602-387310F7FE65}" dt="2026-04-23T21:23:44.680" v="32" actId="207"/>
        <pc:sldMkLst>
          <pc:docMk/>
          <pc:sldMk cId="3056572932" sldId="308"/>
        </pc:sldMkLst>
        <pc:spChg chg="mod">
          <ac:chgData name="Signe Nøhr (SN | SGY)" userId="99924477-9042-4389-afaf-3952a4372225" providerId="ADAL" clId="{7DF504B4-7782-526B-B602-387310F7FE65}" dt="2026-04-23T21:23:44.680" v="32" actId="207"/>
          <ac:spMkLst>
            <pc:docMk/>
            <pc:sldMk cId="3056572932" sldId="308"/>
            <ac:spMk id="3" creationId="{DB5F1333-76C9-C1B4-8F87-184637F956C6}"/>
          </ac:spMkLst>
        </pc:spChg>
      </pc:sldChg>
      <pc:sldChg chg="modSp mod ord">
        <pc:chgData name="Signe Nøhr (SN | SGY)" userId="99924477-9042-4389-afaf-3952a4372225" providerId="ADAL" clId="{7DF504B4-7782-526B-B602-387310F7FE65}" dt="2026-04-23T21:26:41.539" v="37" actId="1076"/>
        <pc:sldMkLst>
          <pc:docMk/>
          <pc:sldMk cId="828752956" sldId="309"/>
        </pc:sldMkLst>
        <pc:spChg chg="mod">
          <ac:chgData name="Signe Nøhr (SN | SGY)" userId="99924477-9042-4389-afaf-3952a4372225" providerId="ADAL" clId="{7DF504B4-7782-526B-B602-387310F7FE65}" dt="2026-04-23T21:26:41.539" v="37" actId="1076"/>
          <ac:spMkLst>
            <pc:docMk/>
            <pc:sldMk cId="828752956" sldId="309"/>
            <ac:spMk id="2" creationId="{D16C6315-FD6F-A296-E973-9FC5B8E59DAE}"/>
          </ac:spMkLst>
        </pc:spChg>
      </pc:sldChg>
      <pc:sldChg chg="del">
        <pc:chgData name="Signe Nøhr (SN | SGY)" userId="99924477-9042-4389-afaf-3952a4372225" providerId="ADAL" clId="{7DF504B4-7782-526B-B602-387310F7FE65}" dt="2026-04-23T21:20:55.675" v="3" actId="2696"/>
        <pc:sldMkLst>
          <pc:docMk/>
          <pc:sldMk cId="1270049530" sldId="31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ABB7D4-1871-A14C-832C-A2D05F425C1F}" type="datetimeFigureOut">
              <a:rPr lang="da-DK" smtClean="0"/>
              <a:t>23.04.2026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85D03C-C0C2-D344-9AEC-F0606633189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86380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Danmark og istid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85D03C-C0C2-D344-9AEC-F06066331896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79016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1200">
                <a:solidFill>
                  <a:schemeClr val="dk1"/>
                </a:solidFill>
              </a:rPr>
              <a:t>Magmaet dannes ved opsmeltning af den neddykkende plade på store dybde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Forestil jer et kæmpe stearinlys i jordens indre, som står næsten stille. I mens glider pladen henover flammen, hvor lyset vil brænde hul. Derfor opstår hotspots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85D03C-C0C2-D344-9AEC-F06066331896}" type="slidenum">
              <a:rPr lang="da-DK" smtClean="0"/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979598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Et eksempel på en kommende supervulkan er Yellowstone i USA på godt 1.000km</a:t>
            </a:r>
            <a:r>
              <a:rPr lang="en" baseline="30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3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dirty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err="1"/>
              <a:t>https</a:t>
            </a:r>
            <a:r>
              <a:rPr lang="da-DK" dirty="0"/>
              <a:t>://</a:t>
            </a:r>
            <a:r>
              <a:rPr lang="da-DK" dirty="0" err="1"/>
              <a:t>www.youtube.com</a:t>
            </a:r>
            <a:r>
              <a:rPr lang="da-DK" dirty="0"/>
              <a:t>/</a:t>
            </a:r>
            <a:r>
              <a:rPr lang="da-DK" dirty="0" err="1"/>
              <a:t>watch?v</a:t>
            </a:r>
            <a:r>
              <a:rPr lang="da-DK" dirty="0"/>
              <a:t>=M6JlYlSnWII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85D03C-C0C2-D344-9AEC-F06066331896}" type="slidenum">
              <a:rPr lang="da-DK" smtClean="0"/>
              <a:t>16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788279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85D03C-C0C2-D344-9AEC-F06066331896}" type="slidenum">
              <a:rPr lang="da-DK" smtClean="0"/>
              <a:t>18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99673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3B052-A59B-4AE3-A89A-E7748630C1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DA9EC4-FEA9-41D2-BE8D-F709F01D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155CF-52F5-4879-B7F3-D05812AC4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55F9-11A3-4523-8F38-6BA37933791A}" type="datetime1">
              <a:rPr lang="en-US" smtClean="0"/>
              <a:t>4/23/26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053AC-61ED-4C2F-90BF-D4A916545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8B2ED7-A198-4613-B8C9-EE02BAE24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170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B47DD-81F8-4128-9E50-04A9F2D3D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6564D1-2B83-4C0F-ACBA-E91472C50A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A1D7D-D2EC-4ADB-9C65-191DEC82D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E757A-3EC2-4683-9080-1A460C37C843}" type="datetime1">
              <a:rPr lang="en-US" smtClean="0"/>
              <a:t>4/23/26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4CB571-86F9-474A-826A-75CC21C88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384F5F-50E6-4BB9-B848-EE2302C02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006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3F08DF-1C0D-4F53-A3AB-95D7B55FA0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0D3BBD-C494-4E94-B189-319802A93E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C0BD9-4BED-43D3-852F-B74B949A2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539" y="6324600"/>
            <a:ext cx="2560220" cy="365125"/>
          </a:xfrm>
        </p:spPr>
        <p:txBody>
          <a:bodyPr/>
          <a:lstStyle/>
          <a:p>
            <a:fld id="{5CC8096C-64ED-4153-A483-5C02E44AD5C3}" type="datetime1">
              <a:rPr lang="en-US" smtClean="0"/>
              <a:t>4/23/26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811DC-C725-4462-B622-DB96A8987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7200" y="6319838"/>
            <a:ext cx="3982781" cy="365125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C42D06-438F-4150-9238-E2FAEE5E2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6693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2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>
                <a:solidFill>
                  <a:srgbClr val="DA0002"/>
                </a:solidFill>
              </a:defRPr>
            </a:lvl1pPr>
            <a:lvl2pPr>
              <a:spcBef>
                <a:spcPts val="0"/>
              </a:spcBef>
              <a:defRPr>
                <a:solidFill>
                  <a:srgbClr val="DA0002"/>
                </a:solidFill>
              </a:defRPr>
            </a:lvl2pPr>
            <a:lvl3pPr>
              <a:spcBef>
                <a:spcPts val="0"/>
              </a:spcBef>
              <a:defRPr>
                <a:solidFill>
                  <a:srgbClr val="DA0002"/>
                </a:solidFill>
              </a:defRPr>
            </a:lvl3pPr>
            <a:lvl4pPr>
              <a:spcBef>
                <a:spcPts val="0"/>
              </a:spcBef>
              <a:defRPr>
                <a:solidFill>
                  <a:srgbClr val="DA0002"/>
                </a:solidFill>
              </a:defRPr>
            </a:lvl4pPr>
            <a:lvl5pPr>
              <a:spcBef>
                <a:spcPts val="0"/>
              </a:spcBef>
              <a:defRPr>
                <a:solidFill>
                  <a:srgbClr val="DA0002"/>
                </a:solidFill>
              </a:defRPr>
            </a:lvl5pPr>
            <a:lvl6pPr>
              <a:spcBef>
                <a:spcPts val="0"/>
              </a:spcBef>
              <a:defRPr>
                <a:solidFill>
                  <a:srgbClr val="DA0002"/>
                </a:solidFill>
              </a:defRPr>
            </a:lvl6pPr>
            <a:lvl7pPr>
              <a:spcBef>
                <a:spcPts val="0"/>
              </a:spcBef>
              <a:defRPr>
                <a:solidFill>
                  <a:srgbClr val="DA0002"/>
                </a:solidFill>
              </a:defRPr>
            </a:lvl7pPr>
            <a:lvl8pPr>
              <a:spcBef>
                <a:spcPts val="0"/>
              </a:spcBef>
              <a:defRPr>
                <a:solidFill>
                  <a:srgbClr val="DA0002"/>
                </a:solidFill>
              </a:defRPr>
            </a:lvl8pPr>
            <a:lvl9pPr>
              <a:spcBef>
                <a:spcPts val="0"/>
              </a:spcBef>
              <a:defRPr>
                <a:solidFill>
                  <a:srgbClr val="DA0002"/>
                </a:solidFill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9675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cxnSp>
        <p:nvCxnSpPr>
          <p:cNvPr id="16" name="Shape 16"/>
          <p:cNvCxnSpPr/>
          <p:nvPr/>
        </p:nvCxnSpPr>
        <p:spPr>
          <a:xfrm>
            <a:off x="609600" y="1524000"/>
            <a:ext cx="10972800" cy="0"/>
          </a:xfrm>
          <a:prstGeom prst="straightConnector1">
            <a:avLst/>
          </a:prstGeom>
          <a:noFill/>
          <a:ln w="50800" cap="flat">
            <a:solidFill>
              <a:srgbClr val="DA0002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4193827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98991-AEF1-4F19-AAB8-436EAD58C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5B44F-E7DA-40C6-8B44-71EAB6BDF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/>
            </a:lvl1pPr>
            <a:lvl2pPr marL="228600" indent="-228600">
              <a:buFont typeface="Arial" panose="020B0604020202020204" pitchFamily="34" charset="0"/>
              <a:buChar char="•"/>
              <a:defRPr/>
            </a:lvl2pPr>
            <a:lvl3pPr marL="228600" indent="-228600">
              <a:buFont typeface="Arial" panose="020B0604020202020204" pitchFamily="34" charset="0"/>
              <a:buChar char="•"/>
              <a:defRPr/>
            </a:lvl3pPr>
            <a:lvl4pPr marL="228600" indent="-228600">
              <a:buFont typeface="Arial" panose="020B0604020202020204" pitchFamily="34" charset="0"/>
              <a:buChar char="•"/>
              <a:defRPr/>
            </a:lvl4pPr>
            <a:lvl5pPr marL="228600" indent="-2286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71817-A045-48C0-975B-CBEF88E95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D56B-6EBE-4E5F-99D9-2A3DBDF37D0A}" type="datetime1">
              <a:rPr lang="en-US" smtClean="0"/>
              <a:t>4/23/26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1C39F0-32D4-407C-8BCA-97F2D9E50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F4459-37B2-4F87-B508-DB04D4332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49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BBD03-9D57-48E9-8B43-688B72997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09738"/>
            <a:ext cx="10890250" cy="2852737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3F376C-8A2F-4BE5-9669-4A6DA21B7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4589463"/>
            <a:ext cx="1089025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54893-212E-4450-8F7A-27256B31F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3F3CA-C7E3-432D-9282-18F13836509A}" type="datetime1">
              <a:rPr lang="en-US" smtClean="0"/>
              <a:t>4/23/26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E881A-3958-44A9-9EDB-D86F4E414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DBC4F-D9B8-4BFA-BE4F-D4B9B739D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345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C8777-C460-4649-8822-CA943386D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F69E6-1094-437B-AA7E-0E21B7136C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825625"/>
            <a:ext cx="5562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0BC963-4591-4BE3-AE63-4999A13C50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04D5BB-DB84-4266-9B4F-E65CCFE5B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E9C62-1337-40B8-BA50-E9F4861DB4BC}" type="datetime1">
              <a:rPr lang="en-US" smtClean="0"/>
              <a:t>4/23/26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1A99B5-D493-4AB1-AF24-6660540D5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E178D0-5F1E-43FA-B447-53501EDD1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125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C85CC-8D2B-4219-A2A4-1625A02DF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6143C8-1CF7-440E-99A3-0527314598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20863"/>
            <a:ext cx="5157787" cy="1150937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EFF5CA-4662-4430-80C7-99CD7D66C9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01975"/>
            <a:ext cx="5157787" cy="3087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6CB5B7-DC23-41CE-872B-E25BD64F84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20863"/>
            <a:ext cx="5183188" cy="1150937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F7633C-C24D-4947-979C-132B3AC405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101975"/>
            <a:ext cx="5183188" cy="3087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8A46E1-3934-4807-900F-CA7A4D8D6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195EB-2DA3-4B24-8725-19BC22A7BE50}" type="datetime1">
              <a:rPr lang="en-US" smtClean="0"/>
              <a:t>4/23/26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C9C6EA-1549-4601-8226-E5C43469C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658246-003D-4024-9F4B-BA3BD3FBF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221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2DD4C-BFBC-4087-B94C-4DD0690E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B9D434-8228-4C7F-B520-14121EBC9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237E6-0076-4915-A5A8-B7C11FA4F374}" type="datetime1">
              <a:rPr lang="en-US" smtClean="0"/>
              <a:t>4/23/26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7B89BD-A70A-48D2-A3D9-DB2C0DB12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ACF4EF-5A2A-4A47-81DF-80CB51306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716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8B9F00-8450-475B-B155-993BAF212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5F58F-C0B5-422A-8E5A-6B99E5D80F0A}" type="datetime1">
              <a:rPr lang="en-US" smtClean="0"/>
              <a:t>4/23/26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0FDDA3-8E6F-42F7-BFBE-7FA9C647C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C8E678-81B8-4356-9624-A0B99953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683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10DAA-DDE3-4C9C-8171-385A3DAC8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1981200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73DB2-BD72-4F5E-9CA2-197343A09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F01536-2B0A-42A2-827E-2EB2C324A5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971800"/>
            <a:ext cx="3932237" cy="2897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22CD09-61EF-4733-831C-5B133DAE1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5E655-9687-48DF-A33F-F8824CCCB5D1}" type="datetime1">
              <a:rPr lang="en-US" smtClean="0"/>
              <a:t>4/23/26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109FCF-96E4-4EBF-AAFB-5E9AD22A6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E381A6-E580-49A4-989C-EF4A54F83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660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CFA6E-F719-4613-8815-591471E72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2209799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4384F3-CDE0-4329-B76D-45AAC94B04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A9D7EB-40DA-460F-A48A-3E6D5E5612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971800"/>
            <a:ext cx="3932237" cy="2897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6944C-E229-457E-868E-C48FF47DA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FD56A-AAB8-4544-A495-D0645413C9E3}" type="datetime1">
              <a:rPr lang="en-US" smtClean="0"/>
              <a:t>4/23/26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7115FE-359F-46EA-A3C8-0D18544E3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165D17-3010-4FF5-9071-5CCD3E699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688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Rectangle 114">
            <a:extLst>
              <a:ext uri="{FF2B5EF4-FFF2-40B4-BE49-F238E27FC236}">
                <a16:creationId xmlns:a16="http://schemas.microsoft.com/office/drawing/2014/main" id="{A4798C7F-C8CA-4799-BF37-3AB4642CDB66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87F0794B-55D3-4D2D-BDE7-4688ED321E42}"/>
              </a:ext>
            </a:extLst>
          </p:cNvPr>
          <p:cNvGrpSpPr/>
          <p:nvPr/>
        </p:nvGrpSpPr>
        <p:grpSpPr>
          <a:xfrm>
            <a:off x="-11413" y="0"/>
            <a:ext cx="12214827" cy="6858000"/>
            <a:chOff x="-6214" y="-1"/>
            <a:chExt cx="12214827" cy="6858000"/>
          </a:xfrm>
        </p:grpSpPr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BE4C795B-1813-4CC6-B03F-8DD130BEAABD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E0F4C04D-5CD8-446B-BE3D-257172E6E4C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FDDC802E-606F-4F39-84B6-90DF0FE54461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2C5B0C75-0136-4A39-9AB6-0F02C4527810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C5ED2B52-3D40-46DE-8B54-99A4071578D8}"/>
                </a:ext>
              </a:extLst>
            </p:cNvPr>
            <p:cNvCxnSpPr>
              <a:cxnSpLocks/>
            </p:cNvCxnSpPr>
            <p:nvPr/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18BCEC75-1B6B-45B2-8041-8D933FCF60F5}"/>
                </a:ext>
              </a:extLst>
            </p:cNvPr>
            <p:cNvCxnSpPr>
              <a:cxnSpLocks/>
            </p:cNvCxnSpPr>
            <p:nvPr/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6A2FC789-056A-43CC-807E-4262CDC3E0F5}"/>
                </a:ext>
              </a:extLst>
            </p:cNvPr>
            <p:cNvCxnSpPr>
              <a:cxnSpLocks/>
            </p:cNvCxnSpPr>
            <p:nvPr/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48C32FD3-76B0-40E7-89F2-E9C523210AF4}"/>
                </a:ext>
              </a:extLst>
            </p:cNvPr>
            <p:cNvCxnSpPr>
              <a:cxnSpLocks/>
            </p:cNvCxnSpPr>
            <p:nvPr/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B82E9447-8362-426C-840A-B6F2231F7BCC}"/>
                </a:ext>
              </a:extLst>
            </p:cNvPr>
            <p:cNvCxnSpPr>
              <a:cxnSpLocks/>
            </p:cNvCxnSpPr>
            <p:nvPr/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2F141DC8-83CE-4C21-A5BA-E2FFF3D866EF}"/>
                </a:ext>
              </a:extLst>
            </p:cNvPr>
            <p:cNvCxnSpPr>
              <a:cxnSpLocks/>
            </p:cNvCxnSpPr>
            <p:nvPr/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512A697C-ECBC-40A9-AC69-BF96A34B91AF}"/>
                </a:ext>
              </a:extLst>
            </p:cNvPr>
            <p:cNvCxnSpPr>
              <a:cxnSpLocks/>
            </p:cNvCxnSpPr>
            <p:nvPr/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D2E988AF-5EFB-43D3-B93F-6E4F41A2C90B}"/>
                </a:ext>
              </a:extLst>
            </p:cNvPr>
            <p:cNvCxnSpPr>
              <a:cxnSpLocks/>
            </p:cNvCxnSpPr>
            <p:nvPr/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6B312C1B-AAE2-4A6D-ACC7-ABAA75D42854}"/>
                </a:ext>
              </a:extLst>
            </p:cNvPr>
            <p:cNvCxnSpPr>
              <a:cxnSpLocks/>
            </p:cNvCxnSpPr>
            <p:nvPr/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57B96146-61DA-44D6-A9DF-6DB41FCF2D80}"/>
                </a:ext>
              </a:extLst>
            </p:cNvPr>
            <p:cNvCxnSpPr>
              <a:cxnSpLocks/>
            </p:cNvCxnSpPr>
            <p:nvPr/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6B33F93D-4439-46EE-97C4-9CECAAFDCF60}"/>
                </a:ext>
              </a:extLst>
            </p:cNvPr>
            <p:cNvCxnSpPr>
              <a:cxnSpLocks/>
            </p:cNvCxnSpPr>
            <p:nvPr/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5914B275-A3D7-4BA4-B8CB-E7657100F3AD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BD26EF3B-FBE7-4D57-8E01-553F50734A6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6CC1E671-BA54-4B31-9A2E-8F50BC57A26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A836A704-3624-4ABF-9A67-0F52C2F3EFB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5FDC385D-BA34-481F-A991-A776E0B1930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F1EF033A-D8FB-416B-AE51-4E098A27D68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17C17B48-F458-4E9B-9331-56FCDC5B6AB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07E44A4B-D453-46F0-A83D-AF0B33D5C59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346BEA9F-314B-440D-AE8D-21E1252EC5A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F15EAFD0-4869-4612-ACDE-ABC703104E8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A0F26706-7F23-4FF0-9CAF-F3C4F47C119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C0195A72-345A-4E88-8D71-14DB3D1B607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0DBF51A6-A3BC-49FE-BB01-E8992811774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A78DF911-744C-419B-83DC-39F270BBF41F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9" name="Freeform: Shape 148">
            <a:extLst>
              <a:ext uri="{FF2B5EF4-FFF2-40B4-BE49-F238E27FC236}">
                <a16:creationId xmlns:a16="http://schemas.microsoft.com/office/drawing/2014/main" id="{216BB147-20D5-4D93-BDA5-1BC614D6A4B2}"/>
              </a:ext>
            </a:extLst>
          </p:cNvPr>
          <p:cNvSpPr/>
          <p:nvPr/>
        </p:nvSpPr>
        <p:spPr>
          <a:xfrm>
            <a:off x="-6214" y="5014716"/>
            <a:ext cx="2800124" cy="1843284"/>
          </a:xfrm>
          <a:custGeom>
            <a:avLst/>
            <a:gdLst>
              <a:gd name="connsiteX0" fmla="*/ 375358 w 2800124"/>
              <a:gd name="connsiteY0" fmla="*/ 0 h 1843284"/>
              <a:gd name="connsiteX1" fmla="*/ 2781298 w 2800124"/>
              <a:gd name="connsiteY1" fmla="*/ 1770066 h 1843284"/>
              <a:gd name="connsiteX2" fmla="*/ 2800124 w 2800124"/>
              <a:gd name="connsiteY2" fmla="*/ 1843284 h 1843284"/>
              <a:gd name="connsiteX3" fmla="*/ 1987869 w 2800124"/>
              <a:gd name="connsiteY3" fmla="*/ 1843284 h 1843284"/>
              <a:gd name="connsiteX4" fmla="*/ 1986195 w 2800124"/>
              <a:gd name="connsiteY4" fmla="*/ 1838711 h 1843284"/>
              <a:gd name="connsiteX5" fmla="*/ 375357 w 2800124"/>
              <a:gd name="connsiteY5" fmla="*/ 770976 h 1843284"/>
              <a:gd name="connsiteX6" fmla="*/ 23030 w 2800124"/>
              <a:gd name="connsiteY6" fmla="*/ 806494 h 1843284"/>
              <a:gd name="connsiteX7" fmla="*/ 0 w 2800124"/>
              <a:gd name="connsiteY7" fmla="*/ 812415 h 1843284"/>
              <a:gd name="connsiteX8" fmla="*/ 0 w 2800124"/>
              <a:gd name="connsiteY8" fmla="*/ 30983 h 1843284"/>
              <a:gd name="connsiteX9" fmla="*/ 117785 w 2800124"/>
              <a:gd name="connsiteY9" fmla="*/ 13007 h 1843284"/>
              <a:gd name="connsiteX10" fmla="*/ 375358 w 2800124"/>
              <a:gd name="connsiteY10" fmla="*/ 0 h 18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0124" h="1843284">
                <a:moveTo>
                  <a:pt x="375358" y="0"/>
                </a:moveTo>
                <a:cubicBezTo>
                  <a:pt x="1505802" y="0"/>
                  <a:pt x="2462339" y="744579"/>
                  <a:pt x="2781298" y="1770066"/>
                </a:cubicBezTo>
                <a:lnTo>
                  <a:pt x="2800124" y="1843284"/>
                </a:lnTo>
                <a:lnTo>
                  <a:pt x="1987869" y="1843284"/>
                </a:lnTo>
                <a:lnTo>
                  <a:pt x="1986195" y="1838711"/>
                </a:lnTo>
                <a:cubicBezTo>
                  <a:pt x="1720801" y="1211248"/>
                  <a:pt x="1099494" y="770976"/>
                  <a:pt x="375357" y="770976"/>
                </a:cubicBezTo>
                <a:cubicBezTo>
                  <a:pt x="254668" y="770976"/>
                  <a:pt x="136835" y="783206"/>
                  <a:pt x="23030" y="806494"/>
                </a:cubicBezTo>
                <a:lnTo>
                  <a:pt x="0" y="812415"/>
                </a:lnTo>
                <a:lnTo>
                  <a:pt x="0" y="30983"/>
                </a:lnTo>
                <a:lnTo>
                  <a:pt x="117785" y="13007"/>
                </a:lnTo>
                <a:cubicBezTo>
                  <a:pt x="202473" y="4406"/>
                  <a:pt x="288401" y="0"/>
                  <a:pt x="375358" y="0"/>
                </a:cubicBezTo>
                <a:close/>
              </a:path>
            </a:pathLst>
          </a:custGeom>
          <a:solidFill>
            <a:schemeClr val="accent5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447F1F-BFA8-4A56-894B-40120132E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5125"/>
            <a:ext cx="1072293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58FB99-0FA3-49F4-99A1-61919F942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825625"/>
            <a:ext cx="1072293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CCAE5-4EB0-4174-BD15-4943899B0A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24600"/>
            <a:ext cx="2560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193BAB95-8DA7-460B-B00A-7037C8394FB0}" type="datetime1">
              <a:rPr lang="en-US" smtClean="0"/>
              <a:pPr/>
              <a:t>4/23/26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4189E-43B2-4CEE-B13E-61A1FBBBD2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00861" y="6319838"/>
            <a:ext cx="39827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A0530F-0BC8-46EF-A765-DD58B53675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0806" y="6324600"/>
            <a:ext cx="7990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11A71338-8BA2-4C79-A6C5-5A8E30081D0C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0A253F60-DE40-4508-A37A-61331DF1DD5D}"/>
              </a:ext>
            </a:extLst>
          </p:cNvPr>
          <p:cNvSpPr/>
          <p:nvPr/>
        </p:nvSpPr>
        <p:spPr>
          <a:xfrm>
            <a:off x="7979728" y="0"/>
            <a:ext cx="4209224" cy="1650549"/>
          </a:xfrm>
          <a:custGeom>
            <a:avLst/>
            <a:gdLst>
              <a:gd name="connsiteX0" fmla="*/ 0 w 4209224"/>
              <a:gd name="connsiteY0" fmla="*/ 0 h 1650549"/>
              <a:gd name="connsiteX1" fmla="*/ 846445 w 4209224"/>
              <a:gd name="connsiteY1" fmla="*/ 0 h 1650549"/>
              <a:gd name="connsiteX2" fmla="*/ 912542 w 4209224"/>
              <a:gd name="connsiteY2" fmla="*/ 108799 h 1650549"/>
              <a:gd name="connsiteX3" fmla="*/ 2362195 w 4209224"/>
              <a:gd name="connsiteY3" fmla="*/ 879573 h 1650549"/>
              <a:gd name="connsiteX4" fmla="*/ 3811848 w 4209224"/>
              <a:gd name="connsiteY4" fmla="*/ 108799 h 1650549"/>
              <a:gd name="connsiteX5" fmla="*/ 3877945 w 4209224"/>
              <a:gd name="connsiteY5" fmla="*/ 0 h 1650549"/>
              <a:gd name="connsiteX6" fmla="*/ 4209224 w 4209224"/>
              <a:gd name="connsiteY6" fmla="*/ 0 h 1650549"/>
              <a:gd name="connsiteX7" fmla="*/ 4209224 w 4209224"/>
              <a:gd name="connsiteY7" fmla="*/ 840421 h 1650549"/>
              <a:gd name="connsiteX8" fmla="*/ 4143538 w 4209224"/>
              <a:gd name="connsiteY8" fmla="*/ 912693 h 1650549"/>
              <a:gd name="connsiteX9" fmla="*/ 2362196 w 4209224"/>
              <a:gd name="connsiteY9" fmla="*/ 1650549 h 1650549"/>
              <a:gd name="connsiteX10" fmla="*/ 40969 w 4209224"/>
              <a:gd name="connsiteY10" fmla="*/ 111937 h 1650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9224" h="1650549">
                <a:moveTo>
                  <a:pt x="0" y="0"/>
                </a:moveTo>
                <a:lnTo>
                  <a:pt x="846445" y="0"/>
                </a:lnTo>
                <a:lnTo>
                  <a:pt x="912542" y="108799"/>
                </a:lnTo>
                <a:cubicBezTo>
                  <a:pt x="1226710" y="573829"/>
                  <a:pt x="1758748" y="879573"/>
                  <a:pt x="2362195" y="879573"/>
                </a:cubicBezTo>
                <a:cubicBezTo>
                  <a:pt x="2965642" y="879573"/>
                  <a:pt x="3497680" y="573829"/>
                  <a:pt x="3811848" y="108799"/>
                </a:cubicBezTo>
                <a:lnTo>
                  <a:pt x="3877945" y="0"/>
                </a:lnTo>
                <a:lnTo>
                  <a:pt x="4209224" y="0"/>
                </a:lnTo>
                <a:lnTo>
                  <a:pt x="4209224" y="840421"/>
                </a:lnTo>
                <a:lnTo>
                  <a:pt x="4143538" y="912693"/>
                </a:lnTo>
                <a:cubicBezTo>
                  <a:pt x="3687653" y="1368578"/>
                  <a:pt x="3057854" y="1650549"/>
                  <a:pt x="2362196" y="1650549"/>
                </a:cubicBezTo>
                <a:cubicBezTo>
                  <a:pt x="1318710" y="1650549"/>
                  <a:pt x="423404" y="1016115"/>
                  <a:pt x="40969" y="11193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865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  <p:sldLayoutId id="2147483672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2800" kern="1200">
          <a:solidFill>
            <a:srgbClr val="FFFFFF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2000" kern="1200">
          <a:solidFill>
            <a:srgbClr val="FFFFFF"/>
          </a:solidFill>
          <a:latin typeface="+mn-lt"/>
          <a:ea typeface="+mn-ea"/>
          <a:cs typeface="+mn-cs"/>
        </a:defRPr>
      </a:lvl3pPr>
      <a:lvl4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4pPr>
      <a:lvl5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E1EF4E8-5513-4BF5-BC41-04645281C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3848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Video 3">
            <a:extLst>
              <a:ext uri="{FF2B5EF4-FFF2-40B4-BE49-F238E27FC236}">
                <a16:creationId xmlns:a16="http://schemas.microsoft.com/office/drawing/2014/main" id="{25EB933B-D86A-7D8A-0D2E-E1192CEEC35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284" r="-1" b="-1"/>
          <a:stretch/>
        </p:blipFill>
        <p:spPr>
          <a:xfrm>
            <a:off x="20" y="10"/>
            <a:ext cx="12191980" cy="6857989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E14ED0B8-5CE6-4AC7-8B17-EA48222717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29A6D1E-B2C5-4EA5-AE1C-38B013F2F9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9931AB8-CF9B-4AD8-AC1D-4C2601AACD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C2CCADA-1B82-43E3-833B-4060BE7F57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7F08988-F992-4294-949D-DDCE169A3C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E85FC3C8-5C9D-43F8-9E30-0803257695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6C109A7-0606-445C-9BD7-D34D2D5631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222D562A-981A-4601-A486-56FF6166F2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A3ED2D30-01A5-481E-BC98-230A36B19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99B6A44-3E5B-4A1B-9F08-91A9AC7D5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CEAA436-3B60-4F4D-969C-F9E59166B8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C012AB3E-0EB0-401C-AEB9-1B11EBFA2D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612C0EF1-16A8-43D3-BB08-6324EA2B1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10C8DD8-4E78-4609-8B03-3B03707792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BF743F9-1D19-4FF2-8251-F57CA383B0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BDB321D0-DFB6-4B6E-906B-9881779450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06D4111-68A3-4087-9A9D-1929BD9359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70306072-4363-499C-81A5-02B06A7F0B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71D919DE-BA6B-4AFE-8C93-FE0D8613BF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DAF5B730-8B89-4959-803E-A637FEE302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9AD62196-A255-462C-806B-4343D25360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35DB4585-EC2B-48C9-88AD-993DF150E3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98895D7-763A-4933-9336-204257916D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6E65AD35-513F-4B81-B4DC-6349631911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8CC64BBD-6AF9-4976-B460-FFA23615CB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F7C37CF-13E0-4F8F-9C0C-36F8307DFE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5D31D96-DD3E-4B9F-8596-594BFBE8DF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E693F56F-BB6A-475E-9C1D-15F77F3B1D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65552F12-F557-4C88-869D-73EA869783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511692E3-49EE-410A-92E3-C182E8B30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0A4744D7-5764-4D74-8DF2-28385F0800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6614" y="3733815"/>
            <a:ext cx="12208613" cy="3124184"/>
          </a:xfrm>
          <a:custGeom>
            <a:avLst/>
            <a:gdLst>
              <a:gd name="connsiteX0" fmla="*/ 8951169 w 12179808"/>
              <a:gd name="connsiteY0" fmla="*/ 21 h 2933519"/>
              <a:gd name="connsiteX1" fmla="*/ 11653845 w 12179808"/>
              <a:gd name="connsiteY1" fmla="*/ 146056 h 2933519"/>
              <a:gd name="connsiteX2" fmla="*/ 12178450 w 12179808"/>
              <a:gd name="connsiteY2" fmla="*/ 199538 h 2933519"/>
              <a:gd name="connsiteX3" fmla="*/ 12178450 w 12179808"/>
              <a:gd name="connsiteY3" fmla="*/ 1261956 h 2933519"/>
              <a:gd name="connsiteX4" fmla="*/ 12179808 w 12179808"/>
              <a:gd name="connsiteY4" fmla="*/ 1261956 h 2933519"/>
              <a:gd name="connsiteX5" fmla="*/ 12179808 w 12179808"/>
              <a:gd name="connsiteY5" fmla="*/ 2933519 h 2933519"/>
              <a:gd name="connsiteX6" fmla="*/ 0 w 12179808"/>
              <a:gd name="connsiteY6" fmla="*/ 2933519 h 2933519"/>
              <a:gd name="connsiteX7" fmla="*/ 0 w 12179808"/>
              <a:gd name="connsiteY7" fmla="*/ 1392987 h 2933519"/>
              <a:gd name="connsiteX8" fmla="*/ 0 w 12179808"/>
              <a:gd name="connsiteY8" fmla="*/ 1261956 h 2933519"/>
              <a:gd name="connsiteX9" fmla="*/ 0 w 12179808"/>
              <a:gd name="connsiteY9" fmla="*/ 703569 h 2933519"/>
              <a:gd name="connsiteX10" fmla="*/ 8951169 w 12179808"/>
              <a:gd name="connsiteY10" fmla="*/ 21 h 2933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79808" h="2933519">
                <a:moveTo>
                  <a:pt x="8951169" y="21"/>
                </a:moveTo>
                <a:cubicBezTo>
                  <a:pt x="9704520" y="1107"/>
                  <a:pt x="10578586" y="43239"/>
                  <a:pt x="11653845" y="146056"/>
                </a:cubicBezTo>
                <a:lnTo>
                  <a:pt x="12178450" y="199538"/>
                </a:lnTo>
                <a:lnTo>
                  <a:pt x="12178450" y="1261956"/>
                </a:lnTo>
                <a:lnTo>
                  <a:pt x="12179808" y="1261956"/>
                </a:lnTo>
                <a:lnTo>
                  <a:pt x="12179808" y="2933519"/>
                </a:lnTo>
                <a:lnTo>
                  <a:pt x="0" y="2933519"/>
                </a:lnTo>
                <a:lnTo>
                  <a:pt x="0" y="1392987"/>
                </a:lnTo>
                <a:lnTo>
                  <a:pt x="0" y="1261956"/>
                </a:lnTo>
                <a:lnTo>
                  <a:pt x="0" y="703569"/>
                </a:lnTo>
                <a:cubicBezTo>
                  <a:pt x="4768989" y="703569"/>
                  <a:pt x="5812206" y="-4505"/>
                  <a:pt x="8951169" y="21"/>
                </a:cubicBezTo>
                <a:close/>
              </a:path>
            </a:pathLst>
          </a:cu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1777B5B-69B4-1E56-266A-38384E5F34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902383"/>
            <a:ext cx="9144000" cy="1600200"/>
          </a:xfrm>
        </p:spPr>
        <p:txBody>
          <a:bodyPr>
            <a:normAutofit/>
          </a:bodyPr>
          <a:lstStyle/>
          <a:p>
            <a:r>
              <a:rPr lang="da-DK" dirty="0"/>
              <a:t>Konsekvenser af pladetektonisk aktivitet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3EED2021-A9C3-15D3-BFA9-AC7F50AC19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578782"/>
            <a:ext cx="9144000" cy="697889"/>
          </a:xfrm>
        </p:spPr>
        <p:txBody>
          <a:bodyPr>
            <a:normAutofit/>
          </a:bodyPr>
          <a:lstStyle/>
          <a:p>
            <a:endParaRPr lang="da-DK" sz="2200" dirty="0"/>
          </a:p>
        </p:txBody>
      </p:sp>
    </p:spTree>
    <p:extLst>
      <p:ext uri="{BB962C8B-B14F-4D97-AF65-F5344CB8AC3E}">
        <p14:creationId xmlns:p14="http://schemas.microsoft.com/office/powerpoint/2010/main" val="882209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82">
            <a:extLst>
              <a:ext uri="{FF2B5EF4-FFF2-40B4-BE49-F238E27FC236}">
                <a16:creationId xmlns:a16="http://schemas.microsoft.com/office/drawing/2014/main" id="{A4798C7F-C8CA-4799-BF37-3AB4642CDB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7162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81" name="Group 84">
            <a:extLst>
              <a:ext uri="{FF2B5EF4-FFF2-40B4-BE49-F238E27FC236}">
                <a16:creationId xmlns:a16="http://schemas.microsoft.com/office/drawing/2014/main" id="{87F0794B-55D3-4D2D-BDE7-4688ED321E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BE4C795B-1813-4CC6-B03F-8DD130BEAA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E0F4C04D-5CD8-446B-BE3D-257172E6E4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FDDC802E-606F-4F39-84B6-90DF0FE544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2C5B0C75-0136-4A39-9AB6-0F02C45278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C5ED2B52-3D40-46DE-8B54-99A407157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18BCEC75-1B6B-45B2-8041-8D933FCF60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6A2FC789-056A-43CC-807E-4262CDC3E0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48C32FD3-76B0-40E7-89F2-E9C523210A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B82E9447-8362-426C-840A-B6F2231F7B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2F141DC8-83CE-4C21-A5BA-E2FFF3D866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512A697C-ECBC-40A9-AC69-BF96A34B91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D2E988AF-5EFB-43D3-B93F-6E4F41A2C9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6B312C1B-AAE2-4A6D-ACC7-ABAA75D428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57B96146-61DA-44D6-A9DF-6DB41FCF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6B33F93D-4439-46EE-97C4-9CECAAFDCF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5914B275-A3D7-4BA4-B8CB-E7657100F3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BD26EF3B-FBE7-4D57-8E01-553F50734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6CC1E671-BA54-4B31-9A2E-8F50BC57A2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A836A704-3624-4ABF-9A67-0F52C2F3E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5FDC385D-BA34-481F-A991-A776E0B193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F1EF033A-D8FB-416B-AE51-4E098A27D6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17C17B48-F458-4E9B-9331-56FCDC5B6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07E44A4B-D453-46F0-A83D-AF0B33D5C5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346BEA9F-314B-440D-AE8D-21E1252EC5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F15EAFD0-4869-4612-ACDE-ABC703104E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A0F26706-7F23-4FF0-9CAF-F3C4F47C11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C0195A72-345A-4E88-8D71-14DB3D1B6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0DBF51A6-A3BC-49FE-BB01-E899281177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A78DF911-744C-419B-83DC-39F270BBF4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Freeform: Shape 115">
            <a:extLst>
              <a:ext uri="{FF2B5EF4-FFF2-40B4-BE49-F238E27FC236}">
                <a16:creationId xmlns:a16="http://schemas.microsoft.com/office/drawing/2014/main" id="{216BB147-20D5-4D93-BDA5-1BC614D6A4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214" y="5014716"/>
            <a:ext cx="2800124" cy="1843284"/>
          </a:xfrm>
          <a:custGeom>
            <a:avLst/>
            <a:gdLst>
              <a:gd name="connsiteX0" fmla="*/ 375358 w 2800124"/>
              <a:gd name="connsiteY0" fmla="*/ 0 h 1843284"/>
              <a:gd name="connsiteX1" fmla="*/ 2781298 w 2800124"/>
              <a:gd name="connsiteY1" fmla="*/ 1770066 h 1843284"/>
              <a:gd name="connsiteX2" fmla="*/ 2800124 w 2800124"/>
              <a:gd name="connsiteY2" fmla="*/ 1843284 h 1843284"/>
              <a:gd name="connsiteX3" fmla="*/ 1987869 w 2800124"/>
              <a:gd name="connsiteY3" fmla="*/ 1843284 h 1843284"/>
              <a:gd name="connsiteX4" fmla="*/ 1986195 w 2800124"/>
              <a:gd name="connsiteY4" fmla="*/ 1838711 h 1843284"/>
              <a:gd name="connsiteX5" fmla="*/ 375357 w 2800124"/>
              <a:gd name="connsiteY5" fmla="*/ 770976 h 1843284"/>
              <a:gd name="connsiteX6" fmla="*/ 23030 w 2800124"/>
              <a:gd name="connsiteY6" fmla="*/ 806494 h 1843284"/>
              <a:gd name="connsiteX7" fmla="*/ 0 w 2800124"/>
              <a:gd name="connsiteY7" fmla="*/ 812415 h 1843284"/>
              <a:gd name="connsiteX8" fmla="*/ 0 w 2800124"/>
              <a:gd name="connsiteY8" fmla="*/ 30983 h 1843284"/>
              <a:gd name="connsiteX9" fmla="*/ 117785 w 2800124"/>
              <a:gd name="connsiteY9" fmla="*/ 13007 h 1843284"/>
              <a:gd name="connsiteX10" fmla="*/ 375358 w 2800124"/>
              <a:gd name="connsiteY10" fmla="*/ 0 h 18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0124" h="1843284">
                <a:moveTo>
                  <a:pt x="375358" y="0"/>
                </a:moveTo>
                <a:cubicBezTo>
                  <a:pt x="1505802" y="0"/>
                  <a:pt x="2462339" y="744579"/>
                  <a:pt x="2781298" y="1770066"/>
                </a:cubicBezTo>
                <a:lnTo>
                  <a:pt x="2800124" y="1843284"/>
                </a:lnTo>
                <a:lnTo>
                  <a:pt x="1987869" y="1843284"/>
                </a:lnTo>
                <a:lnTo>
                  <a:pt x="1986195" y="1838711"/>
                </a:lnTo>
                <a:cubicBezTo>
                  <a:pt x="1720801" y="1211248"/>
                  <a:pt x="1099494" y="770976"/>
                  <a:pt x="375357" y="770976"/>
                </a:cubicBezTo>
                <a:cubicBezTo>
                  <a:pt x="254668" y="770976"/>
                  <a:pt x="136835" y="783206"/>
                  <a:pt x="23030" y="806494"/>
                </a:cubicBezTo>
                <a:lnTo>
                  <a:pt x="0" y="812415"/>
                </a:lnTo>
                <a:lnTo>
                  <a:pt x="0" y="30983"/>
                </a:lnTo>
                <a:lnTo>
                  <a:pt x="117785" y="13007"/>
                </a:lnTo>
                <a:cubicBezTo>
                  <a:pt x="202473" y="4406"/>
                  <a:pt x="288401" y="0"/>
                  <a:pt x="375358" y="0"/>
                </a:cubicBezTo>
                <a:close/>
              </a:path>
            </a:pathLst>
          </a:custGeom>
          <a:solidFill>
            <a:schemeClr val="accent5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Freeform: Shape 117">
            <a:extLst>
              <a:ext uri="{FF2B5EF4-FFF2-40B4-BE49-F238E27FC236}">
                <a16:creationId xmlns:a16="http://schemas.microsoft.com/office/drawing/2014/main" id="{0A253F60-DE40-4508-A37A-61331DF1D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9728" y="0"/>
            <a:ext cx="4209224" cy="1650549"/>
          </a:xfrm>
          <a:custGeom>
            <a:avLst/>
            <a:gdLst>
              <a:gd name="connsiteX0" fmla="*/ 0 w 4209224"/>
              <a:gd name="connsiteY0" fmla="*/ 0 h 1650549"/>
              <a:gd name="connsiteX1" fmla="*/ 846445 w 4209224"/>
              <a:gd name="connsiteY1" fmla="*/ 0 h 1650549"/>
              <a:gd name="connsiteX2" fmla="*/ 912542 w 4209224"/>
              <a:gd name="connsiteY2" fmla="*/ 108799 h 1650549"/>
              <a:gd name="connsiteX3" fmla="*/ 2362195 w 4209224"/>
              <a:gd name="connsiteY3" fmla="*/ 879573 h 1650549"/>
              <a:gd name="connsiteX4" fmla="*/ 3811848 w 4209224"/>
              <a:gd name="connsiteY4" fmla="*/ 108799 h 1650549"/>
              <a:gd name="connsiteX5" fmla="*/ 3877945 w 4209224"/>
              <a:gd name="connsiteY5" fmla="*/ 0 h 1650549"/>
              <a:gd name="connsiteX6" fmla="*/ 4209224 w 4209224"/>
              <a:gd name="connsiteY6" fmla="*/ 0 h 1650549"/>
              <a:gd name="connsiteX7" fmla="*/ 4209224 w 4209224"/>
              <a:gd name="connsiteY7" fmla="*/ 840421 h 1650549"/>
              <a:gd name="connsiteX8" fmla="*/ 4143538 w 4209224"/>
              <a:gd name="connsiteY8" fmla="*/ 912693 h 1650549"/>
              <a:gd name="connsiteX9" fmla="*/ 2362196 w 4209224"/>
              <a:gd name="connsiteY9" fmla="*/ 1650549 h 1650549"/>
              <a:gd name="connsiteX10" fmla="*/ 40969 w 4209224"/>
              <a:gd name="connsiteY10" fmla="*/ 111937 h 1650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9224" h="1650549">
                <a:moveTo>
                  <a:pt x="0" y="0"/>
                </a:moveTo>
                <a:lnTo>
                  <a:pt x="846445" y="0"/>
                </a:lnTo>
                <a:lnTo>
                  <a:pt x="912542" y="108799"/>
                </a:lnTo>
                <a:cubicBezTo>
                  <a:pt x="1226710" y="573829"/>
                  <a:pt x="1758748" y="879573"/>
                  <a:pt x="2362195" y="879573"/>
                </a:cubicBezTo>
                <a:cubicBezTo>
                  <a:pt x="2965642" y="879573"/>
                  <a:pt x="3497680" y="573829"/>
                  <a:pt x="3811848" y="108799"/>
                </a:cubicBezTo>
                <a:lnTo>
                  <a:pt x="3877945" y="0"/>
                </a:lnTo>
                <a:lnTo>
                  <a:pt x="4209224" y="0"/>
                </a:lnTo>
                <a:lnTo>
                  <a:pt x="4209224" y="840421"/>
                </a:lnTo>
                <a:lnTo>
                  <a:pt x="4143538" y="912693"/>
                </a:lnTo>
                <a:cubicBezTo>
                  <a:pt x="3687653" y="1368578"/>
                  <a:pt x="3057854" y="1650549"/>
                  <a:pt x="2362196" y="1650549"/>
                </a:cubicBezTo>
                <a:cubicBezTo>
                  <a:pt x="1318710" y="1650549"/>
                  <a:pt x="423404" y="1016115"/>
                  <a:pt x="40969" y="11193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5" name="Rectangle 119">
            <a:extLst>
              <a:ext uri="{FF2B5EF4-FFF2-40B4-BE49-F238E27FC236}">
                <a16:creationId xmlns:a16="http://schemas.microsoft.com/office/drawing/2014/main" id="{63F76E1C-FC69-44F6-935D-9FD6397B50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7162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17" name="Group 121">
            <a:extLst>
              <a:ext uri="{FF2B5EF4-FFF2-40B4-BE49-F238E27FC236}">
                <a16:creationId xmlns:a16="http://schemas.microsoft.com/office/drawing/2014/main" id="{AB3C4E00-6B18-4CF8-9DC2-021622967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77E7ABFD-4E2F-460B-8571-E350D0FC78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23C184D3-4C2A-44EE-A262-2E3C6842AE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86C4B643-3D84-4CB1-BEEE-CB9B1D3537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FB398A65-DA43-4776-BDAA-279642F56B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69646011-DF03-4FDE-B8BB-0AE0F89F34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2540D352-E7ED-47DC-BE8E-C9FEF77A5D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16DB5D5B-5AE4-4DAB-8141-FCDB662317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58EEF6B7-AD60-428F-B6B8-2238AA57D9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CF98CDB8-6AD1-4729-8490-32C346B656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EB8E25F4-254A-4197-9ADB-F0C5ADBE4C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E06A3F39-2E01-4422-9A9B-45B4EF2F97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B89EE711-BFF1-4294-9012-82022ED731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3586C175-76D7-4C6F-807C-C70ED98478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395DB0DA-F298-46F5-859B-F63BFF39C6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BB802C45-F77C-47E5-92CF-B8E7CC175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924382CF-AB3E-45B3-B1DE-A048D6B45B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8C7406E1-9B70-4704-ADE3-164CA49C15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F74B1505-38F1-43E4-A215-624F3C286C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A10358C0-5CC8-4841-B5E4-E72FC83FBA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D6938537-63B0-45D6-8D4B-12C7CBB41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8015E06D-5EA4-41D7-81ED-46FC62E301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DBC5760A-F5E0-4888-9EE8-99457C481D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EB505B7F-5D39-4E4A-8824-3B1A015647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AB7C9669-FA4D-4891-BD61-BA8A3D6398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2252FB45-210F-4354-9D8E-005E2578B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DE3F9A75-1D01-443A-813C-F9CE58F561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5A3E4BAE-6E09-4139-9A77-C0BCAB270A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95A77689-BF30-4CAF-8EE7-92A3A1E87B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3097EE4C-0335-4AA3-BF62-E15062FFCD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9" name="Freeform: Shape 152">
            <a:extLst>
              <a:ext uri="{FF2B5EF4-FFF2-40B4-BE49-F238E27FC236}">
                <a16:creationId xmlns:a16="http://schemas.microsoft.com/office/drawing/2014/main" id="{62FC2A78-9BA8-46A3-B2FC-D2536540C1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214" y="5014716"/>
            <a:ext cx="2800124" cy="1843284"/>
          </a:xfrm>
          <a:custGeom>
            <a:avLst/>
            <a:gdLst>
              <a:gd name="connsiteX0" fmla="*/ 375358 w 2800124"/>
              <a:gd name="connsiteY0" fmla="*/ 0 h 1843284"/>
              <a:gd name="connsiteX1" fmla="*/ 2781298 w 2800124"/>
              <a:gd name="connsiteY1" fmla="*/ 1770066 h 1843284"/>
              <a:gd name="connsiteX2" fmla="*/ 2800124 w 2800124"/>
              <a:gd name="connsiteY2" fmla="*/ 1843284 h 1843284"/>
              <a:gd name="connsiteX3" fmla="*/ 1987869 w 2800124"/>
              <a:gd name="connsiteY3" fmla="*/ 1843284 h 1843284"/>
              <a:gd name="connsiteX4" fmla="*/ 1986195 w 2800124"/>
              <a:gd name="connsiteY4" fmla="*/ 1838711 h 1843284"/>
              <a:gd name="connsiteX5" fmla="*/ 375357 w 2800124"/>
              <a:gd name="connsiteY5" fmla="*/ 770976 h 1843284"/>
              <a:gd name="connsiteX6" fmla="*/ 23030 w 2800124"/>
              <a:gd name="connsiteY6" fmla="*/ 806494 h 1843284"/>
              <a:gd name="connsiteX7" fmla="*/ 0 w 2800124"/>
              <a:gd name="connsiteY7" fmla="*/ 812415 h 1843284"/>
              <a:gd name="connsiteX8" fmla="*/ 0 w 2800124"/>
              <a:gd name="connsiteY8" fmla="*/ 30983 h 1843284"/>
              <a:gd name="connsiteX9" fmla="*/ 117785 w 2800124"/>
              <a:gd name="connsiteY9" fmla="*/ 13007 h 1843284"/>
              <a:gd name="connsiteX10" fmla="*/ 375358 w 2800124"/>
              <a:gd name="connsiteY10" fmla="*/ 0 h 18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0124" h="1843284">
                <a:moveTo>
                  <a:pt x="375358" y="0"/>
                </a:moveTo>
                <a:cubicBezTo>
                  <a:pt x="1505802" y="0"/>
                  <a:pt x="2462339" y="744579"/>
                  <a:pt x="2781298" y="1770066"/>
                </a:cubicBezTo>
                <a:lnTo>
                  <a:pt x="2800124" y="1843284"/>
                </a:lnTo>
                <a:lnTo>
                  <a:pt x="1987869" y="1843284"/>
                </a:lnTo>
                <a:lnTo>
                  <a:pt x="1986195" y="1838711"/>
                </a:lnTo>
                <a:cubicBezTo>
                  <a:pt x="1720801" y="1211248"/>
                  <a:pt x="1099494" y="770976"/>
                  <a:pt x="375357" y="770976"/>
                </a:cubicBezTo>
                <a:cubicBezTo>
                  <a:pt x="254668" y="770976"/>
                  <a:pt x="136835" y="783206"/>
                  <a:pt x="23030" y="806494"/>
                </a:cubicBezTo>
                <a:lnTo>
                  <a:pt x="0" y="812415"/>
                </a:lnTo>
                <a:lnTo>
                  <a:pt x="0" y="30983"/>
                </a:lnTo>
                <a:lnTo>
                  <a:pt x="117785" y="13007"/>
                </a:lnTo>
                <a:cubicBezTo>
                  <a:pt x="202473" y="4406"/>
                  <a:pt x="288401" y="0"/>
                  <a:pt x="375358" y="0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21" name="Group 154">
            <a:extLst>
              <a:ext uri="{FF2B5EF4-FFF2-40B4-BE49-F238E27FC236}">
                <a16:creationId xmlns:a16="http://schemas.microsoft.com/office/drawing/2014/main" id="{12F6BB95-E3D7-4E0D-B657-19A7A700D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4BB59D20-8878-4BE1-A373-5A06B03A07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5FC95D79-E360-4A9D-9734-36CBC93E70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A35E6A9-BB47-4AF0-9704-34A3E33326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0E9E767C-C7A3-4C9E-BB5A-A6C7A55CB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514E9D6E-9E89-4243-9ABF-D53E899D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B763B0DB-5EDC-4940-914A-B1AEB112E7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72A229E1-C295-4D87-8D5A-8D23A49E73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B191967F-41E6-4FB0-8EDD-887461FDE2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8488BC40-49ED-4A65-BFDD-42C2380ACE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B9873C2-1A36-4C3B-A846-B2DE9329E7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AF554750-AAD3-49D1-94C7-97D45697E0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1D14B09A-44BF-46D9-94A1-76D33A391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7ADE71B3-A935-4125-A959-9B82465AED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909AC835-5101-4FBA-9BDB-1E4D1DF7EB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26DFCDBC-985F-4743-833F-BD55DDC36C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E116F6F7-AD3C-43D6-B98D-44897F0EB9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190822A4-6A86-4617-A472-CE7F9A0BB7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89CD6272-DC88-46BD-BAF4-0CA0DD4DBA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33F1AD65-F542-413F-9CBD-C2533F7172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9E5DB73A-E5E6-4F3C-AA74-78F7C52828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DBC080D5-DE50-4633-A72B-29C94D6237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615F852F-3D9E-4F8E-B38C-3A3FE5A009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947B63D4-9AD6-4481-B5C7-03A9A1B8A7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6B7CEAE6-B9C0-42D7-8770-69D8A3D06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35E117AB-9AD5-4F2A-8CE9-55DD704E7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AA9F1B50-E102-4170-B38D-DC23966647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18834EA0-11D6-48D2-9885-36869DDFBA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759B5C28-9F05-4598-B55E-100BAA9823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2BD7EE85-29AF-444F-B17B-299BBAFC02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52" name="Rectangle 185">
            <a:extLst>
              <a:ext uri="{FF2B5EF4-FFF2-40B4-BE49-F238E27FC236}">
                <a16:creationId xmlns:a16="http://schemas.microsoft.com/office/drawing/2014/main" id="{1C582B07-D0F0-4B6B-A5D9-D2F192CB3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54" name="Rectangle 187">
            <a:extLst>
              <a:ext uri="{FF2B5EF4-FFF2-40B4-BE49-F238E27FC236}">
                <a16:creationId xmlns:a16="http://schemas.microsoft.com/office/drawing/2014/main" id="{7EE60796-BC52-4154-A3A9-773DE82855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85" name="Right Triangle 189">
            <a:extLst>
              <a:ext uri="{FF2B5EF4-FFF2-40B4-BE49-F238E27FC236}">
                <a16:creationId xmlns:a16="http://schemas.microsoft.com/office/drawing/2014/main" id="{DA1A4301-6FFC-4C82-A1FA-7634D8CAA8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77930" y="1565497"/>
            <a:ext cx="568289" cy="568289"/>
          </a:xfrm>
          <a:prstGeom prst="rtTriangle">
            <a:avLst/>
          </a:prstGeom>
          <a:solidFill>
            <a:schemeClr val="accent5">
              <a:lumMod val="50000"/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Flowchart: Document 191">
            <a:extLst>
              <a:ext uri="{FF2B5EF4-FFF2-40B4-BE49-F238E27FC236}">
                <a16:creationId xmlns:a16="http://schemas.microsoft.com/office/drawing/2014/main" id="{BFEC1042-3FDC-47A3-BCD7-CA9D052F98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094907" y="1744296"/>
            <a:ext cx="6858000" cy="3369413"/>
          </a:xfrm>
          <a:prstGeom prst="flowChartDocument">
            <a:avLst/>
          </a:prstGeom>
          <a:solidFill>
            <a:schemeClr val="accent5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194" name="Group 193">
            <a:extLst>
              <a:ext uri="{FF2B5EF4-FFF2-40B4-BE49-F238E27FC236}">
                <a16:creationId xmlns:a16="http://schemas.microsoft.com/office/drawing/2014/main" id="{8323DD1D-77DE-48B2-A0A0-626580153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214827" cy="6858000"/>
            <a:chOff x="-6214" y="-1"/>
            <a:chExt cx="12214827" cy="6858000"/>
          </a:xfrm>
        </p:grpSpPr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5C230063-C474-48F9-AD35-F649415C2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Straight Connector 195">
              <a:extLst>
                <a:ext uri="{FF2B5EF4-FFF2-40B4-BE49-F238E27FC236}">
                  <a16:creationId xmlns:a16="http://schemas.microsoft.com/office/drawing/2014/main" id="{6251EB77-6139-46FD-BABC-8576465948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Straight Connector 196">
              <a:extLst>
                <a:ext uri="{FF2B5EF4-FFF2-40B4-BE49-F238E27FC236}">
                  <a16:creationId xmlns:a16="http://schemas.microsoft.com/office/drawing/2014/main" id="{A8177B72-4955-469C-BAF0-E076263794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C09269C7-DB34-4A8C-BAC9-2496A058B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Straight Connector 198">
              <a:extLst>
                <a:ext uri="{FF2B5EF4-FFF2-40B4-BE49-F238E27FC236}">
                  <a16:creationId xmlns:a16="http://schemas.microsoft.com/office/drawing/2014/main" id="{FFA42117-D401-4236-8EAA-EC9095D4C6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>
              <a:extLst>
                <a:ext uri="{FF2B5EF4-FFF2-40B4-BE49-F238E27FC236}">
                  <a16:creationId xmlns:a16="http://schemas.microsoft.com/office/drawing/2014/main" id="{6746B91E-6053-4974-B374-9D1B8FBD70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ED5DA8D3-12FB-4731-BDBC-93B6113D0C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>
              <a:extLst>
                <a:ext uri="{FF2B5EF4-FFF2-40B4-BE49-F238E27FC236}">
                  <a16:creationId xmlns:a16="http://schemas.microsoft.com/office/drawing/2014/main" id="{7D16B49A-4893-4729-87B8-9A0B8E592D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>
              <a:extLst>
                <a:ext uri="{FF2B5EF4-FFF2-40B4-BE49-F238E27FC236}">
                  <a16:creationId xmlns:a16="http://schemas.microsoft.com/office/drawing/2014/main" id="{406D93EE-2329-4706-89C0-BB6C94A39A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3DC3E76F-2DB4-40DA-8C45-943861B172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>
              <a:extLst>
                <a:ext uri="{FF2B5EF4-FFF2-40B4-BE49-F238E27FC236}">
                  <a16:creationId xmlns:a16="http://schemas.microsoft.com/office/drawing/2014/main" id="{F56318F6-E559-4DA6-95C0-D2BB10BA6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>
              <a:extLst>
                <a:ext uri="{FF2B5EF4-FFF2-40B4-BE49-F238E27FC236}">
                  <a16:creationId xmlns:a16="http://schemas.microsoft.com/office/drawing/2014/main" id="{83243B57-CFAA-461A-AE56-A61CF60F3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>
              <a:extLst>
                <a:ext uri="{FF2B5EF4-FFF2-40B4-BE49-F238E27FC236}">
                  <a16:creationId xmlns:a16="http://schemas.microsoft.com/office/drawing/2014/main" id="{86AEACE9-7BE6-4FC5-9686-47F15ABA5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>
              <a:extLst>
                <a:ext uri="{FF2B5EF4-FFF2-40B4-BE49-F238E27FC236}">
                  <a16:creationId xmlns:a16="http://schemas.microsoft.com/office/drawing/2014/main" id="{5DCAE5B4-5700-44A8-91DA-D8415FB04F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:a16="http://schemas.microsoft.com/office/drawing/2014/main" id="{F2F9D9C9-D01B-4870-8B33-310D77DF5B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>
              <a:extLst>
                <a:ext uri="{FF2B5EF4-FFF2-40B4-BE49-F238E27FC236}">
                  <a16:creationId xmlns:a16="http://schemas.microsoft.com/office/drawing/2014/main" id="{905DDC7F-2142-41F1-B1E3-A37A0B6FD1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>
              <a:extLst>
                <a:ext uri="{FF2B5EF4-FFF2-40B4-BE49-F238E27FC236}">
                  <a16:creationId xmlns:a16="http://schemas.microsoft.com/office/drawing/2014/main" id="{51B19576-1AA2-4552-8D7D-831B13781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>
              <a:extLst>
                <a:ext uri="{FF2B5EF4-FFF2-40B4-BE49-F238E27FC236}">
                  <a16:creationId xmlns:a16="http://schemas.microsoft.com/office/drawing/2014/main" id="{C504D005-AC5D-4160-8184-5BB45CE00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>
              <a:extLst>
                <a:ext uri="{FF2B5EF4-FFF2-40B4-BE49-F238E27FC236}">
                  <a16:creationId xmlns:a16="http://schemas.microsoft.com/office/drawing/2014/main" id="{DA540368-C5A6-4F28-A60E-763362A6E5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>
              <a:extLst>
                <a:ext uri="{FF2B5EF4-FFF2-40B4-BE49-F238E27FC236}">
                  <a16:creationId xmlns:a16="http://schemas.microsoft.com/office/drawing/2014/main" id="{767B4722-C810-495C-BB11-45141E367D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>
              <a:extLst>
                <a:ext uri="{FF2B5EF4-FFF2-40B4-BE49-F238E27FC236}">
                  <a16:creationId xmlns:a16="http://schemas.microsoft.com/office/drawing/2014/main" id="{83B1706B-6FE4-44FB-B429-E59AE3B16D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>
              <a:extLst>
                <a:ext uri="{FF2B5EF4-FFF2-40B4-BE49-F238E27FC236}">
                  <a16:creationId xmlns:a16="http://schemas.microsoft.com/office/drawing/2014/main" id="{F9DD5DAD-1CA2-48BA-94BF-70B1AC2BB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>
              <a:extLst>
                <a:ext uri="{FF2B5EF4-FFF2-40B4-BE49-F238E27FC236}">
                  <a16:creationId xmlns:a16="http://schemas.microsoft.com/office/drawing/2014/main" id="{076A21FA-0159-4468-9737-BDBD34261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>
              <a:extLst>
                <a:ext uri="{FF2B5EF4-FFF2-40B4-BE49-F238E27FC236}">
                  <a16:creationId xmlns:a16="http://schemas.microsoft.com/office/drawing/2014/main" id="{0870688F-0FB0-4A4A-9F90-7EAE14CAE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>
              <a:extLst>
                <a:ext uri="{FF2B5EF4-FFF2-40B4-BE49-F238E27FC236}">
                  <a16:creationId xmlns:a16="http://schemas.microsoft.com/office/drawing/2014/main" id="{8F7D7D25-8970-4DD6-A3D7-0D550BA85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>
              <a:extLst>
                <a:ext uri="{FF2B5EF4-FFF2-40B4-BE49-F238E27FC236}">
                  <a16:creationId xmlns:a16="http://schemas.microsoft.com/office/drawing/2014/main" id="{8B480E32-418E-4DE3-B6E7-2F803A2C75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>
              <a:extLst>
                <a:ext uri="{FF2B5EF4-FFF2-40B4-BE49-F238E27FC236}">
                  <a16:creationId xmlns:a16="http://schemas.microsoft.com/office/drawing/2014/main" id="{0985F833-A609-4B9C-A0D7-6DF88DB7B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>
              <a:extLst>
                <a:ext uri="{FF2B5EF4-FFF2-40B4-BE49-F238E27FC236}">
                  <a16:creationId xmlns:a16="http://schemas.microsoft.com/office/drawing/2014/main" id="{DAA9A587-B078-4028-A924-4A6DDDA2C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>
              <a:extLst>
                <a:ext uri="{FF2B5EF4-FFF2-40B4-BE49-F238E27FC236}">
                  <a16:creationId xmlns:a16="http://schemas.microsoft.com/office/drawing/2014/main" id="{1E2E5E8E-3025-4C93-9E63-9C47C5BBA9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7" name="Shape 77"/>
          <p:cNvSpPr txBox="1">
            <a:spLocks noGrp="1"/>
          </p:cNvSpPr>
          <p:nvPr>
            <p:ph type="title"/>
          </p:nvPr>
        </p:nvSpPr>
        <p:spPr>
          <a:xfrm>
            <a:off x="457200" y="289764"/>
            <a:ext cx="6159160" cy="105852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90000"/>
          </a:bodyPr>
          <a:lstStyle/>
          <a:p>
            <a:pPr>
              <a:spcBef>
                <a:spcPct val="0"/>
              </a:spcBef>
            </a:pPr>
            <a:r>
              <a:rPr lang="en-US" sz="3700" dirty="0" err="1">
                <a:solidFill>
                  <a:srgbClr val="FFFFFF"/>
                </a:solidFill>
              </a:rPr>
              <a:t>Keglevulkan</a:t>
            </a:r>
            <a:r>
              <a:rPr lang="en-US" sz="3700" dirty="0">
                <a:solidFill>
                  <a:srgbClr val="FFFFFF"/>
                </a:solidFill>
              </a:rPr>
              <a:t> </a:t>
            </a:r>
            <a:r>
              <a:rPr lang="en-US" sz="3700" dirty="0" err="1">
                <a:solidFill>
                  <a:srgbClr val="FFFFFF"/>
                </a:solidFill>
              </a:rPr>
              <a:t>eller</a:t>
            </a:r>
            <a:r>
              <a:rPr lang="en-US" sz="3700" dirty="0">
                <a:solidFill>
                  <a:srgbClr val="FFFFFF"/>
                </a:solidFill>
              </a:rPr>
              <a:t> </a:t>
            </a:r>
            <a:r>
              <a:rPr lang="en-US" sz="3700" dirty="0" err="1">
                <a:solidFill>
                  <a:srgbClr val="FFFFFF"/>
                </a:solidFill>
              </a:rPr>
              <a:t>stratovulkan</a:t>
            </a:r>
            <a:endParaRPr lang="en-US" sz="3700" dirty="0">
              <a:solidFill>
                <a:srgbClr val="FFFFFF"/>
              </a:solidFill>
            </a:endParaRPr>
          </a:p>
        </p:txBody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457199" y="1114382"/>
            <a:ext cx="7329997" cy="5400185"/>
          </a:xfrm>
          <a:prstGeom prst="rect">
            <a:avLst/>
          </a:prstGeom>
        </p:spPr>
        <p:txBody>
          <a:bodyPr vert="horz" lIns="91440" tIns="45720" rIns="91440" bIns="45720" rtlCol="0" anchorCtr="0">
            <a:normAutofit fontScale="55000" lnSpcReduction="20000"/>
          </a:bodyPr>
          <a:lstStyle/>
          <a:p>
            <a:pPr>
              <a:lnSpc>
                <a:spcPct val="170000"/>
              </a:lnSpc>
              <a:spcAft>
                <a:spcPts val="600"/>
              </a:spcAft>
            </a:pPr>
            <a:r>
              <a:rPr lang="en-US" sz="2900" dirty="0"/>
              <a:t>Har </a:t>
            </a:r>
            <a:r>
              <a:rPr lang="en-US" sz="2900" dirty="0" err="1"/>
              <a:t>en</a:t>
            </a:r>
            <a:r>
              <a:rPr lang="en-US" sz="2900" dirty="0"/>
              <a:t> </a:t>
            </a:r>
            <a:r>
              <a:rPr lang="en-US" sz="2900" dirty="0" err="1"/>
              <a:t>høj</a:t>
            </a:r>
            <a:r>
              <a:rPr lang="en-US" sz="2900" dirty="0"/>
              <a:t> </a:t>
            </a:r>
            <a:r>
              <a:rPr lang="en-US" sz="2900" dirty="0" err="1"/>
              <a:t>hældning</a:t>
            </a:r>
            <a:r>
              <a:rPr lang="en-US" sz="2900" dirty="0"/>
              <a:t> </a:t>
            </a:r>
            <a:r>
              <a:rPr lang="en-US" sz="2900" dirty="0" err="1"/>
              <a:t>og</a:t>
            </a:r>
            <a:r>
              <a:rPr lang="en-US" sz="2900" dirty="0"/>
              <a:t>  </a:t>
            </a:r>
            <a:r>
              <a:rPr lang="en-US" sz="2900" dirty="0" err="1"/>
              <a:t>stejle</a:t>
            </a:r>
            <a:r>
              <a:rPr lang="en-US" sz="2900" dirty="0"/>
              <a:t> sider, </a:t>
            </a:r>
            <a:r>
              <a:rPr lang="en-US" sz="2900" dirty="0" err="1"/>
              <a:t>som</a:t>
            </a:r>
            <a:r>
              <a:rPr lang="en-US" sz="2900" dirty="0"/>
              <a:t> giver den </a:t>
            </a:r>
            <a:r>
              <a:rPr lang="en-US" sz="2900" dirty="0" err="1"/>
              <a:t>en</a:t>
            </a:r>
            <a:r>
              <a:rPr lang="en-US" sz="2900" dirty="0"/>
              <a:t> </a:t>
            </a:r>
            <a:r>
              <a:rPr lang="en-US" sz="2900" dirty="0" err="1"/>
              <a:t>kegleform</a:t>
            </a:r>
            <a:endParaRPr lang="en-US" sz="2900" dirty="0"/>
          </a:p>
          <a:p>
            <a:pPr marL="0" lvl="1" indent="0">
              <a:lnSpc>
                <a:spcPct val="170000"/>
              </a:lnSpc>
              <a:spcAft>
                <a:spcPts val="600"/>
              </a:spcAft>
              <a:buNone/>
            </a:pPr>
            <a:r>
              <a:rPr lang="en-US" sz="2500" dirty="0"/>
              <a:t>	</a:t>
            </a:r>
            <a:r>
              <a:rPr lang="en-US" sz="2500" dirty="0" err="1"/>
              <a:t>Skyldes</a:t>
            </a:r>
            <a:r>
              <a:rPr lang="en-US" sz="2500" dirty="0"/>
              <a:t>, at magma er mere </a:t>
            </a:r>
            <a:r>
              <a:rPr lang="en-US" sz="2500" dirty="0" err="1"/>
              <a:t>tyktflydende</a:t>
            </a:r>
            <a:r>
              <a:rPr lang="en-US" sz="2500" dirty="0"/>
              <a:t> </a:t>
            </a:r>
            <a:r>
              <a:rPr lang="en-US" sz="2500" dirty="0">
                <a:sym typeface="Wingdings" pitchFamily="2" charset="2"/>
              </a:rPr>
              <a:t> </a:t>
            </a:r>
            <a:r>
              <a:rPr lang="en-US" sz="2500" dirty="0" err="1"/>
              <a:t>udbredelsen</a:t>
            </a:r>
            <a:r>
              <a:rPr lang="en-US" sz="2500" dirty="0"/>
              <a:t> </a:t>
            </a:r>
            <a:r>
              <a:rPr lang="en-US" sz="2500" dirty="0" err="1"/>
              <a:t>af</a:t>
            </a:r>
            <a:r>
              <a:rPr lang="en-US" sz="2500" dirty="0"/>
              <a:t> lava er </a:t>
            </a:r>
            <a:r>
              <a:rPr lang="en-US" sz="2500" dirty="0" err="1"/>
              <a:t>lille</a:t>
            </a:r>
            <a:r>
              <a:rPr lang="en-US" sz="2500" dirty="0"/>
              <a:t>, </a:t>
            </a:r>
            <a:r>
              <a:rPr lang="en-US" sz="2500" dirty="0" err="1"/>
              <a:t>og</a:t>
            </a:r>
            <a:r>
              <a:rPr lang="en-US" sz="2500" dirty="0"/>
              <a:t> </a:t>
            </a:r>
            <a:r>
              <a:rPr lang="en-US" sz="2500" dirty="0" err="1"/>
              <a:t>vulkanen</a:t>
            </a:r>
            <a:r>
              <a:rPr lang="en-US" sz="2500" dirty="0"/>
              <a:t> 	</a:t>
            </a:r>
            <a:r>
              <a:rPr lang="en-US" sz="2500" dirty="0" err="1"/>
              <a:t>vokser</a:t>
            </a:r>
            <a:r>
              <a:rPr lang="en-US" sz="2500" dirty="0"/>
              <a:t> </a:t>
            </a:r>
            <a:r>
              <a:rPr lang="en-US" sz="2500" dirty="0" err="1"/>
              <a:t>hurtigt</a:t>
            </a:r>
            <a:r>
              <a:rPr lang="en-US" sz="2500" dirty="0"/>
              <a:t> </a:t>
            </a:r>
            <a:r>
              <a:rPr lang="en-US" sz="2500" dirty="0" err="1"/>
              <a:t>i</a:t>
            </a:r>
            <a:r>
              <a:rPr lang="en-US" sz="2500" dirty="0"/>
              <a:t> </a:t>
            </a:r>
            <a:r>
              <a:rPr lang="en-US" sz="2500" dirty="0" err="1"/>
              <a:t>højden</a:t>
            </a:r>
            <a:endParaRPr lang="en-US" sz="2900" dirty="0"/>
          </a:p>
          <a:p>
            <a:pPr>
              <a:lnSpc>
                <a:spcPct val="170000"/>
              </a:lnSpc>
              <a:spcAft>
                <a:spcPts val="600"/>
              </a:spcAft>
            </a:pPr>
            <a:r>
              <a:rPr lang="en-US" sz="2900" dirty="0" err="1"/>
              <a:t>Lavaen</a:t>
            </a:r>
            <a:r>
              <a:rPr lang="en-US" sz="2900" dirty="0"/>
              <a:t> </a:t>
            </a:r>
            <a:r>
              <a:rPr lang="en-US" sz="2900" dirty="0" err="1"/>
              <a:t>vil</a:t>
            </a:r>
            <a:r>
              <a:rPr lang="en-US" sz="2900" dirty="0"/>
              <a:t> </a:t>
            </a:r>
            <a:r>
              <a:rPr lang="en-US" sz="2900" dirty="0" err="1"/>
              <a:t>være</a:t>
            </a:r>
            <a:r>
              <a:rPr lang="en-US" sz="2900" dirty="0"/>
              <a:t> </a:t>
            </a:r>
            <a:r>
              <a:rPr lang="en-US" sz="2900" b="1" dirty="0" err="1"/>
              <a:t>andesitisk</a:t>
            </a:r>
            <a:r>
              <a:rPr lang="en-US" sz="2900" dirty="0"/>
              <a:t> – </a:t>
            </a:r>
            <a:r>
              <a:rPr lang="en-US" sz="2900" dirty="0" err="1"/>
              <a:t>høj</a:t>
            </a:r>
            <a:r>
              <a:rPr lang="en-US" sz="2900" dirty="0"/>
              <a:t> </a:t>
            </a:r>
            <a:r>
              <a:rPr lang="en-US" sz="2900" dirty="0" err="1"/>
              <a:t>viskositet</a:t>
            </a:r>
            <a:r>
              <a:rPr lang="en-US" sz="2900" dirty="0"/>
              <a:t> – </a:t>
            </a:r>
            <a:r>
              <a:rPr lang="en-US" sz="2900" dirty="0" err="1"/>
              <a:t>tyktflydende</a:t>
            </a:r>
            <a:endParaRPr lang="en-US" sz="2900" dirty="0"/>
          </a:p>
          <a:p>
            <a:pPr>
              <a:lnSpc>
                <a:spcPct val="170000"/>
              </a:lnSpc>
              <a:spcAft>
                <a:spcPts val="600"/>
              </a:spcAft>
            </a:pPr>
            <a:r>
              <a:rPr lang="en-US" sz="2900" dirty="0" err="1"/>
              <a:t>Vil</a:t>
            </a:r>
            <a:r>
              <a:rPr lang="en-US" sz="2900" dirty="0"/>
              <a:t> </a:t>
            </a:r>
            <a:r>
              <a:rPr lang="en-US" sz="2900" dirty="0" err="1"/>
              <a:t>også</a:t>
            </a:r>
            <a:r>
              <a:rPr lang="en-US" sz="2900" dirty="0"/>
              <a:t> </a:t>
            </a:r>
            <a:r>
              <a:rPr lang="en-US" sz="2900" dirty="0" err="1"/>
              <a:t>være</a:t>
            </a:r>
            <a:r>
              <a:rPr lang="en-US" sz="2900" dirty="0"/>
              <a:t> </a:t>
            </a:r>
            <a:r>
              <a:rPr lang="en-US" sz="2900" dirty="0" err="1"/>
              <a:t>mindre</a:t>
            </a:r>
            <a:r>
              <a:rPr lang="en-US" sz="2900" dirty="0"/>
              <a:t> </a:t>
            </a:r>
            <a:r>
              <a:rPr lang="en-US" sz="2900" dirty="0" err="1"/>
              <a:t>varm</a:t>
            </a:r>
            <a:endParaRPr lang="en-US" sz="2900" dirty="0"/>
          </a:p>
          <a:p>
            <a:pPr>
              <a:lnSpc>
                <a:spcPct val="170000"/>
              </a:lnSpc>
              <a:spcAft>
                <a:spcPts val="600"/>
              </a:spcAft>
            </a:pPr>
            <a:r>
              <a:rPr lang="en-US" sz="2900" dirty="0" err="1"/>
              <a:t>Størkningen</a:t>
            </a:r>
            <a:r>
              <a:rPr lang="en-US" sz="2900" dirty="0"/>
              <a:t> </a:t>
            </a:r>
            <a:r>
              <a:rPr lang="en-US" sz="2900" dirty="0" err="1"/>
              <a:t>i</a:t>
            </a:r>
            <a:r>
              <a:rPr lang="en-US" sz="2900" dirty="0"/>
              <a:t> </a:t>
            </a:r>
            <a:r>
              <a:rPr lang="en-US" sz="2900" dirty="0" err="1"/>
              <a:t>magmakammeret</a:t>
            </a:r>
            <a:r>
              <a:rPr lang="en-US" sz="2900" dirty="0"/>
              <a:t> </a:t>
            </a:r>
            <a:r>
              <a:rPr lang="en-US" sz="2900" dirty="0" err="1"/>
              <a:t>foregår</a:t>
            </a:r>
            <a:r>
              <a:rPr lang="en-US" sz="2900" dirty="0"/>
              <a:t> over </a:t>
            </a:r>
            <a:r>
              <a:rPr lang="en-US" sz="2900" dirty="0" err="1"/>
              <a:t>længere</a:t>
            </a:r>
            <a:r>
              <a:rPr lang="en-US" sz="2900" dirty="0"/>
              <a:t> </a:t>
            </a:r>
            <a:r>
              <a:rPr lang="en-US" sz="2900" dirty="0" err="1"/>
              <a:t>tid</a:t>
            </a:r>
            <a:r>
              <a:rPr lang="en-US" sz="2900" dirty="0"/>
              <a:t> </a:t>
            </a:r>
          </a:p>
          <a:p>
            <a:pPr>
              <a:lnSpc>
                <a:spcPct val="170000"/>
              </a:lnSpc>
              <a:spcAft>
                <a:spcPts val="600"/>
              </a:spcAft>
            </a:pPr>
            <a:r>
              <a:rPr lang="en-US" sz="2900" dirty="0" err="1"/>
              <a:t>Bygget</a:t>
            </a:r>
            <a:r>
              <a:rPr lang="en-US" sz="2900" dirty="0"/>
              <a:t> </a:t>
            </a:r>
            <a:r>
              <a:rPr lang="en-US" sz="2900" dirty="0" err="1"/>
              <a:t>af</a:t>
            </a:r>
            <a:r>
              <a:rPr lang="en-US" sz="2900" dirty="0"/>
              <a:t> </a:t>
            </a:r>
            <a:r>
              <a:rPr lang="en-US" sz="2900" dirty="0" err="1"/>
              <a:t>skiftevis</a:t>
            </a:r>
            <a:r>
              <a:rPr lang="en-US" sz="2900" dirty="0"/>
              <a:t> lag </a:t>
            </a:r>
            <a:r>
              <a:rPr lang="en-US" sz="2900" dirty="0" err="1"/>
              <a:t>af</a:t>
            </a:r>
            <a:r>
              <a:rPr lang="en-US" sz="2900" dirty="0"/>
              <a:t> </a:t>
            </a:r>
            <a:r>
              <a:rPr lang="en-US" sz="2900" dirty="0" err="1"/>
              <a:t>tefra</a:t>
            </a:r>
            <a:r>
              <a:rPr lang="en-US" sz="2900" dirty="0"/>
              <a:t> </a:t>
            </a:r>
            <a:r>
              <a:rPr lang="en-US" sz="2900" dirty="0" err="1"/>
              <a:t>og</a:t>
            </a:r>
            <a:r>
              <a:rPr lang="en-US" sz="2900" dirty="0"/>
              <a:t> lava</a:t>
            </a:r>
          </a:p>
          <a:p>
            <a:pPr>
              <a:lnSpc>
                <a:spcPct val="170000"/>
              </a:lnSpc>
              <a:spcAft>
                <a:spcPts val="600"/>
              </a:spcAft>
            </a:pPr>
            <a:r>
              <a:rPr lang="en-US" sz="2900" dirty="0"/>
              <a:t>Har </a:t>
            </a:r>
            <a:r>
              <a:rPr lang="en-US" sz="2900" dirty="0" err="1"/>
              <a:t>færre</a:t>
            </a:r>
            <a:r>
              <a:rPr lang="en-US" sz="2900" dirty="0"/>
              <a:t> </a:t>
            </a:r>
            <a:r>
              <a:rPr lang="en-US" sz="2900" dirty="0" err="1"/>
              <a:t>udbrud</a:t>
            </a:r>
            <a:r>
              <a:rPr lang="en-US" sz="2900" dirty="0"/>
              <a:t>, men de er mere </a:t>
            </a:r>
            <a:r>
              <a:rPr lang="en-US" sz="2900" dirty="0" err="1"/>
              <a:t>eksplosive</a:t>
            </a:r>
            <a:r>
              <a:rPr lang="en-US" sz="2900" dirty="0"/>
              <a:t>,</a:t>
            </a:r>
            <a:br>
              <a:rPr lang="en-US" sz="2900" dirty="0"/>
            </a:br>
            <a:r>
              <a:rPr lang="en-US" sz="2900" dirty="0"/>
              <a:t>da </a:t>
            </a:r>
            <a:r>
              <a:rPr lang="en-US" sz="2900" dirty="0" err="1"/>
              <a:t>lavaen</a:t>
            </a:r>
            <a:r>
              <a:rPr lang="en-US" sz="2900" dirty="0"/>
              <a:t> er </a:t>
            </a:r>
            <a:r>
              <a:rPr lang="en-US" sz="2900" dirty="0" err="1"/>
              <a:t>gasrig</a:t>
            </a:r>
            <a:endParaRPr lang="en-US" sz="2900" dirty="0"/>
          </a:p>
          <a:p>
            <a:pPr>
              <a:lnSpc>
                <a:spcPct val="170000"/>
              </a:lnSpc>
              <a:spcAft>
                <a:spcPts val="600"/>
              </a:spcAft>
            </a:pPr>
            <a:r>
              <a:rPr lang="en-US" sz="2900" dirty="0"/>
              <a:t>Denne type </a:t>
            </a:r>
            <a:r>
              <a:rPr lang="en-US" sz="2900" dirty="0" err="1"/>
              <a:t>vulkan</a:t>
            </a:r>
            <a:r>
              <a:rPr lang="en-US" sz="2900" dirty="0"/>
              <a:t> </a:t>
            </a:r>
            <a:r>
              <a:rPr lang="en-US" sz="2900" dirty="0" err="1"/>
              <a:t>opstår</a:t>
            </a:r>
            <a:r>
              <a:rPr lang="en-US" sz="2900" dirty="0"/>
              <a:t> </a:t>
            </a:r>
            <a:r>
              <a:rPr lang="en-US" sz="2900" dirty="0" err="1"/>
              <a:t>ved</a:t>
            </a:r>
            <a:r>
              <a:rPr lang="en-US" sz="2900" dirty="0"/>
              <a:t> de</a:t>
            </a:r>
            <a:r>
              <a:rPr lang="en-US" sz="2900" i="1" dirty="0"/>
              <a:t> </a:t>
            </a:r>
            <a:r>
              <a:rPr lang="en-US" sz="2900" b="1" i="1"/>
              <a:t>destruktive</a:t>
            </a:r>
            <a:br>
              <a:rPr lang="en-US" sz="2900" b="1" i="1" dirty="0"/>
            </a:br>
            <a:r>
              <a:rPr lang="en-US" sz="2900" b="1" i="1" dirty="0" err="1"/>
              <a:t>pladegrænser</a:t>
            </a:r>
            <a:r>
              <a:rPr lang="en-US" sz="2900" b="1" i="1" dirty="0"/>
              <a:t> </a:t>
            </a:r>
            <a:r>
              <a:rPr lang="en-US" sz="2900" dirty="0" err="1"/>
              <a:t>i</a:t>
            </a:r>
            <a:r>
              <a:rPr lang="en-US" sz="2900" dirty="0"/>
              <a:t> </a:t>
            </a:r>
            <a:r>
              <a:rPr lang="en-US" sz="2900" dirty="0" err="1"/>
              <a:t>forbindelse</a:t>
            </a:r>
            <a:r>
              <a:rPr lang="en-US" sz="2900" dirty="0"/>
              <a:t> med </a:t>
            </a:r>
            <a:r>
              <a:rPr lang="en-US" sz="2900" dirty="0" err="1"/>
              <a:t>subduktion</a:t>
            </a:r>
            <a:r>
              <a:rPr lang="en-US" sz="2900" dirty="0"/>
              <a:t> </a:t>
            </a:r>
            <a:r>
              <a:rPr lang="en-US" sz="2900" dirty="0" err="1"/>
              <a:t>af</a:t>
            </a:r>
            <a:r>
              <a:rPr lang="en-US" sz="2900" dirty="0"/>
              <a:t> </a:t>
            </a:r>
            <a:br>
              <a:rPr lang="en-US" sz="2900" dirty="0"/>
            </a:br>
            <a:r>
              <a:rPr lang="en-US" sz="2900" dirty="0" err="1"/>
              <a:t>lithosfæreplader</a:t>
            </a:r>
            <a:endParaRPr lang="en-US" sz="2900" dirty="0"/>
          </a:p>
          <a:p>
            <a:pPr lvl="1">
              <a:lnSpc>
                <a:spcPct val="170000"/>
              </a:lnSpc>
            </a:pPr>
            <a:r>
              <a:rPr lang="da-DK" sz="2900" dirty="0"/>
              <a:t>Ses ved f.eks. Etna, Sicilien</a:t>
            </a:r>
            <a:endParaRPr lang="en-US" sz="1600" dirty="0"/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endParaRPr lang="en-US" sz="1500" dirty="0"/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71C28497-E0E2-8DAC-9A3C-9A4A269327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7732" y="151429"/>
            <a:ext cx="3851792" cy="3861448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04966CF3-78A7-7A54-DFDA-4E96AE9545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0028" y="4207710"/>
            <a:ext cx="6698152" cy="2595534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40C85150-646B-4AB7-9F43-FC7AB7E6D6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C582B07-D0F0-4B6B-A5D9-D2F192CB3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3" name="Right Triangle 52">
            <a:extLst>
              <a:ext uri="{FF2B5EF4-FFF2-40B4-BE49-F238E27FC236}">
                <a16:creationId xmlns:a16="http://schemas.microsoft.com/office/drawing/2014/main" id="{DA1A4301-6FFC-4C82-A1FA-7634D8CAA8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84145" y="1559143"/>
            <a:ext cx="568289" cy="568289"/>
          </a:xfrm>
          <a:prstGeom prst="rtTriangle">
            <a:avLst/>
          </a:prstGeom>
          <a:solidFill>
            <a:schemeClr val="accent5">
              <a:lumMod val="50000"/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323DD1D-77DE-48B2-A0A0-626580153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214827" cy="6858000"/>
            <a:chOff x="-6214" y="-1"/>
            <a:chExt cx="12214827" cy="6858000"/>
          </a:xfrm>
        </p:grpSpPr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5C230063-C474-48F9-AD35-F649415C2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6251EB77-6139-46FD-BABC-8576465948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A8177B72-4955-469C-BAF0-E076263794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C09269C7-DB34-4A8C-BAC9-2496A058B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FFA42117-D401-4236-8EAA-EC9095D4C6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6746B91E-6053-4974-B374-9D1B8FBD70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D5DA8D3-12FB-4731-BDBC-93B6113D0C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7D16B49A-4893-4729-87B8-9A0B8E592D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06D93EE-2329-4706-89C0-BB6C94A39A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3DC3E76F-2DB4-40DA-8C45-943861B172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F56318F6-E559-4DA6-95C0-D2BB10BA6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83243B57-CFAA-461A-AE56-A61CF60F3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86AEACE9-7BE6-4FC5-9686-47F15ABA5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5DCAE5B4-5700-44A8-91DA-D8415FB04F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F2F9D9C9-D01B-4870-8B33-310D77DF5B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905DDC7F-2142-41F1-B1E3-A37A0B6FD1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51B19576-1AA2-4552-8D7D-831B13781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C504D005-AC5D-4160-8184-5BB45CE00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DA540368-C5A6-4F28-A60E-763362A6E5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767B4722-C810-495C-BB11-45141E367D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83B1706B-6FE4-44FB-B429-E59AE3B16D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F9DD5DAD-1CA2-48BA-94BF-70B1AC2BB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076A21FA-0159-4468-9737-BDBD34261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0870688F-0FB0-4A4A-9F90-7EAE14CAE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8F7D7D25-8970-4DD6-A3D7-0D550BA85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8B480E32-418E-4DE3-B6E7-2F803A2C75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0985F833-A609-4B9C-A0D7-6DF88DB7B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DAA9A587-B078-4028-A924-4A6DDDA2C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1E2E5E8E-3025-4C93-9E63-9C47C5BBA9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D16C6315-FD6F-A296-E973-9FC5B8E59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756" y="100454"/>
            <a:ext cx="4952999" cy="2247616"/>
          </a:xfrm>
        </p:spPr>
        <p:txBody>
          <a:bodyPr>
            <a:normAutofit/>
          </a:bodyPr>
          <a:lstStyle/>
          <a:p>
            <a:r>
              <a:rPr lang="da-DK" dirty="0"/>
              <a:t>Lavastrømme – Et lille forsøg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20D82E6-22BD-3E9D-3BA2-5EB1FE468E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555825"/>
            <a:ext cx="4952999" cy="4130451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da-DK" sz="1800" dirty="0"/>
              <a:t>Tag opvaskemiddel og honning og hæld en smule af hver væske ud på en tallerken, mens I tager tid på, hvor lang tid det er om at flyde helt ud på tallerkenen. 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da-DK" sz="1800" dirty="0"/>
              <a:t>Opvarm væskerne og gentag forsøget. 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da-DK" sz="1800" i="1" dirty="0"/>
              <a:t>Er der nu forskel på tiden? 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da-DK" sz="1800" dirty="0"/>
              <a:t>Bland noget sand i den tykkeste væske, så den bliver så sejtflydende, at den knap kan flyde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da-DK" sz="1800" dirty="0"/>
              <a:t>Hæld nu denne blanding ud på tallerkenen og tag igen tid. 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da-DK" sz="1800" i="1" dirty="0"/>
              <a:t>Hvordan kan dette illustrere lavastrømme?</a:t>
            </a:r>
            <a:endParaRPr lang="da-DK" sz="1800" dirty="0"/>
          </a:p>
        </p:txBody>
      </p:sp>
      <p:pic>
        <p:nvPicPr>
          <p:cNvPr id="5" name="Picture 4" descr="Pancakess stak med smør og inulinsirup">
            <a:extLst>
              <a:ext uri="{FF2B5EF4-FFF2-40B4-BE49-F238E27FC236}">
                <a16:creationId xmlns:a16="http://schemas.microsoft.com/office/drawing/2014/main" id="{C8408D3F-7639-EC8D-AEC6-B1DEAD899D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19" r="35453" b="-1"/>
          <a:stretch/>
        </p:blipFill>
        <p:spPr>
          <a:xfrm>
            <a:off x="6075730" y="-3440"/>
            <a:ext cx="6129239" cy="686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752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ectangle 89">
            <a:extLst>
              <a:ext uri="{FF2B5EF4-FFF2-40B4-BE49-F238E27FC236}">
                <a16:creationId xmlns:a16="http://schemas.microsoft.com/office/drawing/2014/main" id="{A4798C7F-C8CA-4799-BF37-3AB4642CDB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7162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87F0794B-55D3-4D2D-BDE7-4688ED321E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BE4C795B-1813-4CC6-B03F-8DD130BEAA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E0F4C04D-5CD8-446B-BE3D-257172E6E4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FDDC802E-606F-4F39-84B6-90DF0FE544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2C5B0C75-0136-4A39-9AB6-0F02C45278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C5ED2B52-3D40-46DE-8B54-99A407157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18BCEC75-1B6B-45B2-8041-8D933FCF60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6A2FC789-056A-43CC-807E-4262CDC3E0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48C32FD3-76B0-40E7-89F2-E9C523210A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B82E9447-8362-426C-840A-B6F2231F7B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2F141DC8-83CE-4C21-A5BA-E2FFF3D866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512A697C-ECBC-40A9-AC69-BF96A34B91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D2E988AF-5EFB-43D3-B93F-6E4F41A2C9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6B312C1B-AAE2-4A6D-ACC7-ABAA75D428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57B96146-61DA-44D6-A9DF-6DB41FCF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6B33F93D-4439-46EE-97C4-9CECAAFDCF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5914B275-A3D7-4BA4-B8CB-E7657100F3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BD26EF3B-FBE7-4D57-8E01-553F50734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6CC1E671-BA54-4B31-9A2E-8F50BC57A2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A836A704-3624-4ABF-9A67-0F52C2F3E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5FDC385D-BA34-481F-A991-A776E0B193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F1EF033A-D8FB-416B-AE51-4E098A27D6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17C17B48-F458-4E9B-9331-56FCDC5B6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07E44A4B-D453-46F0-A83D-AF0B33D5C5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346BEA9F-314B-440D-AE8D-21E1252EC5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F15EAFD0-4869-4612-ACDE-ABC703104E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A0F26706-7F23-4FF0-9CAF-F3C4F47C11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C0195A72-345A-4E88-8D71-14DB3D1B6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DBF51A6-A3BC-49FE-BB01-E899281177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A78DF911-744C-419B-83DC-39F270BBF4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3" name="Freeform: Shape 122">
            <a:extLst>
              <a:ext uri="{FF2B5EF4-FFF2-40B4-BE49-F238E27FC236}">
                <a16:creationId xmlns:a16="http://schemas.microsoft.com/office/drawing/2014/main" id="{216BB147-20D5-4D93-BDA5-1BC614D6A4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214" y="5014716"/>
            <a:ext cx="2800124" cy="1843284"/>
          </a:xfrm>
          <a:custGeom>
            <a:avLst/>
            <a:gdLst>
              <a:gd name="connsiteX0" fmla="*/ 375358 w 2800124"/>
              <a:gd name="connsiteY0" fmla="*/ 0 h 1843284"/>
              <a:gd name="connsiteX1" fmla="*/ 2781298 w 2800124"/>
              <a:gd name="connsiteY1" fmla="*/ 1770066 h 1843284"/>
              <a:gd name="connsiteX2" fmla="*/ 2800124 w 2800124"/>
              <a:gd name="connsiteY2" fmla="*/ 1843284 h 1843284"/>
              <a:gd name="connsiteX3" fmla="*/ 1987869 w 2800124"/>
              <a:gd name="connsiteY3" fmla="*/ 1843284 h 1843284"/>
              <a:gd name="connsiteX4" fmla="*/ 1986195 w 2800124"/>
              <a:gd name="connsiteY4" fmla="*/ 1838711 h 1843284"/>
              <a:gd name="connsiteX5" fmla="*/ 375357 w 2800124"/>
              <a:gd name="connsiteY5" fmla="*/ 770976 h 1843284"/>
              <a:gd name="connsiteX6" fmla="*/ 23030 w 2800124"/>
              <a:gd name="connsiteY6" fmla="*/ 806494 h 1843284"/>
              <a:gd name="connsiteX7" fmla="*/ 0 w 2800124"/>
              <a:gd name="connsiteY7" fmla="*/ 812415 h 1843284"/>
              <a:gd name="connsiteX8" fmla="*/ 0 w 2800124"/>
              <a:gd name="connsiteY8" fmla="*/ 30983 h 1843284"/>
              <a:gd name="connsiteX9" fmla="*/ 117785 w 2800124"/>
              <a:gd name="connsiteY9" fmla="*/ 13007 h 1843284"/>
              <a:gd name="connsiteX10" fmla="*/ 375358 w 2800124"/>
              <a:gd name="connsiteY10" fmla="*/ 0 h 18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0124" h="1843284">
                <a:moveTo>
                  <a:pt x="375358" y="0"/>
                </a:moveTo>
                <a:cubicBezTo>
                  <a:pt x="1505802" y="0"/>
                  <a:pt x="2462339" y="744579"/>
                  <a:pt x="2781298" y="1770066"/>
                </a:cubicBezTo>
                <a:lnTo>
                  <a:pt x="2800124" y="1843284"/>
                </a:lnTo>
                <a:lnTo>
                  <a:pt x="1987869" y="1843284"/>
                </a:lnTo>
                <a:lnTo>
                  <a:pt x="1986195" y="1838711"/>
                </a:lnTo>
                <a:cubicBezTo>
                  <a:pt x="1720801" y="1211248"/>
                  <a:pt x="1099494" y="770976"/>
                  <a:pt x="375357" y="770976"/>
                </a:cubicBezTo>
                <a:cubicBezTo>
                  <a:pt x="254668" y="770976"/>
                  <a:pt x="136835" y="783206"/>
                  <a:pt x="23030" y="806494"/>
                </a:cubicBezTo>
                <a:lnTo>
                  <a:pt x="0" y="812415"/>
                </a:lnTo>
                <a:lnTo>
                  <a:pt x="0" y="30983"/>
                </a:lnTo>
                <a:lnTo>
                  <a:pt x="117785" y="13007"/>
                </a:lnTo>
                <a:cubicBezTo>
                  <a:pt x="202473" y="4406"/>
                  <a:pt x="288401" y="0"/>
                  <a:pt x="375358" y="0"/>
                </a:cubicBezTo>
                <a:close/>
              </a:path>
            </a:pathLst>
          </a:custGeom>
          <a:solidFill>
            <a:schemeClr val="accent5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5" name="Freeform: Shape 124">
            <a:extLst>
              <a:ext uri="{FF2B5EF4-FFF2-40B4-BE49-F238E27FC236}">
                <a16:creationId xmlns:a16="http://schemas.microsoft.com/office/drawing/2014/main" id="{0A253F60-DE40-4508-A37A-61331DF1D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9728" y="0"/>
            <a:ext cx="4209224" cy="1650549"/>
          </a:xfrm>
          <a:custGeom>
            <a:avLst/>
            <a:gdLst>
              <a:gd name="connsiteX0" fmla="*/ 0 w 4209224"/>
              <a:gd name="connsiteY0" fmla="*/ 0 h 1650549"/>
              <a:gd name="connsiteX1" fmla="*/ 846445 w 4209224"/>
              <a:gd name="connsiteY1" fmla="*/ 0 h 1650549"/>
              <a:gd name="connsiteX2" fmla="*/ 912542 w 4209224"/>
              <a:gd name="connsiteY2" fmla="*/ 108799 h 1650549"/>
              <a:gd name="connsiteX3" fmla="*/ 2362195 w 4209224"/>
              <a:gd name="connsiteY3" fmla="*/ 879573 h 1650549"/>
              <a:gd name="connsiteX4" fmla="*/ 3811848 w 4209224"/>
              <a:gd name="connsiteY4" fmla="*/ 108799 h 1650549"/>
              <a:gd name="connsiteX5" fmla="*/ 3877945 w 4209224"/>
              <a:gd name="connsiteY5" fmla="*/ 0 h 1650549"/>
              <a:gd name="connsiteX6" fmla="*/ 4209224 w 4209224"/>
              <a:gd name="connsiteY6" fmla="*/ 0 h 1650549"/>
              <a:gd name="connsiteX7" fmla="*/ 4209224 w 4209224"/>
              <a:gd name="connsiteY7" fmla="*/ 840421 h 1650549"/>
              <a:gd name="connsiteX8" fmla="*/ 4143538 w 4209224"/>
              <a:gd name="connsiteY8" fmla="*/ 912693 h 1650549"/>
              <a:gd name="connsiteX9" fmla="*/ 2362196 w 4209224"/>
              <a:gd name="connsiteY9" fmla="*/ 1650549 h 1650549"/>
              <a:gd name="connsiteX10" fmla="*/ 40969 w 4209224"/>
              <a:gd name="connsiteY10" fmla="*/ 111937 h 1650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9224" h="1650549">
                <a:moveTo>
                  <a:pt x="0" y="0"/>
                </a:moveTo>
                <a:lnTo>
                  <a:pt x="846445" y="0"/>
                </a:lnTo>
                <a:lnTo>
                  <a:pt x="912542" y="108799"/>
                </a:lnTo>
                <a:cubicBezTo>
                  <a:pt x="1226710" y="573829"/>
                  <a:pt x="1758748" y="879573"/>
                  <a:pt x="2362195" y="879573"/>
                </a:cubicBezTo>
                <a:cubicBezTo>
                  <a:pt x="2965642" y="879573"/>
                  <a:pt x="3497680" y="573829"/>
                  <a:pt x="3811848" y="108799"/>
                </a:cubicBezTo>
                <a:lnTo>
                  <a:pt x="3877945" y="0"/>
                </a:lnTo>
                <a:lnTo>
                  <a:pt x="4209224" y="0"/>
                </a:lnTo>
                <a:lnTo>
                  <a:pt x="4209224" y="840421"/>
                </a:lnTo>
                <a:lnTo>
                  <a:pt x="4143538" y="912693"/>
                </a:lnTo>
                <a:cubicBezTo>
                  <a:pt x="3687653" y="1368578"/>
                  <a:pt x="3057854" y="1650549"/>
                  <a:pt x="2362196" y="1650549"/>
                </a:cubicBezTo>
                <a:cubicBezTo>
                  <a:pt x="1318710" y="1650549"/>
                  <a:pt x="423404" y="1016115"/>
                  <a:pt x="40969" y="11193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63F76E1C-FC69-44F6-935D-9FD6397B50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7162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AB3C4E00-6B18-4CF8-9DC2-021622967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77E7ABFD-4E2F-460B-8571-E350D0FC78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23C184D3-4C2A-44EE-A262-2E3C6842AE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86C4B643-3D84-4CB1-BEEE-CB9B1D3537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FB398A65-DA43-4776-BDAA-279642F56B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9646011-DF03-4FDE-B8BB-0AE0F89F34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2540D352-E7ED-47DC-BE8E-C9FEF77A5D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16DB5D5B-5AE4-4DAB-8141-FCDB662317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8EEF6B7-AD60-428F-B6B8-2238AA57D9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CF98CDB8-6AD1-4729-8490-32C346B656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EB8E25F4-254A-4197-9ADB-F0C5ADBE4C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06A3F39-2E01-4422-9A9B-45B4EF2F97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89EE711-BFF1-4294-9012-82022ED731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3586C175-76D7-4C6F-807C-C70ED98478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395DB0DA-F298-46F5-859B-F63BFF39C6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BB802C45-F77C-47E5-92CF-B8E7CC175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924382CF-AB3E-45B3-B1DE-A048D6B45B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8C7406E1-9B70-4704-ADE3-164CA49C15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F74B1505-38F1-43E4-A215-624F3C286C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A10358C0-5CC8-4841-B5E4-E72FC83FBA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D6938537-63B0-45D6-8D4B-12C7CBB41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8015E06D-5EA4-41D7-81ED-46FC62E301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DBC5760A-F5E0-4888-9EE8-99457C481D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EB505B7F-5D39-4E4A-8824-3B1A015647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AB7C9669-FA4D-4891-BD61-BA8A3D6398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2252FB45-210F-4354-9D8E-005E2578B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DE3F9A75-1D01-443A-813C-F9CE58F561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5A3E4BAE-6E09-4139-9A77-C0BCAB270A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95A77689-BF30-4CAF-8EE7-92A3A1E87B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3097EE4C-0335-4AA3-BF62-E15062FFCD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0" name="Freeform: Shape 159">
            <a:extLst>
              <a:ext uri="{FF2B5EF4-FFF2-40B4-BE49-F238E27FC236}">
                <a16:creationId xmlns:a16="http://schemas.microsoft.com/office/drawing/2014/main" id="{62FC2A78-9BA8-46A3-B2FC-D2536540C1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214" y="5014716"/>
            <a:ext cx="2800124" cy="1843284"/>
          </a:xfrm>
          <a:custGeom>
            <a:avLst/>
            <a:gdLst>
              <a:gd name="connsiteX0" fmla="*/ 375358 w 2800124"/>
              <a:gd name="connsiteY0" fmla="*/ 0 h 1843284"/>
              <a:gd name="connsiteX1" fmla="*/ 2781298 w 2800124"/>
              <a:gd name="connsiteY1" fmla="*/ 1770066 h 1843284"/>
              <a:gd name="connsiteX2" fmla="*/ 2800124 w 2800124"/>
              <a:gd name="connsiteY2" fmla="*/ 1843284 h 1843284"/>
              <a:gd name="connsiteX3" fmla="*/ 1987869 w 2800124"/>
              <a:gd name="connsiteY3" fmla="*/ 1843284 h 1843284"/>
              <a:gd name="connsiteX4" fmla="*/ 1986195 w 2800124"/>
              <a:gd name="connsiteY4" fmla="*/ 1838711 h 1843284"/>
              <a:gd name="connsiteX5" fmla="*/ 375357 w 2800124"/>
              <a:gd name="connsiteY5" fmla="*/ 770976 h 1843284"/>
              <a:gd name="connsiteX6" fmla="*/ 23030 w 2800124"/>
              <a:gd name="connsiteY6" fmla="*/ 806494 h 1843284"/>
              <a:gd name="connsiteX7" fmla="*/ 0 w 2800124"/>
              <a:gd name="connsiteY7" fmla="*/ 812415 h 1843284"/>
              <a:gd name="connsiteX8" fmla="*/ 0 w 2800124"/>
              <a:gd name="connsiteY8" fmla="*/ 30983 h 1843284"/>
              <a:gd name="connsiteX9" fmla="*/ 117785 w 2800124"/>
              <a:gd name="connsiteY9" fmla="*/ 13007 h 1843284"/>
              <a:gd name="connsiteX10" fmla="*/ 375358 w 2800124"/>
              <a:gd name="connsiteY10" fmla="*/ 0 h 18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0124" h="1843284">
                <a:moveTo>
                  <a:pt x="375358" y="0"/>
                </a:moveTo>
                <a:cubicBezTo>
                  <a:pt x="1505802" y="0"/>
                  <a:pt x="2462339" y="744579"/>
                  <a:pt x="2781298" y="1770066"/>
                </a:cubicBezTo>
                <a:lnTo>
                  <a:pt x="2800124" y="1843284"/>
                </a:lnTo>
                <a:lnTo>
                  <a:pt x="1987869" y="1843284"/>
                </a:lnTo>
                <a:lnTo>
                  <a:pt x="1986195" y="1838711"/>
                </a:lnTo>
                <a:cubicBezTo>
                  <a:pt x="1720801" y="1211248"/>
                  <a:pt x="1099494" y="770976"/>
                  <a:pt x="375357" y="770976"/>
                </a:cubicBezTo>
                <a:cubicBezTo>
                  <a:pt x="254668" y="770976"/>
                  <a:pt x="136835" y="783206"/>
                  <a:pt x="23030" y="806494"/>
                </a:cubicBezTo>
                <a:lnTo>
                  <a:pt x="0" y="812415"/>
                </a:lnTo>
                <a:lnTo>
                  <a:pt x="0" y="30983"/>
                </a:lnTo>
                <a:lnTo>
                  <a:pt x="117785" y="13007"/>
                </a:lnTo>
                <a:cubicBezTo>
                  <a:pt x="202473" y="4406"/>
                  <a:pt x="288401" y="0"/>
                  <a:pt x="375358" y="0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12F6BB95-E3D7-4E0D-B657-19A7A700D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BB59D20-8878-4BE1-A373-5A06B03A07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5FC95D79-E360-4A9D-9734-36CBC93E70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DA35E6A9-BB47-4AF0-9704-34A3E33326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0E9E767C-C7A3-4C9E-BB5A-A6C7A55CB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514E9D6E-9E89-4243-9ABF-D53E899D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B763B0DB-5EDC-4940-914A-B1AEB112E7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72A229E1-C295-4D87-8D5A-8D23A49E73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B191967F-41E6-4FB0-8EDD-887461FDE2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8488BC40-49ED-4A65-BFDD-42C2380ACE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3B9873C2-1A36-4C3B-A846-B2DE9329E7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AF554750-AAD3-49D1-94C7-97D45697E0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1D14B09A-44BF-46D9-94A1-76D33A391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7ADE71B3-A935-4125-A959-9B82465AED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909AC835-5101-4FBA-9BDB-1E4D1DF7EB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26DFCDBC-985F-4743-833F-BD55DDC36C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E116F6F7-AD3C-43D6-B98D-44897F0EB9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190822A4-6A86-4617-A472-CE7F9A0BB7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89CD6272-DC88-46BD-BAF4-0CA0DD4DBA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33F1AD65-F542-413F-9CBD-C2533F7172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9E5DB73A-E5E6-4F3C-AA74-78F7C52828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DBC080D5-DE50-4633-A72B-29C94D6237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615F852F-3D9E-4F8E-B38C-3A3FE5A009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947B63D4-9AD6-4481-B5C7-03A9A1B8A7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6B7CEAE6-B9C0-42D7-8770-69D8A3D06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35E117AB-9AD5-4F2A-8CE9-55DD704E7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AA9F1B50-E102-4170-B38D-DC23966647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18834EA0-11D6-48D2-9885-36869DDFBA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759B5C28-9F05-4598-B55E-100BAA9823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2BD7EE85-29AF-444F-B17B-299BBAFC02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93" name="Rectangle 192">
            <a:extLst>
              <a:ext uri="{FF2B5EF4-FFF2-40B4-BE49-F238E27FC236}">
                <a16:creationId xmlns:a16="http://schemas.microsoft.com/office/drawing/2014/main" id="{1C582B07-D0F0-4B6B-A5D9-D2F192CB3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7EE60796-BC52-4154-A3A9-773DE82855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97" name="Right Triangle 196">
            <a:extLst>
              <a:ext uri="{FF2B5EF4-FFF2-40B4-BE49-F238E27FC236}">
                <a16:creationId xmlns:a16="http://schemas.microsoft.com/office/drawing/2014/main" id="{81743148-CD08-47B2-BAA4-1406F152B7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>
            <a:off x="409892" y="-271110"/>
            <a:ext cx="568289" cy="568289"/>
          </a:xfrm>
          <a:prstGeom prst="rt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Right Triangle 198">
            <a:extLst>
              <a:ext uri="{FF2B5EF4-FFF2-40B4-BE49-F238E27FC236}">
                <a16:creationId xmlns:a16="http://schemas.microsoft.com/office/drawing/2014/main" id="{DA1A4301-6FFC-4C82-A1FA-7634D8CAA8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77930" y="1422741"/>
            <a:ext cx="568289" cy="568289"/>
          </a:xfrm>
          <a:prstGeom prst="rtTriangle">
            <a:avLst/>
          </a:prstGeom>
          <a:solidFill>
            <a:schemeClr val="bg2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" name="Flowchart: Document 200">
            <a:extLst>
              <a:ext uri="{FF2B5EF4-FFF2-40B4-BE49-F238E27FC236}">
                <a16:creationId xmlns:a16="http://schemas.microsoft.com/office/drawing/2014/main" id="{BFEC1042-3FDC-47A3-BCD7-CA9D052F98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209208" y="1858597"/>
            <a:ext cx="6858000" cy="3140811"/>
          </a:xfrm>
          <a:prstGeom prst="flowChartDocument">
            <a:avLst/>
          </a:prstGeom>
          <a:solidFill>
            <a:schemeClr val="accent6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8323DD1D-77DE-48B2-A0A0-626580153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214827" cy="6858000"/>
            <a:chOff x="-6214" y="-1"/>
            <a:chExt cx="12214827" cy="6858000"/>
          </a:xfrm>
        </p:grpSpPr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5C230063-C474-48F9-AD35-F649415C2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>
              <a:extLst>
                <a:ext uri="{FF2B5EF4-FFF2-40B4-BE49-F238E27FC236}">
                  <a16:creationId xmlns:a16="http://schemas.microsoft.com/office/drawing/2014/main" id="{6251EB77-6139-46FD-BABC-8576465948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>
              <a:extLst>
                <a:ext uri="{FF2B5EF4-FFF2-40B4-BE49-F238E27FC236}">
                  <a16:creationId xmlns:a16="http://schemas.microsoft.com/office/drawing/2014/main" id="{A8177B72-4955-469C-BAF0-E076263794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>
              <a:extLst>
                <a:ext uri="{FF2B5EF4-FFF2-40B4-BE49-F238E27FC236}">
                  <a16:creationId xmlns:a16="http://schemas.microsoft.com/office/drawing/2014/main" id="{C09269C7-DB34-4A8C-BAC9-2496A058B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>
              <a:extLst>
                <a:ext uri="{FF2B5EF4-FFF2-40B4-BE49-F238E27FC236}">
                  <a16:creationId xmlns:a16="http://schemas.microsoft.com/office/drawing/2014/main" id="{FFA42117-D401-4236-8EAA-EC9095D4C6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:a16="http://schemas.microsoft.com/office/drawing/2014/main" id="{6746B91E-6053-4974-B374-9D1B8FBD70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>
              <a:extLst>
                <a:ext uri="{FF2B5EF4-FFF2-40B4-BE49-F238E27FC236}">
                  <a16:creationId xmlns:a16="http://schemas.microsoft.com/office/drawing/2014/main" id="{ED5DA8D3-12FB-4731-BDBC-93B6113D0C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>
              <a:extLst>
                <a:ext uri="{FF2B5EF4-FFF2-40B4-BE49-F238E27FC236}">
                  <a16:creationId xmlns:a16="http://schemas.microsoft.com/office/drawing/2014/main" id="{7D16B49A-4893-4729-87B8-9A0B8E592D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>
              <a:extLst>
                <a:ext uri="{FF2B5EF4-FFF2-40B4-BE49-F238E27FC236}">
                  <a16:creationId xmlns:a16="http://schemas.microsoft.com/office/drawing/2014/main" id="{406D93EE-2329-4706-89C0-BB6C94A39A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>
              <a:extLst>
                <a:ext uri="{FF2B5EF4-FFF2-40B4-BE49-F238E27FC236}">
                  <a16:creationId xmlns:a16="http://schemas.microsoft.com/office/drawing/2014/main" id="{3DC3E76F-2DB4-40DA-8C45-943861B172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>
              <a:extLst>
                <a:ext uri="{FF2B5EF4-FFF2-40B4-BE49-F238E27FC236}">
                  <a16:creationId xmlns:a16="http://schemas.microsoft.com/office/drawing/2014/main" id="{F56318F6-E559-4DA6-95C0-D2BB10BA6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>
              <a:extLst>
                <a:ext uri="{FF2B5EF4-FFF2-40B4-BE49-F238E27FC236}">
                  <a16:creationId xmlns:a16="http://schemas.microsoft.com/office/drawing/2014/main" id="{83243B57-CFAA-461A-AE56-A61CF60F3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>
              <a:extLst>
                <a:ext uri="{FF2B5EF4-FFF2-40B4-BE49-F238E27FC236}">
                  <a16:creationId xmlns:a16="http://schemas.microsoft.com/office/drawing/2014/main" id="{86AEACE9-7BE6-4FC5-9686-47F15ABA5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>
              <a:extLst>
                <a:ext uri="{FF2B5EF4-FFF2-40B4-BE49-F238E27FC236}">
                  <a16:creationId xmlns:a16="http://schemas.microsoft.com/office/drawing/2014/main" id="{5DCAE5B4-5700-44A8-91DA-D8415FB04F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>
              <a:extLst>
                <a:ext uri="{FF2B5EF4-FFF2-40B4-BE49-F238E27FC236}">
                  <a16:creationId xmlns:a16="http://schemas.microsoft.com/office/drawing/2014/main" id="{F2F9D9C9-D01B-4870-8B33-310D77DF5B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>
              <a:extLst>
                <a:ext uri="{FF2B5EF4-FFF2-40B4-BE49-F238E27FC236}">
                  <a16:creationId xmlns:a16="http://schemas.microsoft.com/office/drawing/2014/main" id="{905DDC7F-2142-41F1-B1E3-A37A0B6FD1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>
              <a:extLst>
                <a:ext uri="{FF2B5EF4-FFF2-40B4-BE49-F238E27FC236}">
                  <a16:creationId xmlns:a16="http://schemas.microsoft.com/office/drawing/2014/main" id="{51B19576-1AA2-4552-8D7D-831B13781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>
              <a:extLst>
                <a:ext uri="{FF2B5EF4-FFF2-40B4-BE49-F238E27FC236}">
                  <a16:creationId xmlns:a16="http://schemas.microsoft.com/office/drawing/2014/main" id="{C504D005-AC5D-4160-8184-5BB45CE00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>
              <a:extLst>
                <a:ext uri="{FF2B5EF4-FFF2-40B4-BE49-F238E27FC236}">
                  <a16:creationId xmlns:a16="http://schemas.microsoft.com/office/drawing/2014/main" id="{DA540368-C5A6-4F28-A60E-763362A6E5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>
              <a:extLst>
                <a:ext uri="{FF2B5EF4-FFF2-40B4-BE49-F238E27FC236}">
                  <a16:creationId xmlns:a16="http://schemas.microsoft.com/office/drawing/2014/main" id="{767B4722-C810-495C-BB11-45141E367D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>
              <a:extLst>
                <a:ext uri="{FF2B5EF4-FFF2-40B4-BE49-F238E27FC236}">
                  <a16:creationId xmlns:a16="http://schemas.microsoft.com/office/drawing/2014/main" id="{83B1706B-6FE4-44FB-B429-E59AE3B16D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>
              <a:extLst>
                <a:ext uri="{FF2B5EF4-FFF2-40B4-BE49-F238E27FC236}">
                  <a16:creationId xmlns:a16="http://schemas.microsoft.com/office/drawing/2014/main" id="{F9DD5DAD-1CA2-48BA-94BF-70B1AC2BB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>
              <a:extLst>
                <a:ext uri="{FF2B5EF4-FFF2-40B4-BE49-F238E27FC236}">
                  <a16:creationId xmlns:a16="http://schemas.microsoft.com/office/drawing/2014/main" id="{076A21FA-0159-4468-9737-BDBD34261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>
              <a:extLst>
                <a:ext uri="{FF2B5EF4-FFF2-40B4-BE49-F238E27FC236}">
                  <a16:creationId xmlns:a16="http://schemas.microsoft.com/office/drawing/2014/main" id="{0870688F-0FB0-4A4A-9F90-7EAE14CAE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>
              <a:extLst>
                <a:ext uri="{FF2B5EF4-FFF2-40B4-BE49-F238E27FC236}">
                  <a16:creationId xmlns:a16="http://schemas.microsoft.com/office/drawing/2014/main" id="{8F7D7D25-8970-4DD6-A3D7-0D550BA85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>
              <a:extLst>
                <a:ext uri="{FF2B5EF4-FFF2-40B4-BE49-F238E27FC236}">
                  <a16:creationId xmlns:a16="http://schemas.microsoft.com/office/drawing/2014/main" id="{8B480E32-418E-4DE3-B6E7-2F803A2C75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>
              <a:extLst>
                <a:ext uri="{FF2B5EF4-FFF2-40B4-BE49-F238E27FC236}">
                  <a16:creationId xmlns:a16="http://schemas.microsoft.com/office/drawing/2014/main" id="{0985F833-A609-4B9C-A0D7-6DF88DB7B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>
              <a:extLst>
                <a:ext uri="{FF2B5EF4-FFF2-40B4-BE49-F238E27FC236}">
                  <a16:creationId xmlns:a16="http://schemas.microsoft.com/office/drawing/2014/main" id="{DAA9A587-B078-4028-A924-4A6DDDA2C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>
              <a:extLst>
                <a:ext uri="{FF2B5EF4-FFF2-40B4-BE49-F238E27FC236}">
                  <a16:creationId xmlns:a16="http://schemas.microsoft.com/office/drawing/2014/main" id="{1E2E5E8E-3025-4C93-9E63-9C47C5BBA9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457200" y="732349"/>
            <a:ext cx="6159160" cy="69898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>
              <a:spcBef>
                <a:spcPct val="0"/>
              </a:spcBef>
            </a:pPr>
            <a:r>
              <a:rPr lang="en-US" dirty="0" err="1">
                <a:solidFill>
                  <a:schemeClr val="tx2"/>
                </a:solidFill>
              </a:rPr>
              <a:t>Eksplosionsvulkaner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457200" y="1457811"/>
            <a:ext cx="6159160" cy="4816515"/>
          </a:xfrm>
          <a:prstGeom prst="rect">
            <a:avLst/>
          </a:prstGeom>
        </p:spPr>
        <p:txBody>
          <a:bodyPr vert="horz" lIns="91440" tIns="45720" rIns="91440" bIns="45720" rtlCol="0" anchorCtr="0">
            <a:normAutofit fontScale="92500" lnSpcReduction="20000"/>
          </a:bodyPr>
          <a:lstStyle/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endParaRPr lang="da-DK" sz="2000" dirty="0">
              <a:solidFill>
                <a:schemeClr val="tx2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da-DK" sz="2000" dirty="0">
                <a:solidFill>
                  <a:schemeClr val="tx2"/>
                </a:solidFill>
              </a:rPr>
              <a:t>En eksplosionsvulkan dannes ved, at en keglevulkan eksploderer pga. et enormt tryk fra gas og et tykt </a:t>
            </a:r>
            <a:r>
              <a:rPr lang="da-DK" sz="2000" dirty="0" err="1">
                <a:solidFill>
                  <a:schemeClr val="tx2"/>
                </a:solidFill>
              </a:rPr>
              <a:t>dæklag</a:t>
            </a:r>
            <a:r>
              <a:rPr lang="da-DK" sz="2000" dirty="0">
                <a:solidFill>
                  <a:schemeClr val="tx2"/>
                </a:solidFill>
              </a:rPr>
              <a:t>, som fungerer som en prop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endParaRPr lang="da-DK" sz="2000" b="1" i="1" dirty="0">
              <a:solidFill>
                <a:schemeClr val="tx2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da-DK" sz="2000" dirty="0">
                <a:solidFill>
                  <a:schemeClr val="tx2"/>
                </a:solidFill>
              </a:rPr>
              <a:t>Det vulkanske materiale bliver slynget ud med stor hastighed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da-DK" sz="2000" dirty="0">
                <a:solidFill>
                  <a:schemeClr val="tx2"/>
                </a:solidFill>
              </a:rPr>
              <a:t>Det er ikke lava, da magmaet er næsten helt størknet pga. en lang tidsperiode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endParaRPr lang="da-DK" sz="2000" dirty="0">
              <a:solidFill>
                <a:schemeClr val="tx2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da-DK" sz="2000" dirty="0">
                <a:solidFill>
                  <a:schemeClr val="tx2"/>
                </a:solidFill>
              </a:rPr>
              <a:t>Vulkanen kan ved en stor nok eksplosion sprænges helt væk, og en indsynkning på stedet kan forekomme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da-DK" sz="2000" dirty="0">
                <a:solidFill>
                  <a:schemeClr val="tx2"/>
                </a:solidFill>
              </a:rPr>
              <a:t>	Ved forekomst af en sådan indsynkning, 	opstår der en såkaldt </a:t>
            </a:r>
            <a:r>
              <a:rPr lang="da-DK" sz="2000" b="1" i="1" dirty="0" err="1">
                <a:solidFill>
                  <a:schemeClr val="tx2"/>
                </a:solidFill>
              </a:rPr>
              <a:t>kaldera</a:t>
            </a:r>
            <a:endParaRPr lang="da-DK" sz="2000" b="1" i="1" dirty="0">
              <a:solidFill>
                <a:schemeClr val="tx2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endParaRPr lang="da-DK" sz="2000" b="1" i="1" dirty="0">
              <a:solidFill>
                <a:schemeClr val="tx2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da-DK" sz="2000" dirty="0">
                <a:solidFill>
                  <a:schemeClr val="tx2"/>
                </a:solidFill>
              </a:rPr>
              <a:t>Ses ved f.eks. </a:t>
            </a:r>
            <a:r>
              <a:rPr lang="da-DK" sz="2000" dirty="0" err="1">
                <a:solidFill>
                  <a:schemeClr val="tx2"/>
                </a:solidFill>
              </a:rPr>
              <a:t>Santorini</a:t>
            </a:r>
            <a:endParaRPr lang="da-DK" sz="2000" dirty="0">
              <a:solidFill>
                <a:schemeClr val="tx2"/>
              </a:solidFill>
            </a:endParaRPr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CBFBBF73-8E5E-4487-A130-26310A4B2F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5060" y="575297"/>
            <a:ext cx="3447911" cy="5699029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C582B07-D0F0-4B6B-A5D9-D2F192CB3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82133C-FB79-4913-9A7C-4558854A5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5" name="Right Triangle 14">
            <a:extLst>
              <a:ext uri="{FF2B5EF4-FFF2-40B4-BE49-F238E27FC236}">
                <a16:creationId xmlns:a16="http://schemas.microsoft.com/office/drawing/2014/main" id="{DA1A4301-6FFC-4C82-A1FA-7634D8CAA8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77930" y="1422741"/>
            <a:ext cx="568289" cy="568289"/>
          </a:xfrm>
          <a:prstGeom prst="rtTriangl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3AA9BFC-ABB6-4E58-92B4-2A147324C2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10425" y="0"/>
            <a:ext cx="1578527" cy="1740960"/>
          </a:xfrm>
          <a:custGeom>
            <a:avLst/>
            <a:gdLst>
              <a:gd name="connsiteX0" fmla="*/ 0 w 1578527"/>
              <a:gd name="connsiteY0" fmla="*/ 0 h 1740960"/>
              <a:gd name="connsiteX1" fmla="*/ 854254 w 1578527"/>
              <a:gd name="connsiteY1" fmla="*/ 0 h 1740960"/>
              <a:gd name="connsiteX2" fmla="*/ 877272 w 1578527"/>
              <a:gd name="connsiteY2" fmla="*/ 62889 h 1740960"/>
              <a:gd name="connsiteX3" fmla="*/ 1467989 w 1578527"/>
              <a:gd name="connsiteY3" fmla="*/ 780234 h 1740960"/>
              <a:gd name="connsiteX4" fmla="*/ 1578527 w 1578527"/>
              <a:gd name="connsiteY4" fmla="*/ 847388 h 1740960"/>
              <a:gd name="connsiteX5" fmla="*/ 1578527 w 1578527"/>
              <a:gd name="connsiteY5" fmla="*/ 1740960 h 1740960"/>
              <a:gd name="connsiteX6" fmla="*/ 1426154 w 1578527"/>
              <a:gd name="connsiteY6" fmla="*/ 1685191 h 1740960"/>
              <a:gd name="connsiteX7" fmla="*/ 40275 w 1578527"/>
              <a:gd name="connsiteY7" fmla="*/ 156635 h 1740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78527" h="1740960">
                <a:moveTo>
                  <a:pt x="0" y="0"/>
                </a:moveTo>
                <a:lnTo>
                  <a:pt x="854254" y="0"/>
                </a:lnTo>
                <a:lnTo>
                  <a:pt x="877272" y="62889"/>
                </a:lnTo>
                <a:cubicBezTo>
                  <a:pt x="1001029" y="355484"/>
                  <a:pt x="1207769" y="604433"/>
                  <a:pt x="1467989" y="780234"/>
                </a:cubicBezTo>
                <a:lnTo>
                  <a:pt x="1578527" y="847388"/>
                </a:lnTo>
                <a:lnTo>
                  <a:pt x="1578527" y="1740960"/>
                </a:lnTo>
                <a:lnTo>
                  <a:pt x="1426154" y="1685191"/>
                </a:lnTo>
                <a:cubicBezTo>
                  <a:pt x="766801" y="1406308"/>
                  <a:pt x="254977" y="846925"/>
                  <a:pt x="40275" y="156635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323DD1D-77DE-48B2-A0A0-626580153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214827" cy="6858000"/>
            <a:chOff x="-6214" y="-1"/>
            <a:chExt cx="12214827" cy="6858000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C230063-C474-48F9-AD35-F649415C2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6251EB77-6139-46FD-BABC-8576465948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A8177B72-4955-469C-BAF0-E076263794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09269C7-DB34-4A8C-BAC9-2496A058B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FFA42117-D401-4236-8EAA-EC9095D4C6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746B91E-6053-4974-B374-9D1B8FBD70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D5DA8D3-12FB-4731-BDBC-93B6113D0C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D16B49A-4893-4729-87B8-9A0B8E592D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406D93EE-2329-4706-89C0-BB6C94A39A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DC3E76F-2DB4-40DA-8C45-943861B172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F56318F6-E559-4DA6-95C0-D2BB10BA6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3243B57-CFAA-461A-AE56-A61CF60F3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86AEACE9-7BE6-4FC5-9686-47F15ABA5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DCAE5B4-5700-44A8-91DA-D8415FB04F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F2F9D9C9-D01B-4870-8B33-310D77DF5B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05DDC7F-2142-41F1-B1E3-A37A0B6FD1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1B19576-1AA2-4552-8D7D-831B13781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C504D005-AC5D-4160-8184-5BB45CE00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DA540368-C5A6-4F28-A60E-763362A6E5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767B4722-C810-495C-BB11-45141E367D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3B1706B-6FE4-44FB-B429-E59AE3B16D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F9DD5DAD-1CA2-48BA-94BF-70B1AC2BB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076A21FA-0159-4468-9737-BDBD34261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0870688F-0FB0-4A4A-9F90-7EAE14CAE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8F7D7D25-8970-4DD6-A3D7-0D550BA85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8B480E32-418E-4DE3-B6E7-2F803A2C75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0985F833-A609-4B9C-A0D7-6DF88DB7B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DAA9A587-B078-4028-A924-4A6DDDA2C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1E2E5E8E-3025-4C93-9E63-9C47C5BBA9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C3D6D651-AD0E-4E93-BC99-6246D98EB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32349"/>
            <a:ext cx="4952999" cy="845500"/>
          </a:xfrm>
        </p:spPr>
        <p:txBody>
          <a:bodyPr anchor="t">
            <a:normAutofit/>
          </a:bodyPr>
          <a:lstStyle/>
          <a:p>
            <a:r>
              <a:rPr lang="da-DK" dirty="0">
                <a:solidFill>
                  <a:schemeClr val="tx2"/>
                </a:solidFill>
              </a:rPr>
              <a:t>Hotspots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A40D8CB-DDDB-422B-A908-C3519C4CE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49564"/>
            <a:ext cx="4952999" cy="452476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da-DK" sz="1800" dirty="0">
                <a:solidFill>
                  <a:schemeClr val="tx2"/>
                </a:solidFill>
              </a:rPr>
              <a:t>Opstår ved konvektionsstrømme i </a:t>
            </a:r>
            <a:r>
              <a:rPr lang="da-DK" sz="1800" dirty="0" err="1">
                <a:solidFill>
                  <a:schemeClr val="tx2"/>
                </a:solidFill>
              </a:rPr>
              <a:t>asthenosfæren</a:t>
            </a:r>
            <a:r>
              <a:rPr lang="da-DK" sz="1800" dirty="0">
                <a:solidFill>
                  <a:schemeClr val="tx2"/>
                </a:solidFill>
              </a:rPr>
              <a:t>, hvor der sker en </a:t>
            </a:r>
            <a:r>
              <a:rPr lang="da-DK" sz="1800" dirty="0" err="1">
                <a:solidFill>
                  <a:schemeClr val="tx2"/>
                </a:solidFill>
              </a:rPr>
              <a:t>opsmeltning</a:t>
            </a:r>
            <a:r>
              <a:rPr lang="da-DK" sz="1800" dirty="0">
                <a:solidFill>
                  <a:schemeClr val="tx2"/>
                </a:solidFill>
              </a:rPr>
              <a:t> af det nederste af </a:t>
            </a:r>
            <a:r>
              <a:rPr lang="da-DK" sz="1800" dirty="0" err="1">
                <a:solidFill>
                  <a:schemeClr val="tx2"/>
                </a:solidFill>
              </a:rPr>
              <a:t>lithosfæreplade</a:t>
            </a:r>
            <a:r>
              <a:rPr lang="da-DK" sz="1800" dirty="0">
                <a:solidFill>
                  <a:schemeClr val="tx2"/>
                </a:solidFill>
              </a:rPr>
              <a:t>, hvor magmaet stiger mod overfladen</a:t>
            </a:r>
          </a:p>
          <a:p>
            <a:pPr>
              <a:lnSpc>
                <a:spcPct val="100000"/>
              </a:lnSpc>
            </a:pPr>
            <a:r>
              <a:rPr lang="da-DK" sz="1800" dirty="0" err="1">
                <a:solidFill>
                  <a:schemeClr val="tx2"/>
                </a:solidFill>
              </a:rPr>
              <a:t>Hotspottet</a:t>
            </a:r>
            <a:r>
              <a:rPr lang="da-DK" sz="1800" dirty="0">
                <a:solidFill>
                  <a:schemeClr val="tx2"/>
                </a:solidFill>
              </a:rPr>
              <a:t> er stationært i mesosfæren, og derfor flyttes den </a:t>
            </a:r>
            <a:r>
              <a:rPr lang="da-DK" sz="1800" dirty="0" err="1">
                <a:solidFill>
                  <a:schemeClr val="tx2"/>
                </a:solidFill>
              </a:rPr>
              <a:t>vulkaniske</a:t>
            </a:r>
            <a:r>
              <a:rPr lang="da-DK" sz="1800" dirty="0">
                <a:solidFill>
                  <a:schemeClr val="tx2"/>
                </a:solidFill>
              </a:rPr>
              <a:t> aktivitet i </a:t>
            </a:r>
            <a:r>
              <a:rPr lang="da-DK" sz="1800" dirty="0" err="1">
                <a:solidFill>
                  <a:schemeClr val="tx2"/>
                </a:solidFill>
              </a:rPr>
              <a:t>lithosfæren</a:t>
            </a:r>
            <a:r>
              <a:rPr lang="da-DK" sz="1800" dirty="0">
                <a:solidFill>
                  <a:schemeClr val="tx2"/>
                </a:solidFill>
              </a:rPr>
              <a:t> </a:t>
            </a:r>
            <a:r>
              <a:rPr lang="da-DK" sz="1800" dirty="0">
                <a:solidFill>
                  <a:schemeClr val="tx2"/>
                </a:solidFill>
                <a:sym typeface="Wingdings" pitchFamily="2" charset="2"/>
              </a:rPr>
              <a:t> fordi </a:t>
            </a:r>
            <a:r>
              <a:rPr lang="da-DK" sz="1800" dirty="0" err="1">
                <a:solidFill>
                  <a:schemeClr val="tx2"/>
                </a:solidFill>
                <a:sym typeface="Wingdings" pitchFamily="2" charset="2"/>
              </a:rPr>
              <a:t>lithosfæren</a:t>
            </a:r>
            <a:r>
              <a:rPr lang="da-DK" sz="1800" dirty="0">
                <a:solidFill>
                  <a:schemeClr val="tx2"/>
                </a:solidFill>
                <a:sym typeface="Wingdings" pitchFamily="2" charset="2"/>
              </a:rPr>
              <a:t> flyder ovenpå </a:t>
            </a:r>
            <a:r>
              <a:rPr lang="da-DK" sz="1800" dirty="0" err="1">
                <a:solidFill>
                  <a:schemeClr val="tx2"/>
                </a:solidFill>
                <a:sym typeface="Wingdings" pitchFamily="2" charset="2"/>
              </a:rPr>
              <a:t>asthenosfæren</a:t>
            </a:r>
            <a:endParaRPr lang="da-DK" sz="180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</a:pPr>
            <a:r>
              <a:rPr lang="da-DK" sz="1800" dirty="0">
                <a:solidFill>
                  <a:schemeClr val="tx2"/>
                </a:solidFill>
              </a:rPr>
              <a:t>Har ikke relation til destruktive eller konstruktive pladegrænser, men findes både ved pladegrænser og midt på pladerne</a:t>
            </a:r>
          </a:p>
          <a:p>
            <a:pPr>
              <a:lnSpc>
                <a:spcPct val="100000"/>
              </a:lnSpc>
            </a:pPr>
            <a:r>
              <a:rPr lang="da-DK" sz="1800" dirty="0">
                <a:solidFill>
                  <a:schemeClr val="tx2"/>
                </a:solidFill>
              </a:rPr>
              <a:t>Ses ved </a:t>
            </a:r>
            <a:r>
              <a:rPr lang="da-DK" sz="1800" dirty="0" err="1">
                <a:solidFill>
                  <a:schemeClr val="tx2"/>
                </a:solidFill>
              </a:rPr>
              <a:t>feks</a:t>
            </a:r>
            <a:r>
              <a:rPr lang="da-DK" sz="1800" dirty="0">
                <a:solidFill>
                  <a:schemeClr val="tx2"/>
                </a:solidFill>
              </a:rPr>
              <a:t>. Hawaii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BD48460E-7358-46A4-8CDD-32B9164A37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6" r="-1" b="-1"/>
          <a:stretch/>
        </p:blipFill>
        <p:spPr>
          <a:xfrm>
            <a:off x="6231814" y="52173"/>
            <a:ext cx="5923740" cy="3259407"/>
          </a:xfrm>
          <a:prstGeom prst="rect">
            <a:avLst/>
          </a:prstGeom>
        </p:spPr>
      </p:pic>
      <p:pic>
        <p:nvPicPr>
          <p:cNvPr id="6" name="Picture 3" descr="ddj_oh09.jpg                                                   002EBEAFCET Macintosh HD               BBA3E165:">
            <a:extLst>
              <a:ext uri="{FF2B5EF4-FFF2-40B4-BE49-F238E27FC236}">
                <a16:creationId xmlns:a16="http://schemas.microsoft.com/office/drawing/2014/main" id="{D36D666A-AFB9-2BD8-E814-8C19AA0945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24" t="11849" r="16976" b="19122"/>
          <a:stretch/>
        </p:blipFill>
        <p:spPr bwMode="auto">
          <a:xfrm>
            <a:off x="6789745" y="3371914"/>
            <a:ext cx="4402815" cy="3462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8682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Rectangle 103">
            <a:extLst>
              <a:ext uri="{FF2B5EF4-FFF2-40B4-BE49-F238E27FC236}">
                <a16:creationId xmlns:a16="http://schemas.microsoft.com/office/drawing/2014/main" id="{A4798C7F-C8CA-4799-BF37-3AB4642CDB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7162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87F0794B-55D3-4D2D-BDE7-4688ED321E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BE4C795B-1813-4CC6-B03F-8DD130BEAA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0F4C04D-5CD8-446B-BE3D-257172E6E4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FDDC802E-606F-4F39-84B6-90DF0FE544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2C5B0C75-0136-4A39-9AB6-0F02C45278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C5ED2B52-3D40-46DE-8B54-99A407157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18BCEC75-1B6B-45B2-8041-8D933FCF60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6A2FC789-056A-43CC-807E-4262CDC3E0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48C32FD3-76B0-40E7-89F2-E9C523210A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B82E9447-8362-426C-840A-B6F2231F7B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F141DC8-83CE-4C21-A5BA-E2FFF3D866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512A697C-ECBC-40A9-AC69-BF96A34B91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D2E988AF-5EFB-43D3-B93F-6E4F41A2C9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6B312C1B-AAE2-4A6D-ACC7-ABAA75D428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57B96146-61DA-44D6-A9DF-6DB41FCF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6B33F93D-4439-46EE-97C4-9CECAAFDCF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5914B275-A3D7-4BA4-B8CB-E7657100F3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BD26EF3B-FBE7-4D57-8E01-553F50734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6CC1E671-BA54-4B31-9A2E-8F50BC57A2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A836A704-3624-4ABF-9A67-0F52C2F3E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5FDC385D-BA34-481F-A991-A776E0B193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F1EF033A-D8FB-416B-AE51-4E098A27D6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17C17B48-F458-4E9B-9331-56FCDC5B6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07E44A4B-D453-46F0-A83D-AF0B33D5C5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346BEA9F-314B-440D-AE8D-21E1252EC5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F15EAFD0-4869-4612-ACDE-ABC703104E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A0F26706-7F23-4FF0-9CAF-F3C4F47C11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C0195A72-345A-4E88-8D71-14DB3D1B6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0DBF51A6-A3BC-49FE-BB01-E899281177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A78DF911-744C-419B-83DC-39F270BBF4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7" name="Freeform: Shape 136">
            <a:extLst>
              <a:ext uri="{FF2B5EF4-FFF2-40B4-BE49-F238E27FC236}">
                <a16:creationId xmlns:a16="http://schemas.microsoft.com/office/drawing/2014/main" id="{216BB147-20D5-4D93-BDA5-1BC614D6A4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214" y="5014716"/>
            <a:ext cx="2800124" cy="1843284"/>
          </a:xfrm>
          <a:custGeom>
            <a:avLst/>
            <a:gdLst>
              <a:gd name="connsiteX0" fmla="*/ 375358 w 2800124"/>
              <a:gd name="connsiteY0" fmla="*/ 0 h 1843284"/>
              <a:gd name="connsiteX1" fmla="*/ 2781298 w 2800124"/>
              <a:gd name="connsiteY1" fmla="*/ 1770066 h 1843284"/>
              <a:gd name="connsiteX2" fmla="*/ 2800124 w 2800124"/>
              <a:gd name="connsiteY2" fmla="*/ 1843284 h 1843284"/>
              <a:gd name="connsiteX3" fmla="*/ 1987869 w 2800124"/>
              <a:gd name="connsiteY3" fmla="*/ 1843284 h 1843284"/>
              <a:gd name="connsiteX4" fmla="*/ 1986195 w 2800124"/>
              <a:gd name="connsiteY4" fmla="*/ 1838711 h 1843284"/>
              <a:gd name="connsiteX5" fmla="*/ 375357 w 2800124"/>
              <a:gd name="connsiteY5" fmla="*/ 770976 h 1843284"/>
              <a:gd name="connsiteX6" fmla="*/ 23030 w 2800124"/>
              <a:gd name="connsiteY6" fmla="*/ 806494 h 1843284"/>
              <a:gd name="connsiteX7" fmla="*/ 0 w 2800124"/>
              <a:gd name="connsiteY7" fmla="*/ 812415 h 1843284"/>
              <a:gd name="connsiteX8" fmla="*/ 0 w 2800124"/>
              <a:gd name="connsiteY8" fmla="*/ 30983 h 1843284"/>
              <a:gd name="connsiteX9" fmla="*/ 117785 w 2800124"/>
              <a:gd name="connsiteY9" fmla="*/ 13007 h 1843284"/>
              <a:gd name="connsiteX10" fmla="*/ 375358 w 2800124"/>
              <a:gd name="connsiteY10" fmla="*/ 0 h 18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0124" h="1843284">
                <a:moveTo>
                  <a:pt x="375358" y="0"/>
                </a:moveTo>
                <a:cubicBezTo>
                  <a:pt x="1505802" y="0"/>
                  <a:pt x="2462339" y="744579"/>
                  <a:pt x="2781298" y="1770066"/>
                </a:cubicBezTo>
                <a:lnTo>
                  <a:pt x="2800124" y="1843284"/>
                </a:lnTo>
                <a:lnTo>
                  <a:pt x="1987869" y="1843284"/>
                </a:lnTo>
                <a:lnTo>
                  <a:pt x="1986195" y="1838711"/>
                </a:lnTo>
                <a:cubicBezTo>
                  <a:pt x="1720801" y="1211248"/>
                  <a:pt x="1099494" y="770976"/>
                  <a:pt x="375357" y="770976"/>
                </a:cubicBezTo>
                <a:cubicBezTo>
                  <a:pt x="254668" y="770976"/>
                  <a:pt x="136835" y="783206"/>
                  <a:pt x="23030" y="806494"/>
                </a:cubicBezTo>
                <a:lnTo>
                  <a:pt x="0" y="812415"/>
                </a:lnTo>
                <a:lnTo>
                  <a:pt x="0" y="30983"/>
                </a:lnTo>
                <a:lnTo>
                  <a:pt x="117785" y="13007"/>
                </a:lnTo>
                <a:cubicBezTo>
                  <a:pt x="202473" y="4406"/>
                  <a:pt x="288401" y="0"/>
                  <a:pt x="375358" y="0"/>
                </a:cubicBezTo>
                <a:close/>
              </a:path>
            </a:pathLst>
          </a:custGeom>
          <a:solidFill>
            <a:schemeClr val="accent5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9" name="Freeform: Shape 138">
            <a:extLst>
              <a:ext uri="{FF2B5EF4-FFF2-40B4-BE49-F238E27FC236}">
                <a16:creationId xmlns:a16="http://schemas.microsoft.com/office/drawing/2014/main" id="{0A253F60-DE40-4508-A37A-61331DF1D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9728" y="0"/>
            <a:ext cx="4209224" cy="1650549"/>
          </a:xfrm>
          <a:custGeom>
            <a:avLst/>
            <a:gdLst>
              <a:gd name="connsiteX0" fmla="*/ 0 w 4209224"/>
              <a:gd name="connsiteY0" fmla="*/ 0 h 1650549"/>
              <a:gd name="connsiteX1" fmla="*/ 846445 w 4209224"/>
              <a:gd name="connsiteY1" fmla="*/ 0 h 1650549"/>
              <a:gd name="connsiteX2" fmla="*/ 912542 w 4209224"/>
              <a:gd name="connsiteY2" fmla="*/ 108799 h 1650549"/>
              <a:gd name="connsiteX3" fmla="*/ 2362195 w 4209224"/>
              <a:gd name="connsiteY3" fmla="*/ 879573 h 1650549"/>
              <a:gd name="connsiteX4" fmla="*/ 3811848 w 4209224"/>
              <a:gd name="connsiteY4" fmla="*/ 108799 h 1650549"/>
              <a:gd name="connsiteX5" fmla="*/ 3877945 w 4209224"/>
              <a:gd name="connsiteY5" fmla="*/ 0 h 1650549"/>
              <a:gd name="connsiteX6" fmla="*/ 4209224 w 4209224"/>
              <a:gd name="connsiteY6" fmla="*/ 0 h 1650549"/>
              <a:gd name="connsiteX7" fmla="*/ 4209224 w 4209224"/>
              <a:gd name="connsiteY7" fmla="*/ 840421 h 1650549"/>
              <a:gd name="connsiteX8" fmla="*/ 4143538 w 4209224"/>
              <a:gd name="connsiteY8" fmla="*/ 912693 h 1650549"/>
              <a:gd name="connsiteX9" fmla="*/ 2362196 w 4209224"/>
              <a:gd name="connsiteY9" fmla="*/ 1650549 h 1650549"/>
              <a:gd name="connsiteX10" fmla="*/ 40969 w 4209224"/>
              <a:gd name="connsiteY10" fmla="*/ 111937 h 1650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9224" h="1650549">
                <a:moveTo>
                  <a:pt x="0" y="0"/>
                </a:moveTo>
                <a:lnTo>
                  <a:pt x="846445" y="0"/>
                </a:lnTo>
                <a:lnTo>
                  <a:pt x="912542" y="108799"/>
                </a:lnTo>
                <a:cubicBezTo>
                  <a:pt x="1226710" y="573829"/>
                  <a:pt x="1758748" y="879573"/>
                  <a:pt x="2362195" y="879573"/>
                </a:cubicBezTo>
                <a:cubicBezTo>
                  <a:pt x="2965642" y="879573"/>
                  <a:pt x="3497680" y="573829"/>
                  <a:pt x="3811848" y="108799"/>
                </a:cubicBezTo>
                <a:lnTo>
                  <a:pt x="3877945" y="0"/>
                </a:lnTo>
                <a:lnTo>
                  <a:pt x="4209224" y="0"/>
                </a:lnTo>
                <a:lnTo>
                  <a:pt x="4209224" y="840421"/>
                </a:lnTo>
                <a:lnTo>
                  <a:pt x="4143538" y="912693"/>
                </a:lnTo>
                <a:cubicBezTo>
                  <a:pt x="3687653" y="1368578"/>
                  <a:pt x="3057854" y="1650549"/>
                  <a:pt x="2362196" y="1650549"/>
                </a:cubicBezTo>
                <a:cubicBezTo>
                  <a:pt x="1318710" y="1650549"/>
                  <a:pt x="423404" y="1016115"/>
                  <a:pt x="40969" y="11193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1" name="Freeform: Shape 140">
            <a:extLst>
              <a:ext uri="{FF2B5EF4-FFF2-40B4-BE49-F238E27FC236}">
                <a16:creationId xmlns:a16="http://schemas.microsoft.com/office/drawing/2014/main" id="{9A0D6220-3DFE-4182-9152-9135493A6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9728" y="0"/>
            <a:ext cx="4209224" cy="1650549"/>
          </a:xfrm>
          <a:custGeom>
            <a:avLst/>
            <a:gdLst>
              <a:gd name="connsiteX0" fmla="*/ 0 w 4209224"/>
              <a:gd name="connsiteY0" fmla="*/ 0 h 1650549"/>
              <a:gd name="connsiteX1" fmla="*/ 846445 w 4209224"/>
              <a:gd name="connsiteY1" fmla="*/ 0 h 1650549"/>
              <a:gd name="connsiteX2" fmla="*/ 912542 w 4209224"/>
              <a:gd name="connsiteY2" fmla="*/ 108799 h 1650549"/>
              <a:gd name="connsiteX3" fmla="*/ 2362195 w 4209224"/>
              <a:gd name="connsiteY3" fmla="*/ 879573 h 1650549"/>
              <a:gd name="connsiteX4" fmla="*/ 3811848 w 4209224"/>
              <a:gd name="connsiteY4" fmla="*/ 108799 h 1650549"/>
              <a:gd name="connsiteX5" fmla="*/ 3877945 w 4209224"/>
              <a:gd name="connsiteY5" fmla="*/ 0 h 1650549"/>
              <a:gd name="connsiteX6" fmla="*/ 4209224 w 4209224"/>
              <a:gd name="connsiteY6" fmla="*/ 0 h 1650549"/>
              <a:gd name="connsiteX7" fmla="*/ 4209224 w 4209224"/>
              <a:gd name="connsiteY7" fmla="*/ 840421 h 1650549"/>
              <a:gd name="connsiteX8" fmla="*/ 4143538 w 4209224"/>
              <a:gd name="connsiteY8" fmla="*/ 912693 h 1650549"/>
              <a:gd name="connsiteX9" fmla="*/ 2362196 w 4209224"/>
              <a:gd name="connsiteY9" fmla="*/ 1650549 h 1650549"/>
              <a:gd name="connsiteX10" fmla="*/ 40969 w 4209224"/>
              <a:gd name="connsiteY10" fmla="*/ 111937 h 1650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9224" h="1650549">
                <a:moveTo>
                  <a:pt x="0" y="0"/>
                </a:moveTo>
                <a:lnTo>
                  <a:pt x="846445" y="0"/>
                </a:lnTo>
                <a:lnTo>
                  <a:pt x="912542" y="108799"/>
                </a:lnTo>
                <a:cubicBezTo>
                  <a:pt x="1226710" y="573829"/>
                  <a:pt x="1758748" y="879573"/>
                  <a:pt x="2362195" y="879573"/>
                </a:cubicBezTo>
                <a:cubicBezTo>
                  <a:pt x="2965642" y="879573"/>
                  <a:pt x="3497680" y="573829"/>
                  <a:pt x="3811848" y="108799"/>
                </a:cubicBezTo>
                <a:lnTo>
                  <a:pt x="3877945" y="0"/>
                </a:lnTo>
                <a:lnTo>
                  <a:pt x="4209224" y="0"/>
                </a:lnTo>
                <a:lnTo>
                  <a:pt x="4209224" y="840421"/>
                </a:lnTo>
                <a:lnTo>
                  <a:pt x="4143538" y="912693"/>
                </a:lnTo>
                <a:cubicBezTo>
                  <a:pt x="3687653" y="1368578"/>
                  <a:pt x="3057854" y="1650549"/>
                  <a:pt x="2362196" y="1650549"/>
                </a:cubicBezTo>
                <a:cubicBezTo>
                  <a:pt x="1318710" y="1650549"/>
                  <a:pt x="423404" y="1016115"/>
                  <a:pt x="40969" y="11193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44C729BC-90F1-4823-A305-F6F124E93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640014BD-8822-4EFD-B887-1E95DBBB4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1E9445DF-509C-4993-834C-4A95C90E30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FDCB110E-203A-4D63-810B-7AB453AB9B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F264073E-6737-44FE-BC04-BFEE371334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6DA24A7E-F63B-4B87-ABA5-BDD8F8F65F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9CC2C5D2-CEDF-4390-A89D-71DBD7C377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8956D0DF-B8DD-44AB-A831-329B2973EE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7AB17CF4-098C-43B0-A0E0-235CEB55FB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D3CA7C27-06AF-4DB3-A3B2-F81C41D52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8BD2BB17-7774-4215-872F-9CF37633BB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22E1C172-AA18-42F1-B952-4791B50351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C9D5EBAC-D904-4410-A575-1A2B810D88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8B38425E-0189-47B9-9F42-67DC5386E3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E6584C8E-A8AC-49AB-8E5B-337E14D4F8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E8FCDC21-75B9-4F36-AEB4-186CDD994F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79AAC1FD-FBB6-4E21-A267-E4B9029BB4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20FDEAF3-AB6A-41DF-BF11-2451208180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29F9892F-F26B-4C6F-A949-097D3EBC7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FCCA59EA-5156-402B-82A4-AAE14B2D9A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31E175D8-17F1-46B8-807F-89A75CD4D9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5AE169C4-F6B2-44D0-A73C-88C304E8A3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2CE19136-3F8D-4350-A424-8241923BCD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CF937350-E379-4C45-BC56-20808BBED3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FE4F6988-3981-46A0-B744-EE972197D4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EDB419A9-FCB9-4B39-8D9E-91CC0B8E77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7D6861DB-43A8-4624-9ECC-5A96BE3AF1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4AFBD701-C20E-441D-8596-4BBBF49556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73C41C88-00F9-45AF-8D64-37BA70969B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E6420BDA-21B9-4B17-A82E-A9EB28138A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74" name="Rectangle 173">
            <a:extLst>
              <a:ext uri="{FF2B5EF4-FFF2-40B4-BE49-F238E27FC236}">
                <a16:creationId xmlns:a16="http://schemas.microsoft.com/office/drawing/2014/main" id="{1C582B07-D0F0-4B6B-A5D9-D2F192CB3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76" name="Rectangle 175">
            <a:extLst>
              <a:ext uri="{FF2B5EF4-FFF2-40B4-BE49-F238E27FC236}">
                <a16:creationId xmlns:a16="http://schemas.microsoft.com/office/drawing/2014/main" id="{90B4ACB0-2B52-48C2-9BC9-553BE7356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78" name="Right Triangle 177">
            <a:extLst>
              <a:ext uri="{FF2B5EF4-FFF2-40B4-BE49-F238E27FC236}">
                <a16:creationId xmlns:a16="http://schemas.microsoft.com/office/drawing/2014/main" id="{DA1A4301-6FFC-4C82-A1FA-7634D8CAA8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96085" y="1566850"/>
            <a:ext cx="568289" cy="568289"/>
          </a:xfrm>
          <a:prstGeom prst="rtTriangl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8323DD1D-77DE-48B2-A0A0-626580153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214827" cy="6858000"/>
            <a:chOff x="-6214" y="-1"/>
            <a:chExt cx="12214827" cy="6858000"/>
          </a:xfrm>
        </p:grpSpPr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5C230063-C474-48F9-AD35-F649415C2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6251EB77-6139-46FD-BABC-8576465948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A8177B72-4955-469C-BAF0-E076263794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C09269C7-DB34-4A8C-BAC9-2496A058B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FFA42117-D401-4236-8EAA-EC9095D4C6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6746B91E-6053-4974-B374-9D1B8FBD70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ED5DA8D3-12FB-4731-BDBC-93B6113D0C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7D16B49A-4893-4729-87B8-9A0B8E592D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406D93EE-2329-4706-89C0-BB6C94A39A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3DC3E76F-2DB4-40DA-8C45-943861B172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F56318F6-E559-4DA6-95C0-D2BB10BA6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83243B57-CFAA-461A-AE56-A61CF60F3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86AEACE9-7BE6-4FC5-9686-47F15ABA5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Straight Connector 193">
              <a:extLst>
                <a:ext uri="{FF2B5EF4-FFF2-40B4-BE49-F238E27FC236}">
                  <a16:creationId xmlns:a16="http://schemas.microsoft.com/office/drawing/2014/main" id="{5DCAE5B4-5700-44A8-91DA-D8415FB04F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F2F9D9C9-D01B-4870-8B33-310D77DF5B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Straight Connector 195">
              <a:extLst>
                <a:ext uri="{FF2B5EF4-FFF2-40B4-BE49-F238E27FC236}">
                  <a16:creationId xmlns:a16="http://schemas.microsoft.com/office/drawing/2014/main" id="{905DDC7F-2142-41F1-B1E3-A37A0B6FD1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Straight Connector 196">
              <a:extLst>
                <a:ext uri="{FF2B5EF4-FFF2-40B4-BE49-F238E27FC236}">
                  <a16:creationId xmlns:a16="http://schemas.microsoft.com/office/drawing/2014/main" id="{51B19576-1AA2-4552-8D7D-831B13781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C504D005-AC5D-4160-8184-5BB45CE00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Straight Connector 198">
              <a:extLst>
                <a:ext uri="{FF2B5EF4-FFF2-40B4-BE49-F238E27FC236}">
                  <a16:creationId xmlns:a16="http://schemas.microsoft.com/office/drawing/2014/main" id="{DA540368-C5A6-4F28-A60E-763362A6E5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>
              <a:extLst>
                <a:ext uri="{FF2B5EF4-FFF2-40B4-BE49-F238E27FC236}">
                  <a16:creationId xmlns:a16="http://schemas.microsoft.com/office/drawing/2014/main" id="{767B4722-C810-495C-BB11-45141E367D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83B1706B-6FE4-44FB-B429-E59AE3B16D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>
              <a:extLst>
                <a:ext uri="{FF2B5EF4-FFF2-40B4-BE49-F238E27FC236}">
                  <a16:creationId xmlns:a16="http://schemas.microsoft.com/office/drawing/2014/main" id="{F9DD5DAD-1CA2-48BA-94BF-70B1AC2BB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>
              <a:extLst>
                <a:ext uri="{FF2B5EF4-FFF2-40B4-BE49-F238E27FC236}">
                  <a16:creationId xmlns:a16="http://schemas.microsoft.com/office/drawing/2014/main" id="{076A21FA-0159-4468-9737-BDBD34261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0870688F-0FB0-4A4A-9F90-7EAE14CAE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>
              <a:extLst>
                <a:ext uri="{FF2B5EF4-FFF2-40B4-BE49-F238E27FC236}">
                  <a16:creationId xmlns:a16="http://schemas.microsoft.com/office/drawing/2014/main" id="{8F7D7D25-8970-4DD6-A3D7-0D550BA85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>
              <a:extLst>
                <a:ext uri="{FF2B5EF4-FFF2-40B4-BE49-F238E27FC236}">
                  <a16:creationId xmlns:a16="http://schemas.microsoft.com/office/drawing/2014/main" id="{8B480E32-418E-4DE3-B6E7-2F803A2C75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>
              <a:extLst>
                <a:ext uri="{FF2B5EF4-FFF2-40B4-BE49-F238E27FC236}">
                  <a16:creationId xmlns:a16="http://schemas.microsoft.com/office/drawing/2014/main" id="{0985F833-A609-4B9C-A0D7-6DF88DB7B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>
              <a:extLst>
                <a:ext uri="{FF2B5EF4-FFF2-40B4-BE49-F238E27FC236}">
                  <a16:creationId xmlns:a16="http://schemas.microsoft.com/office/drawing/2014/main" id="{DAA9A587-B078-4028-A924-4A6DDDA2C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:a16="http://schemas.microsoft.com/office/drawing/2014/main" id="{1E2E5E8E-3025-4C93-9E63-9C47C5BBA9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457200" y="728907"/>
            <a:ext cx="4952999" cy="224417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>
              <a:spcBef>
                <a:spcPct val="0"/>
              </a:spcBef>
            </a:pPr>
            <a:r>
              <a:rPr lang="en-US" dirty="0" err="1">
                <a:solidFill>
                  <a:schemeClr val="tx2"/>
                </a:solidFill>
              </a:rPr>
              <a:t>Supervulkaner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457200" y="2281167"/>
            <a:ext cx="4952999" cy="4400881"/>
          </a:xfrm>
          <a:prstGeom prst="rect">
            <a:avLst/>
          </a:prstGeom>
        </p:spPr>
        <p:txBody>
          <a:bodyPr vert="horz" lIns="91440" tIns="45720" rIns="91440" bIns="45720" rtlCol="0" anchorCtr="0">
            <a:normAutofit lnSpcReduction="10000"/>
          </a:bodyPr>
          <a:lstStyle/>
          <a:p>
            <a:pPr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US" sz="1600" dirty="0" err="1">
                <a:solidFill>
                  <a:schemeClr val="tx2"/>
                </a:solidFill>
                <a:sym typeface="Verdana"/>
              </a:rPr>
              <a:t>En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 </a:t>
            </a:r>
            <a:r>
              <a:rPr lang="en-US" sz="1600" b="1" i="1" dirty="0" err="1">
                <a:solidFill>
                  <a:schemeClr val="tx2"/>
                </a:solidFill>
                <a:sym typeface="Verdana"/>
              </a:rPr>
              <a:t>supervulkan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 er </a:t>
            </a:r>
            <a:r>
              <a:rPr lang="en-US" sz="1600" dirty="0" err="1">
                <a:solidFill>
                  <a:schemeClr val="tx2"/>
                </a:solidFill>
                <a:sym typeface="Verdana"/>
              </a:rPr>
              <a:t>ekstrem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 </a:t>
            </a:r>
            <a:r>
              <a:rPr lang="en-US" sz="1600" dirty="0" err="1">
                <a:solidFill>
                  <a:schemeClr val="tx2"/>
                </a:solidFill>
                <a:sym typeface="Verdana"/>
              </a:rPr>
              <a:t>stor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 </a:t>
            </a:r>
            <a:r>
              <a:rPr lang="en-US" sz="1600" dirty="0" err="1">
                <a:solidFill>
                  <a:schemeClr val="tx2"/>
                </a:solidFill>
                <a:sym typeface="Verdana"/>
              </a:rPr>
              <a:t>og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 </a:t>
            </a:r>
            <a:r>
              <a:rPr lang="en-US" sz="1600" dirty="0" err="1">
                <a:solidFill>
                  <a:schemeClr val="tx2"/>
                </a:solidFill>
                <a:sym typeface="Verdana"/>
              </a:rPr>
              <a:t>kraftig</a:t>
            </a:r>
            <a:endParaRPr lang="en-US" sz="1600" dirty="0">
              <a:solidFill>
                <a:schemeClr val="tx2"/>
              </a:solidFill>
              <a:sym typeface="Verdana"/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US" sz="1600" dirty="0">
                <a:solidFill>
                  <a:schemeClr val="tx2"/>
                </a:solidFill>
                <a:sym typeface="Verdana"/>
              </a:rPr>
              <a:t>Den </a:t>
            </a:r>
            <a:r>
              <a:rPr lang="en-US" sz="1600" dirty="0" err="1">
                <a:solidFill>
                  <a:schemeClr val="tx2"/>
                </a:solidFill>
                <a:sym typeface="Verdana"/>
              </a:rPr>
              <a:t>opbygger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 sig over </a:t>
            </a:r>
            <a:r>
              <a:rPr lang="en-US" sz="1600" dirty="0" err="1">
                <a:solidFill>
                  <a:schemeClr val="tx2"/>
                </a:solidFill>
                <a:sym typeface="Verdana"/>
              </a:rPr>
              <a:t>en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 lang </a:t>
            </a:r>
            <a:r>
              <a:rPr lang="en-US" sz="1600" dirty="0" err="1">
                <a:solidFill>
                  <a:schemeClr val="tx2"/>
                </a:solidFill>
                <a:sym typeface="Verdana"/>
              </a:rPr>
              <a:t>tidsperiode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 - mere end 50.000 </a:t>
            </a:r>
            <a:r>
              <a:rPr lang="en-US" sz="1600" dirty="0" err="1">
                <a:solidFill>
                  <a:schemeClr val="tx2"/>
                </a:solidFill>
                <a:sym typeface="Verdana"/>
              </a:rPr>
              <a:t>år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. </a:t>
            </a:r>
          </a:p>
          <a:p>
            <a:pPr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US" sz="1600" dirty="0">
                <a:solidFill>
                  <a:schemeClr val="tx2"/>
                </a:solidFill>
                <a:sym typeface="Wingdings" pitchFamily="2" charset="2"/>
              </a:rPr>
              <a:t>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 Den </a:t>
            </a:r>
            <a:r>
              <a:rPr lang="en-US" sz="1600" dirty="0" err="1">
                <a:solidFill>
                  <a:schemeClr val="tx2"/>
                </a:solidFill>
                <a:sym typeface="Verdana"/>
              </a:rPr>
              <a:t>samler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 </a:t>
            </a:r>
            <a:r>
              <a:rPr lang="en-US" sz="1600" dirty="0" err="1">
                <a:solidFill>
                  <a:schemeClr val="tx2"/>
                </a:solidFill>
                <a:sym typeface="Verdana"/>
              </a:rPr>
              <a:t>enorme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 </a:t>
            </a:r>
            <a:r>
              <a:rPr lang="en-US" sz="1600" dirty="0" err="1">
                <a:solidFill>
                  <a:schemeClr val="tx2"/>
                </a:solidFill>
                <a:sym typeface="Verdana"/>
              </a:rPr>
              <a:t>mængder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 magma </a:t>
            </a:r>
            <a:r>
              <a:rPr lang="en-US" sz="1600" dirty="0" err="1">
                <a:solidFill>
                  <a:schemeClr val="tx2"/>
                </a:solidFill>
                <a:sym typeface="Verdana"/>
              </a:rPr>
              <a:t>som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 </a:t>
            </a:r>
            <a:r>
              <a:rPr lang="en-US" sz="1600" dirty="0" err="1">
                <a:solidFill>
                  <a:schemeClr val="tx2"/>
                </a:solidFill>
                <a:sym typeface="Verdana"/>
              </a:rPr>
              <a:t>kommer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 </a:t>
            </a:r>
            <a:r>
              <a:rPr lang="en-US" sz="1600" dirty="0" err="1">
                <a:solidFill>
                  <a:schemeClr val="tx2"/>
                </a:solidFill>
                <a:sym typeface="Verdana"/>
              </a:rPr>
              <a:t>til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 at </a:t>
            </a:r>
            <a:r>
              <a:rPr lang="en-US" sz="1600" dirty="0" err="1">
                <a:solidFill>
                  <a:schemeClr val="tx2"/>
                </a:solidFill>
                <a:sym typeface="Verdana"/>
              </a:rPr>
              <a:t>ligge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 </a:t>
            </a:r>
            <a:r>
              <a:rPr lang="en-US" sz="1600" dirty="0" err="1">
                <a:solidFill>
                  <a:schemeClr val="tx2"/>
                </a:solidFill>
                <a:sym typeface="Verdana"/>
              </a:rPr>
              <a:t>i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 de store </a:t>
            </a:r>
            <a:r>
              <a:rPr lang="en-US" sz="1600" dirty="0" err="1">
                <a:solidFill>
                  <a:schemeClr val="tx2"/>
                </a:solidFill>
                <a:sym typeface="Verdana"/>
              </a:rPr>
              <a:t>magmakamre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 ca. 5-10 km under </a:t>
            </a:r>
            <a:r>
              <a:rPr lang="en-US" sz="1600" dirty="0" err="1">
                <a:solidFill>
                  <a:schemeClr val="tx2"/>
                </a:solidFill>
                <a:sym typeface="Verdana"/>
              </a:rPr>
              <a:t>jordens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 </a:t>
            </a:r>
            <a:r>
              <a:rPr lang="en-US" sz="1600" dirty="0" err="1">
                <a:solidFill>
                  <a:schemeClr val="tx2"/>
                </a:solidFill>
                <a:sym typeface="Verdana"/>
              </a:rPr>
              <a:t>overflade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, </a:t>
            </a:r>
            <a:r>
              <a:rPr lang="en-US" sz="1600" dirty="0" err="1">
                <a:solidFill>
                  <a:schemeClr val="tx2"/>
                </a:solidFill>
                <a:sym typeface="Verdana"/>
              </a:rPr>
              <a:t>altså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 </a:t>
            </a:r>
            <a:r>
              <a:rPr lang="en-US" sz="1600" dirty="0" err="1">
                <a:solidFill>
                  <a:schemeClr val="tx2"/>
                </a:solidFill>
                <a:sym typeface="Verdana"/>
              </a:rPr>
              <a:t>meget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 </a:t>
            </a:r>
            <a:r>
              <a:rPr lang="en-US" sz="1600" dirty="0" err="1">
                <a:solidFill>
                  <a:schemeClr val="tx2"/>
                </a:solidFill>
                <a:sym typeface="Verdana"/>
              </a:rPr>
              <a:t>tæt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 </a:t>
            </a:r>
            <a:r>
              <a:rPr lang="en-US" sz="1600" dirty="0" err="1">
                <a:solidFill>
                  <a:schemeClr val="tx2"/>
                </a:solidFill>
                <a:sym typeface="Verdana"/>
              </a:rPr>
              <a:t>på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 </a:t>
            </a:r>
            <a:r>
              <a:rPr lang="en-US" sz="1600" dirty="0" err="1">
                <a:solidFill>
                  <a:schemeClr val="tx2"/>
                </a:solidFill>
                <a:sym typeface="Verdana"/>
              </a:rPr>
              <a:t>jordens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 </a:t>
            </a:r>
            <a:r>
              <a:rPr lang="en-US" sz="1600" dirty="0" err="1">
                <a:solidFill>
                  <a:schemeClr val="tx2"/>
                </a:solidFill>
                <a:sym typeface="Verdana"/>
              </a:rPr>
              <a:t>overflade</a:t>
            </a:r>
            <a:endParaRPr lang="en-US" sz="1600" dirty="0">
              <a:solidFill>
                <a:schemeClr val="tx2"/>
              </a:solidFill>
              <a:sym typeface="Verdana"/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US" sz="1600" dirty="0" err="1">
                <a:solidFill>
                  <a:schemeClr val="tx2"/>
                </a:solidFill>
                <a:sym typeface="Verdana"/>
              </a:rPr>
              <a:t>Supervulkaner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 </a:t>
            </a:r>
            <a:r>
              <a:rPr lang="en-US" sz="1600" dirty="0" err="1">
                <a:solidFill>
                  <a:schemeClr val="tx2"/>
                </a:solidFill>
                <a:sym typeface="Verdana"/>
              </a:rPr>
              <a:t>har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 </a:t>
            </a:r>
            <a:r>
              <a:rPr lang="en-US" sz="1600" dirty="0" err="1">
                <a:solidFill>
                  <a:schemeClr val="tx2"/>
                </a:solidFill>
                <a:sym typeface="Verdana"/>
              </a:rPr>
              <a:t>ingen</a:t>
            </a:r>
            <a:r>
              <a:rPr lang="en-US" sz="1600" b="1" i="1" dirty="0">
                <a:solidFill>
                  <a:schemeClr val="tx2"/>
                </a:solidFill>
                <a:sym typeface="Verdana"/>
              </a:rPr>
              <a:t> </a:t>
            </a:r>
            <a:r>
              <a:rPr lang="en-US" sz="1600" b="1" i="1" dirty="0" err="1">
                <a:solidFill>
                  <a:schemeClr val="tx2"/>
                </a:solidFill>
                <a:sym typeface="Verdana"/>
              </a:rPr>
              <a:t>bjergdannelse</a:t>
            </a:r>
            <a:r>
              <a:rPr lang="en-US" sz="1600" b="1" i="1" dirty="0">
                <a:solidFill>
                  <a:schemeClr val="tx2"/>
                </a:solidFill>
                <a:sym typeface="Verdana"/>
              </a:rPr>
              <a:t>, </a:t>
            </a:r>
            <a:r>
              <a:rPr lang="da-DK" sz="1600" dirty="0">
                <a:solidFill>
                  <a:schemeClr val="tx1"/>
                </a:solidFill>
              </a:rPr>
              <a:t>fordi der ved udbrud slynges så meget materiale ud, at jordoverfladen kollapser.</a:t>
            </a:r>
          </a:p>
          <a:p>
            <a:pPr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US" sz="1600" dirty="0">
                <a:solidFill>
                  <a:schemeClr val="tx1"/>
                </a:solidFill>
                <a:sym typeface="Wingdings" pitchFamily="2" charset="2"/>
              </a:rPr>
              <a:t></a:t>
            </a:r>
            <a:r>
              <a:rPr lang="en-US" sz="1600" dirty="0">
                <a:solidFill>
                  <a:schemeClr val="tx1"/>
                </a:solidFill>
                <a:sym typeface="Verdana"/>
              </a:rPr>
              <a:t> </a:t>
            </a:r>
            <a:r>
              <a:rPr lang="en-US" sz="1600" dirty="0" err="1">
                <a:solidFill>
                  <a:schemeClr val="tx2"/>
                </a:solidFill>
                <a:sym typeface="Verdana"/>
              </a:rPr>
              <a:t>så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 </a:t>
            </a:r>
            <a:r>
              <a:rPr lang="en-US" sz="1600" dirty="0" err="1">
                <a:solidFill>
                  <a:schemeClr val="tx2"/>
                </a:solidFill>
                <a:sym typeface="Verdana"/>
              </a:rPr>
              <a:t>på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 </a:t>
            </a:r>
            <a:r>
              <a:rPr lang="en-US" sz="1600" dirty="0" err="1">
                <a:solidFill>
                  <a:schemeClr val="tx2"/>
                </a:solidFill>
                <a:sym typeface="Verdana"/>
              </a:rPr>
              <a:t>trods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 </a:t>
            </a:r>
            <a:r>
              <a:rPr lang="en-US" sz="1600" dirty="0" err="1">
                <a:solidFill>
                  <a:schemeClr val="tx2"/>
                </a:solidFill>
                <a:sym typeface="Verdana"/>
              </a:rPr>
              <a:t>af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 den </a:t>
            </a:r>
            <a:r>
              <a:rPr lang="en-US" sz="1600" dirty="0" err="1">
                <a:solidFill>
                  <a:schemeClr val="tx2"/>
                </a:solidFill>
                <a:sym typeface="Verdana"/>
              </a:rPr>
              <a:t>enorme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 </a:t>
            </a:r>
            <a:r>
              <a:rPr lang="en-US" sz="1600" dirty="0" err="1">
                <a:solidFill>
                  <a:schemeClr val="tx2"/>
                </a:solidFill>
                <a:sym typeface="Verdana"/>
              </a:rPr>
              <a:t>størrelse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 er de </a:t>
            </a:r>
            <a:r>
              <a:rPr lang="en-US" sz="1600" dirty="0" err="1">
                <a:solidFill>
                  <a:schemeClr val="tx2"/>
                </a:solidFill>
                <a:sym typeface="Verdana"/>
              </a:rPr>
              <a:t>svære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 at </a:t>
            </a:r>
            <a:r>
              <a:rPr lang="en-US" sz="1600" dirty="0" err="1">
                <a:solidFill>
                  <a:schemeClr val="tx2"/>
                </a:solidFill>
                <a:sym typeface="Verdana"/>
              </a:rPr>
              <a:t>opdage</a:t>
            </a:r>
            <a:endParaRPr lang="en-US" sz="1600" dirty="0">
              <a:solidFill>
                <a:schemeClr val="tx2"/>
              </a:solidFill>
              <a:sym typeface="Verdana"/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US" sz="1600" dirty="0" err="1">
                <a:solidFill>
                  <a:schemeClr val="tx2"/>
                </a:solidFill>
                <a:sym typeface="Verdana"/>
              </a:rPr>
              <a:t>Går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 </a:t>
            </a:r>
            <a:r>
              <a:rPr lang="en-US" sz="1600" dirty="0" err="1">
                <a:solidFill>
                  <a:schemeClr val="tx2"/>
                </a:solidFill>
                <a:sym typeface="Verdana"/>
              </a:rPr>
              <a:t>sjældent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 </a:t>
            </a:r>
            <a:r>
              <a:rPr lang="en-US" sz="1600" dirty="0" err="1">
                <a:solidFill>
                  <a:schemeClr val="tx2"/>
                </a:solidFill>
                <a:sym typeface="Verdana"/>
              </a:rPr>
              <a:t>i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 </a:t>
            </a:r>
            <a:r>
              <a:rPr lang="en-US" sz="1600" dirty="0" err="1">
                <a:solidFill>
                  <a:schemeClr val="tx2"/>
                </a:solidFill>
                <a:sym typeface="Verdana"/>
              </a:rPr>
              <a:t>udbrud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, men </a:t>
            </a:r>
            <a:r>
              <a:rPr lang="en-US" sz="1600" dirty="0" err="1">
                <a:solidFill>
                  <a:schemeClr val="tx2"/>
                </a:solidFill>
                <a:sym typeface="Verdana"/>
              </a:rPr>
              <a:t>vil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 have </a:t>
            </a:r>
            <a:r>
              <a:rPr lang="en-US" sz="1600" dirty="0" err="1">
                <a:solidFill>
                  <a:schemeClr val="tx2"/>
                </a:solidFill>
                <a:sym typeface="Verdana"/>
              </a:rPr>
              <a:t>altødelæggende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 </a:t>
            </a:r>
            <a:r>
              <a:rPr lang="en-US" sz="1600" dirty="0" err="1">
                <a:solidFill>
                  <a:schemeClr val="tx2"/>
                </a:solidFill>
                <a:sym typeface="Verdana"/>
              </a:rPr>
              <a:t>konsekvenser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 </a:t>
            </a:r>
            <a:r>
              <a:rPr lang="en-US" sz="1600" dirty="0">
                <a:solidFill>
                  <a:schemeClr val="tx2"/>
                </a:solidFill>
                <a:sym typeface="Wingdings" pitchFamily="2" charset="2"/>
              </a:rPr>
              <a:t> hele Jorden </a:t>
            </a:r>
            <a:r>
              <a:rPr lang="en-US" sz="1600" dirty="0" err="1">
                <a:solidFill>
                  <a:schemeClr val="tx2"/>
                </a:solidFill>
                <a:sym typeface="Wingdings" pitchFamily="2" charset="2"/>
              </a:rPr>
              <a:t>vil</a:t>
            </a:r>
            <a:r>
              <a:rPr lang="en-US" sz="1600" dirty="0">
                <a:solidFill>
                  <a:schemeClr val="tx2"/>
                </a:solidFill>
                <a:sym typeface="Wingdings" pitchFamily="2" charset="2"/>
              </a:rPr>
              <a:t> </a:t>
            </a:r>
            <a:r>
              <a:rPr lang="en-US" sz="1600" dirty="0" err="1">
                <a:solidFill>
                  <a:schemeClr val="tx2"/>
                </a:solidFill>
                <a:sym typeface="Wingdings" pitchFamily="2" charset="2"/>
              </a:rPr>
              <a:t>mærke</a:t>
            </a:r>
            <a:r>
              <a:rPr lang="en-US" sz="1600" dirty="0">
                <a:solidFill>
                  <a:schemeClr val="tx2"/>
                </a:solidFill>
                <a:sym typeface="Wingdings" pitchFamily="2" charset="2"/>
              </a:rPr>
              <a:t> dets </a:t>
            </a:r>
            <a:r>
              <a:rPr lang="en-US" sz="1600" dirty="0" err="1">
                <a:solidFill>
                  <a:schemeClr val="tx2"/>
                </a:solidFill>
                <a:sym typeface="Wingdings" pitchFamily="2" charset="2"/>
              </a:rPr>
              <a:t>konsekvenser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 </a:t>
            </a:r>
          </a:p>
          <a:p>
            <a:pPr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US" sz="1600" dirty="0" err="1">
                <a:solidFill>
                  <a:schemeClr val="tx2"/>
                </a:solidFill>
                <a:sym typeface="Verdana"/>
              </a:rPr>
              <a:t>Ses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 </a:t>
            </a:r>
            <a:r>
              <a:rPr lang="en-US" sz="1600" dirty="0" err="1">
                <a:solidFill>
                  <a:schemeClr val="tx2"/>
                </a:solidFill>
                <a:sym typeface="Verdana"/>
              </a:rPr>
              <a:t>ved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 </a:t>
            </a:r>
            <a:r>
              <a:rPr lang="en-US" sz="1600" dirty="0" err="1">
                <a:solidFill>
                  <a:schemeClr val="tx2"/>
                </a:solidFill>
                <a:sym typeface="Verdana"/>
              </a:rPr>
              <a:t>f.eks</a:t>
            </a:r>
            <a:r>
              <a:rPr lang="en-US" sz="1600" dirty="0">
                <a:solidFill>
                  <a:schemeClr val="tx2"/>
                </a:solidFill>
                <a:sym typeface="Verdana"/>
              </a:rPr>
              <a:t>. Yellowstone I USA</a:t>
            </a:r>
          </a:p>
        </p:txBody>
      </p:sp>
      <p:pic>
        <p:nvPicPr>
          <p:cNvPr id="4" name="Billede 3" descr="Et billede, der indeholder vand, udendørs, farverig, blå&#10;&#10;Automatisk genereret beskrivelse">
            <a:extLst>
              <a:ext uri="{FF2B5EF4-FFF2-40B4-BE49-F238E27FC236}">
                <a16:creationId xmlns:a16="http://schemas.microsoft.com/office/drawing/2014/main" id="{CF89741C-A32D-9FB0-C4E4-8CCD438C2D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364" r="23253" b="-1"/>
          <a:stretch/>
        </p:blipFill>
        <p:spPr>
          <a:xfrm>
            <a:off x="6309311" y="1"/>
            <a:ext cx="5899302" cy="6862230"/>
          </a:xfrm>
          <a:custGeom>
            <a:avLst/>
            <a:gdLst/>
            <a:ahLst/>
            <a:cxnLst/>
            <a:rect l="l" t="t" r="r" b="b"/>
            <a:pathLst>
              <a:path w="5923149" h="6857997">
                <a:moveTo>
                  <a:pt x="320173" y="0"/>
                </a:moveTo>
                <a:lnTo>
                  <a:pt x="5923149" y="0"/>
                </a:lnTo>
                <a:lnTo>
                  <a:pt x="5923149" y="6857997"/>
                </a:lnTo>
                <a:lnTo>
                  <a:pt x="1111789" y="6857997"/>
                </a:lnTo>
                <a:lnTo>
                  <a:pt x="1106562" y="6546368"/>
                </a:lnTo>
                <a:cubicBezTo>
                  <a:pt x="1000021" y="3425651"/>
                  <a:pt x="-688878" y="3321843"/>
                  <a:pt x="320173" y="0"/>
                </a:cubicBezTo>
                <a:close/>
              </a:path>
            </a:pathLst>
          </a:custGeom>
        </p:spPr>
      </p:pic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200"/>
          </a:xfrm>
          <a:prstGeom prst="rect">
            <a:avLst/>
          </a:prstGeom>
        </p:spPr>
        <p:txBody>
          <a:bodyPr vert="horz" lIns="121900" tIns="121900" rIns="121900" bIns="121900" rtlCol="0" anchor="b" anchorCtr="0">
            <a:noAutofit/>
          </a:bodyPr>
          <a:lstStyle/>
          <a:p>
            <a:r>
              <a:rPr lang="en" dirty="0" err="1">
                <a:solidFill>
                  <a:schemeClr val="bg1"/>
                </a:solidFill>
              </a:rPr>
              <a:t>Spaltevulkaner</a:t>
            </a:r>
            <a:endParaRPr lang="en" dirty="0">
              <a:solidFill>
                <a:schemeClr val="bg1"/>
              </a:solidFill>
            </a:endParaRPr>
          </a:p>
        </p:txBody>
      </p:sp>
      <p:pic>
        <p:nvPicPr>
          <p:cNvPr id="91" name="Shape 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7450" y="1"/>
            <a:ext cx="3744551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Shape 92"/>
          <p:cNvSpPr txBox="1"/>
          <p:nvPr/>
        </p:nvSpPr>
        <p:spPr>
          <a:xfrm>
            <a:off x="9166634" y="905800"/>
            <a:ext cx="10246399" cy="1195600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/>
          <a:p>
            <a:endParaRPr sz="2400"/>
          </a:p>
        </p:txBody>
      </p:sp>
      <p:sp>
        <p:nvSpPr>
          <p:cNvPr id="93" name="Shape 93"/>
          <p:cNvSpPr txBox="1"/>
          <p:nvPr/>
        </p:nvSpPr>
        <p:spPr>
          <a:xfrm>
            <a:off x="271733" y="1829667"/>
            <a:ext cx="8032512" cy="5155200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/>
          <a:p>
            <a:pPr marL="575719" indent="-380990">
              <a:lnSpc>
                <a:spcPct val="115000"/>
              </a:lnSpc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" sz="2400" dirty="0">
                <a:solidFill>
                  <a:schemeClr val="dk1"/>
                </a:solidFill>
                <a:latin typeface="Posterama" panose="020B0504020200020000" pitchFamily="34" charset="0"/>
                <a:ea typeface="Cambria"/>
                <a:cs typeface="Posterama" panose="020B0504020200020000" pitchFamily="34" charset="0"/>
                <a:sym typeface="Cambria"/>
              </a:rPr>
              <a:t>Magma, gasser og øvrige </a:t>
            </a:r>
            <a:r>
              <a:rPr lang="en" sz="2400" dirty="0" err="1">
                <a:solidFill>
                  <a:schemeClr val="dk1"/>
                </a:solidFill>
                <a:latin typeface="Posterama" panose="020B0504020200020000" pitchFamily="34" charset="0"/>
                <a:ea typeface="Cambria"/>
                <a:cs typeface="Posterama" panose="020B0504020200020000" pitchFamily="34" charset="0"/>
                <a:sym typeface="Cambria"/>
              </a:rPr>
              <a:t>materialer</a:t>
            </a:r>
            <a:r>
              <a:rPr lang="en" sz="2400" dirty="0">
                <a:solidFill>
                  <a:schemeClr val="dk1"/>
                </a:solidFill>
                <a:latin typeface="Posterama" panose="020B0504020200020000" pitchFamily="34" charset="0"/>
                <a:ea typeface="Cambria"/>
                <a:cs typeface="Posterama" panose="020B0504020200020000" pitchFamily="34" charset="0"/>
                <a:sym typeface="Cambria"/>
              </a:rPr>
              <a:t> </a:t>
            </a:r>
            <a:r>
              <a:rPr lang="en" sz="2400" dirty="0" err="1">
                <a:solidFill>
                  <a:schemeClr val="dk1"/>
                </a:solidFill>
                <a:latin typeface="Posterama" panose="020B0504020200020000" pitchFamily="34" charset="0"/>
                <a:ea typeface="Cambria"/>
                <a:cs typeface="Posterama" panose="020B0504020200020000" pitchFamily="34" charset="0"/>
                <a:sym typeface="Cambria"/>
              </a:rPr>
              <a:t>trænger</a:t>
            </a:r>
            <a:r>
              <a:rPr lang="en" sz="2400" dirty="0">
                <a:solidFill>
                  <a:schemeClr val="dk1"/>
                </a:solidFill>
                <a:latin typeface="Posterama" panose="020B0504020200020000" pitchFamily="34" charset="0"/>
                <a:ea typeface="Cambria"/>
                <a:cs typeface="Posterama" panose="020B0504020200020000" pitchFamily="34" charset="0"/>
                <a:sym typeface="Cambria"/>
              </a:rPr>
              <a:t> op gennem sprækker/spalter </a:t>
            </a:r>
            <a:r>
              <a:rPr lang="en" sz="2400" dirty="0" err="1">
                <a:solidFill>
                  <a:schemeClr val="dk1"/>
                </a:solidFill>
                <a:latin typeface="Posterama" panose="020B0504020200020000" pitchFamily="34" charset="0"/>
                <a:ea typeface="Cambria"/>
                <a:cs typeface="Posterama" panose="020B0504020200020000" pitchFamily="34" charset="0"/>
                <a:sym typeface="Cambria"/>
              </a:rPr>
              <a:t>i</a:t>
            </a:r>
            <a:r>
              <a:rPr lang="en" sz="2400" dirty="0">
                <a:solidFill>
                  <a:schemeClr val="dk1"/>
                </a:solidFill>
                <a:latin typeface="Posterama" panose="020B0504020200020000" pitchFamily="34" charset="0"/>
                <a:ea typeface="Cambria"/>
                <a:cs typeface="Posterama" panose="020B0504020200020000" pitchFamily="34" charset="0"/>
                <a:sym typeface="Cambria"/>
              </a:rPr>
              <a:t> </a:t>
            </a:r>
            <a:r>
              <a:rPr lang="en" sz="2400" dirty="0" err="1">
                <a:solidFill>
                  <a:schemeClr val="dk1"/>
                </a:solidFill>
                <a:latin typeface="Posterama" panose="020B0504020200020000" pitchFamily="34" charset="0"/>
                <a:ea typeface="Cambria"/>
                <a:cs typeface="Posterama" panose="020B0504020200020000" pitchFamily="34" charset="0"/>
                <a:sym typeface="Cambria"/>
              </a:rPr>
              <a:t>jordoverfladen</a:t>
            </a:r>
            <a:endParaRPr lang="en" sz="2400" dirty="0">
              <a:solidFill>
                <a:schemeClr val="dk1"/>
              </a:solidFill>
              <a:latin typeface="Posterama" panose="020B0504020200020000" pitchFamily="34" charset="0"/>
              <a:ea typeface="Cambria"/>
              <a:cs typeface="Posterama" panose="020B0504020200020000" pitchFamily="34" charset="0"/>
              <a:sym typeface="Cambria"/>
            </a:endParaRPr>
          </a:p>
          <a:p>
            <a:pPr marL="575719" indent="-380990">
              <a:lnSpc>
                <a:spcPct val="115000"/>
              </a:lnSpc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chemeClr val="dk1"/>
                </a:solidFill>
                <a:latin typeface="Posterama" panose="020B0504020200020000" pitchFamily="34" charset="0"/>
                <a:ea typeface="Cambria"/>
                <a:cs typeface="Posterama" panose="020B0504020200020000" pitchFamily="34" charset="0"/>
                <a:sym typeface="Cambria"/>
              </a:rPr>
              <a:t>E</a:t>
            </a:r>
            <a:r>
              <a:rPr lang="en" sz="2400" dirty="0">
                <a:solidFill>
                  <a:schemeClr val="dk1"/>
                </a:solidFill>
                <a:latin typeface="Posterama" panose="020B0504020200020000" pitchFamily="34" charset="0"/>
                <a:ea typeface="Cambria"/>
                <a:cs typeface="Posterama" panose="020B0504020200020000" pitchFamily="34" charset="0"/>
                <a:sym typeface="Cambria"/>
              </a:rPr>
              <a:t>r oftest flere kilometer lang, og der dannes </a:t>
            </a:r>
            <a:r>
              <a:rPr lang="en" sz="2400" dirty="0">
                <a:latin typeface="Posterama" panose="020B0504020200020000" pitchFamily="34" charset="0"/>
                <a:ea typeface="Cambria"/>
                <a:cs typeface="Posterama" panose="020B0504020200020000" pitchFamily="34" charset="0"/>
                <a:sym typeface="Cambria"/>
              </a:rPr>
              <a:t>rækker af kegler bestående af aske</a:t>
            </a:r>
          </a:p>
          <a:p>
            <a:pPr marL="575719" indent="-380990">
              <a:lnSpc>
                <a:spcPct val="115000"/>
              </a:lnSpc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" sz="2400" dirty="0">
                <a:latin typeface="Posterama" panose="020B0504020200020000" pitchFamily="34" charset="0"/>
                <a:ea typeface="Cambria"/>
                <a:cs typeface="Posterama" panose="020B0504020200020000" pitchFamily="34" charset="0"/>
                <a:sym typeface="Cambria"/>
              </a:rPr>
              <a:t>Karakteristisk </a:t>
            </a:r>
            <a:r>
              <a:rPr lang="da-DK" sz="2400" dirty="0">
                <a:latin typeface="Posterama" panose="020B0504020200020000" pitchFamily="34" charset="0"/>
                <a:ea typeface="Cambria"/>
                <a:cs typeface="Posterama" panose="020B0504020200020000" pitchFamily="34" charset="0"/>
                <a:sym typeface="Cambria"/>
              </a:rPr>
              <a:t>dannes</a:t>
            </a:r>
            <a:r>
              <a:rPr lang="en" sz="2400" dirty="0">
                <a:latin typeface="Posterama" panose="020B0504020200020000" pitchFamily="34" charset="0"/>
                <a:ea typeface="Cambria"/>
                <a:cs typeface="Posterama" panose="020B0504020200020000" pitchFamily="34" charset="0"/>
                <a:sym typeface="Cambria"/>
              </a:rPr>
              <a:t> spaltevulkanen ved </a:t>
            </a:r>
            <a:r>
              <a:rPr lang="en" sz="2400" b="1" i="1" dirty="0">
                <a:latin typeface="Posterama" panose="020B0504020200020000" pitchFamily="34" charset="0"/>
                <a:ea typeface="Cambria"/>
                <a:cs typeface="Posterama" panose="020B0504020200020000" pitchFamily="34" charset="0"/>
                <a:sym typeface="Cambria"/>
              </a:rPr>
              <a:t>spredningszone</a:t>
            </a:r>
            <a:r>
              <a:rPr lang="da-DK" sz="2400" b="1" i="1" dirty="0">
                <a:latin typeface="Posterama" panose="020B0504020200020000" pitchFamily="34" charset="0"/>
                <a:ea typeface="Cambria"/>
                <a:cs typeface="Posterama" panose="020B0504020200020000" pitchFamily="34" charset="0"/>
                <a:sym typeface="Cambria"/>
              </a:rPr>
              <a:t>r</a:t>
            </a:r>
            <a:r>
              <a:rPr lang="en" sz="2400" b="1" i="1" dirty="0">
                <a:latin typeface="Posterama" panose="020B0504020200020000" pitchFamily="34" charset="0"/>
                <a:ea typeface="Cambria"/>
                <a:cs typeface="Posterama" panose="020B0504020200020000" pitchFamily="34" charset="0"/>
                <a:sym typeface="Cambria"/>
              </a:rPr>
              <a:t> </a:t>
            </a:r>
            <a:r>
              <a:rPr lang="en" sz="2400" dirty="0" err="1">
                <a:latin typeface="Posterama" panose="020B0504020200020000" pitchFamily="34" charset="0"/>
                <a:ea typeface="Cambria"/>
                <a:cs typeface="Posterama" panose="020B0504020200020000" pitchFamily="34" charset="0"/>
                <a:sym typeface="Cambria"/>
              </a:rPr>
              <a:t>ved</a:t>
            </a:r>
            <a:r>
              <a:rPr lang="en" sz="2400" dirty="0">
                <a:latin typeface="Posterama" panose="020B0504020200020000" pitchFamily="34" charset="0"/>
                <a:ea typeface="Cambria"/>
                <a:cs typeface="Posterama" panose="020B0504020200020000" pitchFamily="34" charset="0"/>
                <a:sym typeface="Cambria"/>
              </a:rPr>
              <a:t> </a:t>
            </a:r>
            <a:r>
              <a:rPr lang="en" sz="2400" b="1" i="1" dirty="0" err="1">
                <a:latin typeface="Posterama" panose="020B0504020200020000" pitchFamily="34" charset="0"/>
                <a:ea typeface="Cambria"/>
                <a:cs typeface="Posterama" panose="020B0504020200020000" pitchFamily="34" charset="0"/>
                <a:sym typeface="Cambria"/>
              </a:rPr>
              <a:t>konstruktive</a:t>
            </a:r>
            <a:r>
              <a:rPr lang="en" sz="2400" b="1" i="1" dirty="0">
                <a:latin typeface="Posterama" panose="020B0504020200020000" pitchFamily="34" charset="0"/>
                <a:ea typeface="Cambria"/>
                <a:cs typeface="Posterama" panose="020B0504020200020000" pitchFamily="34" charset="0"/>
                <a:sym typeface="Cambria"/>
              </a:rPr>
              <a:t> </a:t>
            </a:r>
            <a:r>
              <a:rPr lang="en" sz="2400" b="1" i="1" dirty="0" err="1">
                <a:latin typeface="Posterama" panose="020B0504020200020000" pitchFamily="34" charset="0"/>
                <a:ea typeface="Cambria"/>
                <a:cs typeface="Posterama" panose="020B0504020200020000" pitchFamily="34" charset="0"/>
                <a:sym typeface="Cambria"/>
              </a:rPr>
              <a:t>pladegrænser</a:t>
            </a:r>
            <a:endParaRPr lang="en" sz="2400" b="1" i="1" dirty="0">
              <a:latin typeface="Posterama" panose="020B0504020200020000" pitchFamily="34" charset="0"/>
              <a:ea typeface="Cambria"/>
              <a:cs typeface="Posterama" panose="020B0504020200020000" pitchFamily="34" charset="0"/>
              <a:sym typeface="Cambria"/>
            </a:endParaRPr>
          </a:p>
          <a:p>
            <a:pPr marL="575719" indent="-380990">
              <a:lnSpc>
                <a:spcPct val="115000"/>
              </a:lnSpc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" sz="2400" dirty="0">
                <a:latin typeface="Posterama" panose="020B0504020200020000" pitchFamily="34" charset="0"/>
                <a:ea typeface="Cambria"/>
                <a:cs typeface="Posterama" panose="020B0504020200020000" pitchFamily="34" charset="0"/>
                <a:sym typeface="Cambria"/>
              </a:rPr>
              <a:t>Er </a:t>
            </a:r>
            <a:r>
              <a:rPr lang="en" sz="2400" dirty="0" err="1">
                <a:latin typeface="Posterama" panose="020B0504020200020000" pitchFamily="34" charset="0"/>
                <a:ea typeface="Cambria"/>
                <a:cs typeface="Posterama" panose="020B0504020200020000" pitchFamily="34" charset="0"/>
                <a:sym typeface="Cambria"/>
              </a:rPr>
              <a:t>ofte</a:t>
            </a:r>
            <a:r>
              <a:rPr lang="en" sz="2400" dirty="0">
                <a:latin typeface="Posterama" panose="020B0504020200020000" pitchFamily="34" charset="0"/>
                <a:ea typeface="Cambria"/>
                <a:cs typeface="Posterama" panose="020B0504020200020000" pitchFamily="34" charset="0"/>
                <a:sym typeface="Cambria"/>
              </a:rPr>
              <a:t> </a:t>
            </a:r>
            <a:r>
              <a:rPr lang="en" sz="2400" dirty="0" err="1">
                <a:latin typeface="Posterama" panose="020B0504020200020000" pitchFamily="34" charset="0"/>
                <a:ea typeface="Cambria"/>
                <a:cs typeface="Posterama" panose="020B0504020200020000" pitchFamily="34" charset="0"/>
                <a:sym typeface="Cambria"/>
              </a:rPr>
              <a:t>dækket</a:t>
            </a:r>
            <a:r>
              <a:rPr lang="en" sz="2400" dirty="0">
                <a:latin typeface="Posterama" panose="020B0504020200020000" pitchFamily="34" charset="0"/>
                <a:ea typeface="Cambria"/>
                <a:cs typeface="Posterama" panose="020B0504020200020000" pitchFamily="34" charset="0"/>
                <a:sym typeface="Cambria"/>
              </a:rPr>
              <a:t> </a:t>
            </a:r>
            <a:r>
              <a:rPr lang="en" sz="2400" dirty="0" err="1">
                <a:latin typeface="Posterama" panose="020B0504020200020000" pitchFamily="34" charset="0"/>
                <a:ea typeface="Cambria"/>
                <a:cs typeface="Posterama" panose="020B0504020200020000" pitchFamily="34" charset="0"/>
                <a:sym typeface="Cambria"/>
              </a:rPr>
              <a:t>hav</a:t>
            </a:r>
            <a:r>
              <a:rPr lang="en" sz="2400" dirty="0">
                <a:latin typeface="Posterama" panose="020B0504020200020000" pitchFamily="34" charset="0"/>
                <a:ea typeface="Cambria"/>
                <a:cs typeface="Posterama" panose="020B0504020200020000" pitchFamily="34" charset="0"/>
                <a:sym typeface="Cambria"/>
              </a:rPr>
              <a:t> </a:t>
            </a:r>
            <a:r>
              <a:rPr lang="en" sz="2400" dirty="0" err="1">
                <a:latin typeface="Posterama" panose="020B0504020200020000" pitchFamily="34" charset="0"/>
                <a:ea typeface="Cambria"/>
                <a:cs typeface="Posterama" panose="020B0504020200020000" pitchFamily="34" charset="0"/>
                <a:sym typeface="Cambria"/>
              </a:rPr>
              <a:t>og</a:t>
            </a:r>
            <a:r>
              <a:rPr lang="en" sz="2400" dirty="0">
                <a:latin typeface="Posterama" panose="020B0504020200020000" pitchFamily="34" charset="0"/>
                <a:ea typeface="Cambria"/>
                <a:cs typeface="Posterama" panose="020B0504020200020000" pitchFamily="34" charset="0"/>
                <a:sym typeface="Cambria"/>
              </a:rPr>
              <a:t> </a:t>
            </a:r>
            <a:r>
              <a:rPr lang="en" sz="2400" dirty="0" err="1">
                <a:latin typeface="Posterama" panose="020B0504020200020000" pitchFamily="34" charset="0"/>
                <a:ea typeface="Cambria"/>
                <a:cs typeface="Posterama" panose="020B0504020200020000" pitchFamily="34" charset="0"/>
                <a:sym typeface="Cambria"/>
              </a:rPr>
              <a:t>derfor</a:t>
            </a:r>
            <a:r>
              <a:rPr lang="en" sz="2400" dirty="0">
                <a:latin typeface="Posterama" panose="020B0504020200020000" pitchFamily="34" charset="0"/>
                <a:ea typeface="Cambria"/>
                <a:cs typeface="Posterama" panose="020B0504020200020000" pitchFamily="34" charset="0"/>
                <a:sym typeface="Cambria"/>
              </a:rPr>
              <a:t> </a:t>
            </a:r>
            <a:r>
              <a:rPr lang="en" sz="2400" dirty="0" err="1">
                <a:latin typeface="Posterama" panose="020B0504020200020000" pitchFamily="34" charset="0"/>
                <a:ea typeface="Cambria"/>
                <a:cs typeface="Posterama" panose="020B0504020200020000" pitchFamily="34" charset="0"/>
                <a:sym typeface="Cambria"/>
              </a:rPr>
              <a:t>ikke</a:t>
            </a:r>
            <a:r>
              <a:rPr lang="en" sz="2400" dirty="0">
                <a:latin typeface="Posterama" panose="020B0504020200020000" pitchFamily="34" charset="0"/>
                <a:ea typeface="Cambria"/>
                <a:cs typeface="Posterama" panose="020B0504020200020000" pitchFamily="34" charset="0"/>
                <a:sym typeface="Cambria"/>
              </a:rPr>
              <a:t> </a:t>
            </a:r>
            <a:r>
              <a:rPr lang="en" sz="2400" dirty="0" err="1">
                <a:latin typeface="Posterama" panose="020B0504020200020000" pitchFamily="34" charset="0"/>
                <a:ea typeface="Cambria"/>
                <a:cs typeface="Posterama" panose="020B0504020200020000" pitchFamily="34" charset="0"/>
                <a:sym typeface="Cambria"/>
              </a:rPr>
              <a:t>synlige</a:t>
            </a:r>
            <a:endParaRPr lang="en" sz="2400" dirty="0">
              <a:latin typeface="Posterama" panose="020B0504020200020000" pitchFamily="34" charset="0"/>
              <a:ea typeface="Cambria"/>
              <a:cs typeface="Posterama" panose="020B0504020200020000" pitchFamily="34" charset="0"/>
              <a:sym typeface="Cambria"/>
            </a:endParaRPr>
          </a:p>
          <a:p>
            <a:pPr marL="575719" indent="-380990">
              <a:lnSpc>
                <a:spcPct val="115000"/>
              </a:lnSpc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" sz="2400" dirty="0" err="1">
                <a:latin typeface="Posterama" panose="020B0504020200020000" pitchFamily="34" charset="0"/>
                <a:ea typeface="Cambria"/>
                <a:cs typeface="Posterama" panose="020B0504020200020000" pitchFamily="34" charset="0"/>
                <a:sym typeface="Cambria"/>
              </a:rPr>
              <a:t>Ses</a:t>
            </a:r>
            <a:r>
              <a:rPr lang="en" sz="2400" dirty="0">
                <a:latin typeface="Posterama" panose="020B0504020200020000" pitchFamily="34" charset="0"/>
                <a:ea typeface="Cambria"/>
                <a:cs typeface="Posterama" panose="020B0504020200020000" pitchFamily="34" charset="0"/>
                <a:sym typeface="Cambria"/>
              </a:rPr>
              <a:t> </a:t>
            </a:r>
            <a:r>
              <a:rPr lang="en" sz="2400" dirty="0" err="1">
                <a:latin typeface="Posterama" panose="020B0504020200020000" pitchFamily="34" charset="0"/>
                <a:ea typeface="Cambria"/>
                <a:cs typeface="Posterama" panose="020B0504020200020000" pitchFamily="34" charset="0"/>
                <a:sym typeface="Cambria"/>
              </a:rPr>
              <a:t>eksempelvis</a:t>
            </a:r>
            <a:r>
              <a:rPr lang="en" sz="2400" dirty="0">
                <a:latin typeface="Posterama" panose="020B0504020200020000" pitchFamily="34" charset="0"/>
                <a:ea typeface="Cambria"/>
                <a:cs typeface="Posterama" panose="020B0504020200020000" pitchFamily="34" charset="0"/>
                <a:sym typeface="Cambria"/>
              </a:rPr>
              <a:t> v</a:t>
            </a:r>
            <a:r>
              <a:rPr lang="da-DK" sz="2400" dirty="0">
                <a:latin typeface="Posterama" panose="020B0504020200020000" pitchFamily="34" charset="0"/>
                <a:ea typeface="Cambria"/>
                <a:cs typeface="Posterama" panose="020B0504020200020000" pitchFamily="34" charset="0"/>
                <a:sym typeface="Cambria"/>
              </a:rPr>
              <a:t>ed d</a:t>
            </a:r>
            <a:r>
              <a:rPr lang="en" sz="2400" dirty="0">
                <a:latin typeface="Posterama" panose="020B0504020200020000" pitchFamily="34" charset="0"/>
                <a:ea typeface="Cambria"/>
                <a:cs typeface="Posterama" panose="020B0504020200020000" pitchFamily="34" charset="0"/>
                <a:sym typeface="Cambria"/>
              </a:rPr>
              <a:t>en midtatlantiske højderyg – Island</a:t>
            </a:r>
            <a:endParaRPr sz="1467" dirty="0">
              <a:solidFill>
                <a:schemeClr val="dk1"/>
              </a:solidFill>
              <a:latin typeface="Posterama" panose="020B0504020200020000" pitchFamily="34" charset="0"/>
              <a:ea typeface="Cambria"/>
              <a:cs typeface="Posterama" panose="020B0504020200020000" pitchFamily="34" charset="0"/>
              <a:sym typeface="Cambria"/>
            </a:endParaRPr>
          </a:p>
          <a:p>
            <a:pPr>
              <a:buClr>
                <a:schemeClr val="dk1"/>
              </a:buClr>
            </a:pPr>
            <a:endParaRPr sz="1467" dirty="0">
              <a:solidFill>
                <a:schemeClr val="dk1"/>
              </a:solidFill>
            </a:endParaRPr>
          </a:p>
          <a:p>
            <a:endParaRPr sz="2400" dirty="0"/>
          </a:p>
        </p:txBody>
      </p:sp>
      <p:pic>
        <p:nvPicPr>
          <p:cNvPr id="3" name="Billede 2" descr="Et billede, der indeholder tekst, paraply, tilbehør&#10;&#10;Automatisk genereret beskrivelse">
            <a:extLst>
              <a:ext uri="{FF2B5EF4-FFF2-40B4-BE49-F238E27FC236}">
                <a16:creationId xmlns:a16="http://schemas.microsoft.com/office/drawing/2014/main" id="{30A50D0F-AF55-3750-6657-37FA536F38E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563" t="50752" r="10091" b="4169"/>
          <a:stretch/>
        </p:blipFill>
        <p:spPr>
          <a:xfrm>
            <a:off x="8447450" y="4700585"/>
            <a:ext cx="3757612" cy="2157414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B10406-7A37-A43B-E7D7-6A2C5378C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"/>
            <a:ext cx="10722932" cy="2506662"/>
          </a:xfrm>
        </p:spPr>
        <p:txBody>
          <a:bodyPr>
            <a:normAutofit/>
          </a:bodyPr>
          <a:lstStyle/>
          <a:p>
            <a:r>
              <a:rPr lang="da-DK" dirty="0"/>
              <a:t>Er vulkaner også gode?</a:t>
            </a:r>
            <a:br>
              <a:rPr lang="da-DK" dirty="0"/>
            </a:br>
            <a:r>
              <a:rPr lang="da-DK" dirty="0"/>
              <a:t>Hvorfor er det relevant at undersøge vulkaner?</a:t>
            </a:r>
            <a:br>
              <a:rPr lang="da-DK" dirty="0"/>
            </a:br>
            <a:r>
              <a:rPr lang="da-DK" dirty="0"/>
              <a:t>Kan Danmark blive ramt?</a:t>
            </a:r>
          </a:p>
        </p:txBody>
      </p:sp>
      <p:pic>
        <p:nvPicPr>
          <p:cNvPr id="4" name="Pladsholder til indhold 3">
            <a:extLst>
              <a:ext uri="{FF2B5EF4-FFF2-40B4-BE49-F238E27FC236}">
                <a16:creationId xmlns:a16="http://schemas.microsoft.com/office/drawing/2014/main" id="{D398374A-95B7-24B4-144E-AD0280AAE4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94908" y="2506662"/>
            <a:ext cx="824751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2763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2F5983-F9BA-EAB9-275F-8C31043116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Find arbejdsark på Lectio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625849F9-857E-62C9-33F9-0A558AACF6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Opgaver om bjergkædedannelse </a:t>
            </a:r>
            <a:r>
              <a:rPr lang="da-DK"/>
              <a:t>og vulkanisme</a:t>
            </a:r>
          </a:p>
        </p:txBody>
      </p:sp>
    </p:spTree>
    <p:extLst>
      <p:ext uri="{BB962C8B-B14F-4D97-AF65-F5344CB8AC3E}">
        <p14:creationId xmlns:p14="http://schemas.microsoft.com/office/powerpoint/2010/main" val="3916079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C582B07-D0F0-4B6B-A5D9-D2F192CB3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205CA4C-4876-4E28-97E0-1162D662A2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5" name="Right Triangle 14">
            <a:extLst>
              <a:ext uri="{FF2B5EF4-FFF2-40B4-BE49-F238E27FC236}">
                <a16:creationId xmlns:a16="http://schemas.microsoft.com/office/drawing/2014/main" id="{2E08B368-A2A8-4357-B416-37C258EFE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>
            <a:off x="384712" y="-279398"/>
            <a:ext cx="568289" cy="568289"/>
          </a:xfrm>
          <a:prstGeom prst="rtTriangl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lowchart: Document 16">
            <a:extLst>
              <a:ext uri="{FF2B5EF4-FFF2-40B4-BE49-F238E27FC236}">
                <a16:creationId xmlns:a16="http://schemas.microsoft.com/office/drawing/2014/main" id="{A890253F-325A-4AC7-AF5F-06FB890E8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455724" y="2105114"/>
            <a:ext cx="6858000" cy="2647778"/>
          </a:xfrm>
          <a:prstGeom prst="flowChartDocument">
            <a:avLst/>
          </a:prstGeom>
          <a:solidFill>
            <a:schemeClr val="accent1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323DD1D-77DE-48B2-A0A0-626580153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214827" cy="6858000"/>
            <a:chOff x="-6214" y="-1"/>
            <a:chExt cx="12214827" cy="6858000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C230063-C474-48F9-AD35-F649415C2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6251EB77-6139-46FD-BABC-8576465948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A8177B72-4955-469C-BAF0-E076263794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09269C7-DB34-4A8C-BAC9-2496A058B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FFA42117-D401-4236-8EAA-EC9095D4C6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746B91E-6053-4974-B374-9D1B8FBD70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D5DA8D3-12FB-4731-BDBC-93B6113D0C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D16B49A-4893-4729-87B8-9A0B8E592D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406D93EE-2329-4706-89C0-BB6C94A39A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DC3E76F-2DB4-40DA-8C45-943861B172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F56318F6-E559-4DA6-95C0-D2BB10BA6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3243B57-CFAA-461A-AE56-A61CF60F3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86AEACE9-7BE6-4FC5-9686-47F15ABA5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DCAE5B4-5700-44A8-91DA-D8415FB04F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F2F9D9C9-D01B-4870-8B33-310D77DF5B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05DDC7F-2142-41F1-B1E3-A37A0B6FD1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1B19576-1AA2-4552-8D7D-831B13781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C504D005-AC5D-4160-8184-5BB45CE00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DA540368-C5A6-4F28-A60E-763362A6E5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767B4722-C810-495C-BB11-45141E367D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3B1706B-6FE4-44FB-B429-E59AE3B16D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F9DD5DAD-1CA2-48BA-94BF-70B1AC2BB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076A21FA-0159-4468-9737-BDBD34261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0870688F-0FB0-4A4A-9F90-7EAE14CAE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8F7D7D25-8970-4DD6-A3D7-0D550BA85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8B480E32-418E-4DE3-B6E7-2F803A2C75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0985F833-A609-4B9C-A0D7-6DF88DB7B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DAA9A587-B078-4028-A924-4A6DDDA2C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1E2E5E8E-3025-4C93-9E63-9C47C5BBA9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76D1B949-6585-1227-74A9-97D606878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1" y="-31310"/>
            <a:ext cx="4952999" cy="2247614"/>
          </a:xfrm>
        </p:spPr>
        <p:txBody>
          <a:bodyPr>
            <a:normAutofit/>
          </a:bodyPr>
          <a:lstStyle/>
          <a:p>
            <a:r>
              <a:rPr lang="da-DK" dirty="0">
                <a:solidFill>
                  <a:schemeClr val="tx2"/>
                </a:solidFill>
              </a:rPr>
              <a:t>Google Earth Pro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1E13190-FFB5-E908-FEF5-D19A43EA5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83193"/>
            <a:ext cx="4952999" cy="4831375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Clr>
                <a:schemeClr val="accent5"/>
              </a:buClr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</a:rPr>
              <a:t>Åbn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filen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</a:t>
            </a:r>
            <a:r>
              <a:rPr lang="en-US" sz="2400" dirty="0">
                <a:solidFill>
                  <a:schemeClr val="tx1"/>
                </a:solidFill>
              </a:rPr>
              <a:t> Google Earth Pro, </a:t>
            </a:r>
            <a:r>
              <a:rPr lang="en-US" sz="2400" dirty="0" err="1">
                <a:solidFill>
                  <a:schemeClr val="tx1"/>
                </a:solidFill>
              </a:rPr>
              <a:t>som</a:t>
            </a:r>
            <a:r>
              <a:rPr lang="en-US" sz="2400" dirty="0">
                <a:solidFill>
                  <a:schemeClr val="tx1"/>
                </a:solidFill>
              </a:rPr>
              <a:t> I </a:t>
            </a:r>
            <a:r>
              <a:rPr lang="en-US" sz="2400" dirty="0" err="1">
                <a:solidFill>
                  <a:schemeClr val="tx1"/>
                </a:solidFill>
              </a:rPr>
              <a:t>også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brugte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sidste</a:t>
            </a:r>
            <a:r>
              <a:rPr lang="en-US" sz="2400" dirty="0">
                <a:solidFill>
                  <a:schemeClr val="tx1"/>
                </a:solidFill>
              </a:rPr>
              <a:t> gang</a:t>
            </a:r>
          </a:p>
          <a:p>
            <a:pPr marL="457200" lvl="0" indent="-457200">
              <a:buClr>
                <a:schemeClr val="accent5"/>
              </a:buClr>
              <a:buFont typeface="+mj-lt"/>
              <a:buAutoNum type="arabicPeriod"/>
            </a:pPr>
            <a:r>
              <a:rPr lang="da-DK" sz="2400" dirty="0">
                <a:solidFill>
                  <a:schemeClr val="tx1"/>
                </a:solidFill>
              </a:rPr>
              <a:t>Undersøg for vulkaner og bjergkæder (sørg for der er flueben i boksene ude til venstre) </a:t>
            </a:r>
          </a:p>
          <a:p>
            <a:pPr marL="457200" lvl="0" indent="-457200">
              <a:buClr>
                <a:schemeClr val="accent5"/>
              </a:buClr>
              <a:buFont typeface="+mj-lt"/>
              <a:buAutoNum type="arabicPeriod"/>
            </a:pPr>
            <a:r>
              <a:rPr lang="da-DK" sz="2400" dirty="0">
                <a:solidFill>
                  <a:schemeClr val="tx1"/>
                </a:solidFill>
              </a:rPr>
              <a:t>Stemmer jeres undersøgelser om vulkaner og bjergkæder i Google Earth Pro overens med jeres puslespil og jeres forventninger til konsekvenserne af den pladetektoniske aktivitet, når vi kigger på netop bjergkæder og vulkaner</a:t>
            </a:r>
          </a:p>
          <a:p>
            <a:endParaRPr lang="en-US" sz="1800" dirty="0">
              <a:solidFill>
                <a:schemeClr val="tx2"/>
              </a:solidFill>
            </a:endParaRPr>
          </a:p>
        </p:txBody>
      </p:sp>
      <p:pic>
        <p:nvPicPr>
          <p:cNvPr id="4" name="Pladsholder til indhold 3">
            <a:extLst>
              <a:ext uri="{FF2B5EF4-FFF2-40B4-BE49-F238E27FC236}">
                <a16:creationId xmlns:a16="http://schemas.microsoft.com/office/drawing/2014/main" id="{7466BF2F-1B8A-1742-B547-CA4415A5DB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500" r="1" b="1"/>
          <a:stretch/>
        </p:blipFill>
        <p:spPr>
          <a:xfrm>
            <a:off x="6025896" y="457200"/>
            <a:ext cx="5879592" cy="5879592"/>
          </a:xfrm>
          <a:custGeom>
            <a:avLst/>
            <a:gdLst/>
            <a:ahLst/>
            <a:cxnLst/>
            <a:rect l="l" t="t" r="r" b="b"/>
            <a:pathLst>
              <a:path w="5777910" h="5777910">
                <a:moveTo>
                  <a:pt x="2888955" y="0"/>
                </a:moveTo>
                <a:cubicBezTo>
                  <a:pt x="4484481" y="0"/>
                  <a:pt x="5777910" y="1293429"/>
                  <a:pt x="5777910" y="2888955"/>
                </a:cubicBezTo>
                <a:cubicBezTo>
                  <a:pt x="5777910" y="4484481"/>
                  <a:pt x="4484481" y="5777910"/>
                  <a:pt x="2888955" y="5777910"/>
                </a:cubicBezTo>
                <a:cubicBezTo>
                  <a:pt x="1293429" y="5777910"/>
                  <a:pt x="0" y="4484481"/>
                  <a:pt x="0" y="2888955"/>
                </a:cubicBezTo>
                <a:cubicBezTo>
                  <a:pt x="0" y="1293429"/>
                  <a:pt x="1293429" y="0"/>
                  <a:pt x="2888955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43191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520F83-D6BE-D842-D16F-5426EB971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Dagens program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4E30151-8D30-F07A-6B92-AD4867E7CE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/>
              <a:t>Kort gennemgang af pointer fra Geologi 2</a:t>
            </a:r>
          </a:p>
          <a:p>
            <a:r>
              <a:rPr lang="da-DK" dirty="0"/>
              <a:t>Hvad fandt I ud af?</a:t>
            </a:r>
          </a:p>
          <a:p>
            <a:r>
              <a:rPr lang="da-DK" dirty="0"/>
              <a:t>Det vi ikke nåede i Geologi 2</a:t>
            </a:r>
          </a:p>
          <a:p>
            <a:r>
              <a:rPr lang="da-DK" dirty="0"/>
              <a:t>Tektonisk puslespil</a:t>
            </a:r>
          </a:p>
          <a:p>
            <a:r>
              <a:rPr lang="da-DK" dirty="0"/>
              <a:t>Dagens lektie</a:t>
            </a:r>
          </a:p>
          <a:p>
            <a:r>
              <a:rPr lang="da-DK" dirty="0"/>
              <a:t>Et visualiseringsforsøg</a:t>
            </a:r>
          </a:p>
          <a:p>
            <a:r>
              <a:rPr lang="da-DK" dirty="0"/>
              <a:t>Gruppearbejde</a:t>
            </a:r>
          </a:p>
        </p:txBody>
      </p:sp>
    </p:spTree>
    <p:extLst>
      <p:ext uri="{BB962C8B-B14F-4D97-AF65-F5344CB8AC3E}">
        <p14:creationId xmlns:p14="http://schemas.microsoft.com/office/powerpoint/2010/main" val="467976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Rectangle 9">
            <a:extLst>
              <a:ext uri="{FF2B5EF4-FFF2-40B4-BE49-F238E27FC236}">
                <a16:creationId xmlns:a16="http://schemas.microsoft.com/office/drawing/2014/main" id="{A4798C7F-C8CA-4799-BF37-3AB4642CDB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7162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82" name="Group 11">
            <a:extLst>
              <a:ext uri="{FF2B5EF4-FFF2-40B4-BE49-F238E27FC236}">
                <a16:creationId xmlns:a16="http://schemas.microsoft.com/office/drawing/2014/main" id="{87F0794B-55D3-4D2D-BDE7-4688ED321E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E4C795B-1813-4CC6-B03F-8DD130BEAA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0F4C04D-5CD8-446B-BE3D-257172E6E4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DDC802E-606F-4F39-84B6-90DF0FE544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C5B0C75-0136-4A39-9AB6-0F02C45278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5ED2B52-3D40-46DE-8B54-99A407157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18BCEC75-1B6B-45B2-8041-8D933FCF60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A2FC789-056A-43CC-807E-4262CDC3E0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8C32FD3-76B0-40E7-89F2-E9C523210A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B82E9447-8362-426C-840A-B6F2231F7B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F141DC8-83CE-4C21-A5BA-E2FFF3D866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512A697C-ECBC-40A9-AC69-BF96A34B91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2E988AF-5EFB-43D3-B93F-6E4F41A2C9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B312C1B-AAE2-4A6D-ACC7-ABAA75D428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57B96146-61DA-44D6-A9DF-6DB41FCF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6B33F93D-4439-46EE-97C4-9CECAAFDCF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5914B275-A3D7-4BA4-B8CB-E7657100F3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BD26EF3B-FBE7-4D57-8E01-553F50734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CC1E671-BA54-4B31-9A2E-8F50BC57A2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A836A704-3624-4ABF-9A67-0F52C2F3E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FDC385D-BA34-481F-A991-A776E0B193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F1EF033A-D8FB-416B-AE51-4E098A27D6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7C17B48-F458-4E9B-9331-56FCDC5B6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07E44A4B-D453-46F0-A83D-AF0B33D5C5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346BEA9F-314B-440D-AE8D-21E1252EC5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F15EAFD0-4869-4612-ACDE-ABC703104E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A0F26706-7F23-4FF0-9CAF-F3C4F47C11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C0195A72-345A-4E88-8D71-14DB3D1B6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0DBF51A6-A3BC-49FE-BB01-E899281177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A78DF911-744C-419B-83DC-39F270BBF4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3" name="Freeform: Shape 42">
            <a:extLst>
              <a:ext uri="{FF2B5EF4-FFF2-40B4-BE49-F238E27FC236}">
                <a16:creationId xmlns:a16="http://schemas.microsoft.com/office/drawing/2014/main" id="{216BB147-20D5-4D93-BDA5-1BC614D6A4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214" y="5014716"/>
            <a:ext cx="2800124" cy="1843284"/>
          </a:xfrm>
          <a:custGeom>
            <a:avLst/>
            <a:gdLst>
              <a:gd name="connsiteX0" fmla="*/ 375358 w 2800124"/>
              <a:gd name="connsiteY0" fmla="*/ 0 h 1843284"/>
              <a:gd name="connsiteX1" fmla="*/ 2781298 w 2800124"/>
              <a:gd name="connsiteY1" fmla="*/ 1770066 h 1843284"/>
              <a:gd name="connsiteX2" fmla="*/ 2800124 w 2800124"/>
              <a:gd name="connsiteY2" fmla="*/ 1843284 h 1843284"/>
              <a:gd name="connsiteX3" fmla="*/ 1987869 w 2800124"/>
              <a:gd name="connsiteY3" fmla="*/ 1843284 h 1843284"/>
              <a:gd name="connsiteX4" fmla="*/ 1986195 w 2800124"/>
              <a:gd name="connsiteY4" fmla="*/ 1838711 h 1843284"/>
              <a:gd name="connsiteX5" fmla="*/ 375357 w 2800124"/>
              <a:gd name="connsiteY5" fmla="*/ 770976 h 1843284"/>
              <a:gd name="connsiteX6" fmla="*/ 23030 w 2800124"/>
              <a:gd name="connsiteY6" fmla="*/ 806494 h 1843284"/>
              <a:gd name="connsiteX7" fmla="*/ 0 w 2800124"/>
              <a:gd name="connsiteY7" fmla="*/ 812415 h 1843284"/>
              <a:gd name="connsiteX8" fmla="*/ 0 w 2800124"/>
              <a:gd name="connsiteY8" fmla="*/ 30983 h 1843284"/>
              <a:gd name="connsiteX9" fmla="*/ 117785 w 2800124"/>
              <a:gd name="connsiteY9" fmla="*/ 13007 h 1843284"/>
              <a:gd name="connsiteX10" fmla="*/ 375358 w 2800124"/>
              <a:gd name="connsiteY10" fmla="*/ 0 h 18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0124" h="1843284">
                <a:moveTo>
                  <a:pt x="375358" y="0"/>
                </a:moveTo>
                <a:cubicBezTo>
                  <a:pt x="1505802" y="0"/>
                  <a:pt x="2462339" y="744579"/>
                  <a:pt x="2781298" y="1770066"/>
                </a:cubicBezTo>
                <a:lnTo>
                  <a:pt x="2800124" y="1843284"/>
                </a:lnTo>
                <a:lnTo>
                  <a:pt x="1987869" y="1843284"/>
                </a:lnTo>
                <a:lnTo>
                  <a:pt x="1986195" y="1838711"/>
                </a:lnTo>
                <a:cubicBezTo>
                  <a:pt x="1720801" y="1211248"/>
                  <a:pt x="1099494" y="770976"/>
                  <a:pt x="375357" y="770976"/>
                </a:cubicBezTo>
                <a:cubicBezTo>
                  <a:pt x="254668" y="770976"/>
                  <a:pt x="136835" y="783206"/>
                  <a:pt x="23030" y="806494"/>
                </a:cubicBezTo>
                <a:lnTo>
                  <a:pt x="0" y="812415"/>
                </a:lnTo>
                <a:lnTo>
                  <a:pt x="0" y="30983"/>
                </a:lnTo>
                <a:lnTo>
                  <a:pt x="117785" y="13007"/>
                </a:lnTo>
                <a:cubicBezTo>
                  <a:pt x="202473" y="4406"/>
                  <a:pt x="288401" y="0"/>
                  <a:pt x="375358" y="0"/>
                </a:cubicBezTo>
                <a:close/>
              </a:path>
            </a:pathLst>
          </a:custGeom>
          <a:solidFill>
            <a:schemeClr val="accent5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4" name="Freeform: Shape 44">
            <a:extLst>
              <a:ext uri="{FF2B5EF4-FFF2-40B4-BE49-F238E27FC236}">
                <a16:creationId xmlns:a16="http://schemas.microsoft.com/office/drawing/2014/main" id="{0A253F60-DE40-4508-A37A-61331DF1D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9728" y="0"/>
            <a:ext cx="4209224" cy="1650549"/>
          </a:xfrm>
          <a:custGeom>
            <a:avLst/>
            <a:gdLst>
              <a:gd name="connsiteX0" fmla="*/ 0 w 4209224"/>
              <a:gd name="connsiteY0" fmla="*/ 0 h 1650549"/>
              <a:gd name="connsiteX1" fmla="*/ 846445 w 4209224"/>
              <a:gd name="connsiteY1" fmla="*/ 0 h 1650549"/>
              <a:gd name="connsiteX2" fmla="*/ 912542 w 4209224"/>
              <a:gd name="connsiteY2" fmla="*/ 108799 h 1650549"/>
              <a:gd name="connsiteX3" fmla="*/ 2362195 w 4209224"/>
              <a:gd name="connsiteY3" fmla="*/ 879573 h 1650549"/>
              <a:gd name="connsiteX4" fmla="*/ 3811848 w 4209224"/>
              <a:gd name="connsiteY4" fmla="*/ 108799 h 1650549"/>
              <a:gd name="connsiteX5" fmla="*/ 3877945 w 4209224"/>
              <a:gd name="connsiteY5" fmla="*/ 0 h 1650549"/>
              <a:gd name="connsiteX6" fmla="*/ 4209224 w 4209224"/>
              <a:gd name="connsiteY6" fmla="*/ 0 h 1650549"/>
              <a:gd name="connsiteX7" fmla="*/ 4209224 w 4209224"/>
              <a:gd name="connsiteY7" fmla="*/ 840421 h 1650549"/>
              <a:gd name="connsiteX8" fmla="*/ 4143538 w 4209224"/>
              <a:gd name="connsiteY8" fmla="*/ 912693 h 1650549"/>
              <a:gd name="connsiteX9" fmla="*/ 2362196 w 4209224"/>
              <a:gd name="connsiteY9" fmla="*/ 1650549 h 1650549"/>
              <a:gd name="connsiteX10" fmla="*/ 40969 w 4209224"/>
              <a:gd name="connsiteY10" fmla="*/ 111937 h 1650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9224" h="1650549">
                <a:moveTo>
                  <a:pt x="0" y="0"/>
                </a:moveTo>
                <a:lnTo>
                  <a:pt x="846445" y="0"/>
                </a:lnTo>
                <a:lnTo>
                  <a:pt x="912542" y="108799"/>
                </a:lnTo>
                <a:cubicBezTo>
                  <a:pt x="1226710" y="573829"/>
                  <a:pt x="1758748" y="879573"/>
                  <a:pt x="2362195" y="879573"/>
                </a:cubicBezTo>
                <a:cubicBezTo>
                  <a:pt x="2965642" y="879573"/>
                  <a:pt x="3497680" y="573829"/>
                  <a:pt x="3811848" y="108799"/>
                </a:cubicBezTo>
                <a:lnTo>
                  <a:pt x="3877945" y="0"/>
                </a:lnTo>
                <a:lnTo>
                  <a:pt x="4209224" y="0"/>
                </a:lnTo>
                <a:lnTo>
                  <a:pt x="4209224" y="840421"/>
                </a:lnTo>
                <a:lnTo>
                  <a:pt x="4143538" y="912693"/>
                </a:lnTo>
                <a:cubicBezTo>
                  <a:pt x="3687653" y="1368578"/>
                  <a:pt x="3057854" y="1650549"/>
                  <a:pt x="2362196" y="1650549"/>
                </a:cubicBezTo>
                <a:cubicBezTo>
                  <a:pt x="1318710" y="1650549"/>
                  <a:pt x="423404" y="1016115"/>
                  <a:pt x="40969" y="11193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5" name="Rectangle 46">
            <a:extLst>
              <a:ext uri="{FF2B5EF4-FFF2-40B4-BE49-F238E27FC236}">
                <a16:creationId xmlns:a16="http://schemas.microsoft.com/office/drawing/2014/main" id="{3641B661-AFF8-4415-AFC2-06BEDF8F17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7162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86" name="Group 48">
            <a:extLst>
              <a:ext uri="{FF2B5EF4-FFF2-40B4-BE49-F238E27FC236}">
                <a16:creationId xmlns:a16="http://schemas.microsoft.com/office/drawing/2014/main" id="{6A92C8C7-F634-4E4E-9337-1DD729F03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6B1E1560-2494-48C4-8C7D-76B08E3455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DBBDF430-D054-4C47-A961-B75CC49E9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189E0FE1-B67D-4C0E-8B31-E167307460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45F964B7-75E5-4E43-8EDE-23C9330F3A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11D9641D-6C16-4175-AF11-74F5666B3F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AC404BC8-8F76-4417-82DA-8FB9F2CD2F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D3B4B165-7B21-4F29-8055-930FB5E39A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8189F617-36E6-438A-A986-81F65B284A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09CEBCF6-09F0-4397-BF9A-123D5FD59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362329DF-7CD0-4985-95AD-F613CBCB9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88AA8FFD-0BDD-422D-9C6E-62D532E9D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998C8D01-4470-4950-804B-431FBFE056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CC410B0D-8337-4153-B6CA-20D951C819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E425AE0-A91B-412F-A25D-748457A36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08F9D585-72F8-447C-AC7A-FFE455C1E6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263A11EE-588A-48F0-84B7-11E692517C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E618F23C-ADF0-4C0A-BCFB-6FAB3EA3C2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5E8DE207-6E42-4BA9-8901-919BF24568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22184A20-651D-4115-821E-1EB9A6F17D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79E0DF30-30A9-42D9-A112-BF807094CE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ACD608BD-A509-4D14-A858-AEF5EE0B86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50FAF46B-3D9E-4619-A9EA-9C24D73926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D67C7DB7-C7B1-482D-A7B6-9BD3EB6EE0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5979BAAC-A99A-468C-AFAE-99CDEA9E9E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3F47E8A0-6209-4A2C-9AE0-38569A32CA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22774775-2A2D-4E2A-9867-A801C4A424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C7800DC8-8337-417C-AC95-1100DF4B0F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94EB98B6-4ED1-45A4-9107-A1396F7461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908539FA-6B5F-4551-803C-60A3ACCB7C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7" name="Freeform: Shape 79">
            <a:extLst>
              <a:ext uri="{FF2B5EF4-FFF2-40B4-BE49-F238E27FC236}">
                <a16:creationId xmlns:a16="http://schemas.microsoft.com/office/drawing/2014/main" id="{242BA0AC-1FED-4500-9D9D-ADD865CC3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214" y="5014716"/>
            <a:ext cx="2800124" cy="1843284"/>
          </a:xfrm>
          <a:custGeom>
            <a:avLst/>
            <a:gdLst>
              <a:gd name="connsiteX0" fmla="*/ 375358 w 2800124"/>
              <a:gd name="connsiteY0" fmla="*/ 0 h 1843284"/>
              <a:gd name="connsiteX1" fmla="*/ 2781298 w 2800124"/>
              <a:gd name="connsiteY1" fmla="*/ 1770066 h 1843284"/>
              <a:gd name="connsiteX2" fmla="*/ 2800124 w 2800124"/>
              <a:gd name="connsiteY2" fmla="*/ 1843284 h 1843284"/>
              <a:gd name="connsiteX3" fmla="*/ 1987869 w 2800124"/>
              <a:gd name="connsiteY3" fmla="*/ 1843284 h 1843284"/>
              <a:gd name="connsiteX4" fmla="*/ 1986195 w 2800124"/>
              <a:gd name="connsiteY4" fmla="*/ 1838711 h 1843284"/>
              <a:gd name="connsiteX5" fmla="*/ 375357 w 2800124"/>
              <a:gd name="connsiteY5" fmla="*/ 770976 h 1843284"/>
              <a:gd name="connsiteX6" fmla="*/ 23030 w 2800124"/>
              <a:gd name="connsiteY6" fmla="*/ 806494 h 1843284"/>
              <a:gd name="connsiteX7" fmla="*/ 0 w 2800124"/>
              <a:gd name="connsiteY7" fmla="*/ 812415 h 1843284"/>
              <a:gd name="connsiteX8" fmla="*/ 0 w 2800124"/>
              <a:gd name="connsiteY8" fmla="*/ 30983 h 1843284"/>
              <a:gd name="connsiteX9" fmla="*/ 117785 w 2800124"/>
              <a:gd name="connsiteY9" fmla="*/ 13007 h 1843284"/>
              <a:gd name="connsiteX10" fmla="*/ 375358 w 2800124"/>
              <a:gd name="connsiteY10" fmla="*/ 0 h 18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0124" h="1843284">
                <a:moveTo>
                  <a:pt x="375358" y="0"/>
                </a:moveTo>
                <a:cubicBezTo>
                  <a:pt x="1505802" y="0"/>
                  <a:pt x="2462339" y="744579"/>
                  <a:pt x="2781298" y="1770066"/>
                </a:cubicBezTo>
                <a:lnTo>
                  <a:pt x="2800124" y="1843284"/>
                </a:lnTo>
                <a:lnTo>
                  <a:pt x="1987869" y="1843284"/>
                </a:lnTo>
                <a:lnTo>
                  <a:pt x="1986195" y="1838711"/>
                </a:lnTo>
                <a:cubicBezTo>
                  <a:pt x="1720801" y="1211248"/>
                  <a:pt x="1099494" y="770976"/>
                  <a:pt x="375357" y="770976"/>
                </a:cubicBezTo>
                <a:cubicBezTo>
                  <a:pt x="254668" y="770976"/>
                  <a:pt x="136835" y="783206"/>
                  <a:pt x="23030" y="806494"/>
                </a:cubicBezTo>
                <a:lnTo>
                  <a:pt x="0" y="812415"/>
                </a:lnTo>
                <a:lnTo>
                  <a:pt x="0" y="30983"/>
                </a:lnTo>
                <a:lnTo>
                  <a:pt x="117785" y="13007"/>
                </a:lnTo>
                <a:cubicBezTo>
                  <a:pt x="202473" y="4406"/>
                  <a:pt x="288401" y="0"/>
                  <a:pt x="375358" y="0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88" name="Group 81">
            <a:extLst>
              <a:ext uri="{FF2B5EF4-FFF2-40B4-BE49-F238E27FC236}">
                <a16:creationId xmlns:a16="http://schemas.microsoft.com/office/drawing/2014/main" id="{2237A8A1-0297-4852-9B8C-50D7B6F4C3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01D477C4-906E-4639-AFDE-8A76770F56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62F9A1BC-0A16-4F56-8BD6-73CE9D350A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254D671E-EDE2-4A9E-8FA4-6D998E0190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16D782B0-8ED6-4AF5-8579-3D12685048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A59815FC-6211-435F-9A66-A73D0C4F4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764E2063-2578-438C-9195-ACB2E24D0C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0152A756-DD56-4AF2-AF34-E9B87591C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CEEEAF50-767B-4CAB-A3D2-CEA65DEAC7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DADE2A59-9065-4480-B984-F65EBF088D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F2730D72-C5B6-4A05-BE63-696EAF286B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00BC8A10-22C5-4397-860C-530E5EDE18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98B8F5EA-B3C3-4404-A9E8-6A2C535B8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C5228E6E-AFB0-45E9-B796-BC67340E02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F39B436F-5C93-4C35-8F4D-C698E8A5C5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54DFE4FD-36CE-4571-AF4A-53E499A7A6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A754A977-7F90-4F48-AA63-9DB2B7CB7C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05FD0BB3-BED0-4E7D-913F-75BC12D0A1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4BCA7483-AC83-4813-9B83-8BBF755674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39613F85-12CD-439D-9CB9-FDF5312A31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AB1675E8-3CDF-4A09-9AD8-B4C1065BC6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BE9B9D4F-BF53-40B8-A4A5-B2CBE2537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6E85F471-679E-4165-9E7E-43E502158E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9D08D1BC-CD0F-4CBA-A65F-7A91898E8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D8E1DF84-5CB1-4B3E-8BE0-45171A7B48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A7265B8C-7DEC-416A-95A6-AC665E51D6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AA1219E3-4DCD-4B9E-AFFD-F4945641B6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BA495408-A993-4643-B6E4-DE9206ECE2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DFB1CC40-D434-4175-85C5-7E01FEAD53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DB54CD09-BFDA-49C5-BB0F-6530F861F9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89" name="Rectangle 112">
            <a:extLst>
              <a:ext uri="{FF2B5EF4-FFF2-40B4-BE49-F238E27FC236}">
                <a16:creationId xmlns:a16="http://schemas.microsoft.com/office/drawing/2014/main" id="{A173122F-D466-4F08-90FA-0038F7AC21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90" name="Rectangle 114">
            <a:extLst>
              <a:ext uri="{FF2B5EF4-FFF2-40B4-BE49-F238E27FC236}">
                <a16:creationId xmlns:a16="http://schemas.microsoft.com/office/drawing/2014/main" id="{3FE8985A-5D02-41A6-A8F5-9DF620DEB8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91" name="Group 116">
            <a:extLst>
              <a:ext uri="{FF2B5EF4-FFF2-40B4-BE49-F238E27FC236}">
                <a16:creationId xmlns:a16="http://schemas.microsoft.com/office/drawing/2014/main" id="{1CADA5D4-0372-442C-90EF-0396D6E790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D003C602-C1C8-4B24-BECF-475828EE16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Connector 118">
              <a:extLst>
                <a:ext uri="{FF2B5EF4-FFF2-40B4-BE49-F238E27FC236}">
                  <a16:creationId xmlns:a16="http://schemas.microsoft.com/office/drawing/2014/main" id="{44D66FD5-74DE-4D91-9A5C-2F32197FB7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75364D7A-B2D0-46C3-BA70-2FB6FA4008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0AB6E1E8-1044-4645-BB84-718D5E7006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41563AF2-F998-480C-8629-929DD20A8B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645474E-722C-4EDF-99D0-CC25C2A92A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2B39AE16-054C-45DA-91DB-B6617A80A3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ADFC5BDF-E2E6-4B43-934E-74A7BA127A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2AEAA744-4740-434F-815A-6DA7FFC9C0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8C4B081-FEC8-448A-9433-DB2F9CB5D2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55B3CEE8-A310-497B-A3AE-67875127AE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7F633FDE-DEB5-43D6-8AEE-74941CC87C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2E4C2A34-B786-41BF-84AA-2590CCCEE0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9B6D5F86-27B5-4093-92BF-5E270F048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58F7CAE2-5136-491B-BAD2-57C460D3D0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C3842A01-D2C9-4F26-B5F9-3BE2845AFB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13E3FBAA-B814-43DA-B389-B4531C81EB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BB6F1519-B5AA-4970-90F7-F16500D049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21E7442C-369B-4CCA-AD2F-2731AB0D38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EA8EA1D3-AEA4-4E4A-9B8A-E5C66CEBBB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8E33F98E-A377-4195-9EEA-836C9A3877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B11AB1E6-23FE-4F71-9A41-0401E7A007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69ED0F75-165B-4029-869C-26BDFD8767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9D355063-A393-472D-BADC-B38471BA82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1EBCBFA7-6610-44AE-BDF4-E426F07C0E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A0D776EA-84F3-4ADC-98A4-5D253ACB4E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8939BA7C-816F-4B15-8BA6-AFA345EFA4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758FC50C-24F9-413D-8DAE-96CFBD29D2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590A53D9-94F7-44DC-83C0-962C97E324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9F698D8D-1299-FF13-A6FF-781E19A5C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823" y="3767652"/>
            <a:ext cx="11347579" cy="732342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da-DK" sz="4000" dirty="0"/>
              <a:t>Pladegrænser</a:t>
            </a:r>
            <a:br>
              <a:rPr lang="da-DK" sz="4000" dirty="0"/>
            </a:br>
            <a:endParaRPr lang="da-DK" sz="5400" dirty="0"/>
          </a:p>
        </p:txBody>
      </p:sp>
      <p:pic>
        <p:nvPicPr>
          <p:cNvPr id="4" name="Pladsholder til indhold 3">
            <a:extLst>
              <a:ext uri="{FF2B5EF4-FFF2-40B4-BE49-F238E27FC236}">
                <a16:creationId xmlns:a16="http://schemas.microsoft.com/office/drawing/2014/main" id="{899E198C-2920-66CD-F6C6-2ED148C317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32" r="2559" b="3"/>
          <a:stretch/>
        </p:blipFill>
        <p:spPr>
          <a:xfrm>
            <a:off x="20" y="10"/>
            <a:ext cx="4067627" cy="3580813"/>
          </a:xfrm>
          <a:custGeom>
            <a:avLst/>
            <a:gdLst/>
            <a:ahLst/>
            <a:cxnLst/>
            <a:rect l="l" t="t" r="r" b="b"/>
            <a:pathLst>
              <a:path w="4067647" h="3580823">
                <a:moveTo>
                  <a:pt x="0" y="0"/>
                </a:moveTo>
                <a:lnTo>
                  <a:pt x="4067647" y="0"/>
                </a:lnTo>
                <a:lnTo>
                  <a:pt x="4067647" y="3562877"/>
                </a:lnTo>
                <a:lnTo>
                  <a:pt x="3612323" y="3578141"/>
                </a:lnTo>
                <a:cubicBezTo>
                  <a:pt x="2779094" y="3591572"/>
                  <a:pt x="1800050" y="3555887"/>
                  <a:pt x="547602" y="3441294"/>
                </a:cubicBezTo>
                <a:lnTo>
                  <a:pt x="0" y="3387876"/>
                </a:lnTo>
                <a:close/>
              </a:path>
            </a:pathLst>
          </a:custGeom>
        </p:spPr>
      </p:pic>
      <p:pic>
        <p:nvPicPr>
          <p:cNvPr id="3" name="Pladsholder til indhold 3">
            <a:extLst>
              <a:ext uri="{FF2B5EF4-FFF2-40B4-BE49-F238E27FC236}">
                <a16:creationId xmlns:a16="http://schemas.microsoft.com/office/drawing/2014/main" id="{76844F05-FF2C-8E45-00A8-C2052819A1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8" r="4826"/>
          <a:stretch/>
        </p:blipFill>
        <p:spPr>
          <a:xfrm>
            <a:off x="4062921" y="10"/>
            <a:ext cx="4067647" cy="3563026"/>
          </a:xfrm>
          <a:custGeom>
            <a:avLst/>
            <a:gdLst/>
            <a:ahLst/>
            <a:cxnLst/>
            <a:rect l="l" t="t" r="r" b="b"/>
            <a:pathLst>
              <a:path w="4067647" h="3563036">
                <a:moveTo>
                  <a:pt x="0" y="0"/>
                </a:moveTo>
                <a:lnTo>
                  <a:pt x="4067647" y="0"/>
                </a:lnTo>
                <a:lnTo>
                  <a:pt x="4067647" y="3119416"/>
                </a:lnTo>
                <a:lnTo>
                  <a:pt x="3819702" y="3146522"/>
                </a:lnTo>
                <a:cubicBezTo>
                  <a:pt x="2516293" y="3302040"/>
                  <a:pt x="1534273" y="3488330"/>
                  <a:pt x="230865" y="3555296"/>
                </a:cubicBezTo>
                <a:lnTo>
                  <a:pt x="0" y="3563036"/>
                </a:lnTo>
                <a:close/>
              </a:path>
            </a:pathLst>
          </a:custGeom>
        </p:spPr>
      </p:pic>
      <p:pic>
        <p:nvPicPr>
          <p:cNvPr id="5" name="Pladsholder til indhold 3" descr="Et billede, der indeholder tekst, kasse, beholder&#10;&#10;Automatisk genereret beskrivelse">
            <a:extLst>
              <a:ext uri="{FF2B5EF4-FFF2-40B4-BE49-F238E27FC236}">
                <a16:creationId xmlns:a16="http://schemas.microsoft.com/office/drawing/2014/main" id="{C3B16B7C-4A83-301C-3CB1-F50F25044C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15" r="2686" b="4"/>
          <a:stretch/>
        </p:blipFill>
        <p:spPr>
          <a:xfrm>
            <a:off x="8130567" y="10"/>
            <a:ext cx="4052113" cy="3119406"/>
          </a:xfrm>
          <a:custGeom>
            <a:avLst/>
            <a:gdLst/>
            <a:ahLst/>
            <a:cxnLst/>
            <a:rect l="l" t="t" r="r" b="b"/>
            <a:pathLst>
              <a:path w="4052113" h="3119416">
                <a:moveTo>
                  <a:pt x="0" y="0"/>
                </a:moveTo>
                <a:lnTo>
                  <a:pt x="4052113" y="0"/>
                </a:lnTo>
                <a:lnTo>
                  <a:pt x="4052113" y="2908695"/>
                </a:lnTo>
                <a:cubicBezTo>
                  <a:pt x="2528494" y="2908695"/>
                  <a:pt x="1385780" y="2977962"/>
                  <a:pt x="433518" y="3072023"/>
                </a:cubicBezTo>
                <a:lnTo>
                  <a:pt x="0" y="3119416"/>
                </a:lnTo>
                <a:close/>
              </a:path>
            </a:pathLst>
          </a:custGeom>
        </p:spPr>
      </p:pic>
      <p:sp>
        <p:nvSpPr>
          <p:cNvPr id="148" name="Right Triangle 147">
            <a:extLst>
              <a:ext uri="{FF2B5EF4-FFF2-40B4-BE49-F238E27FC236}">
                <a16:creationId xmlns:a16="http://schemas.microsoft.com/office/drawing/2014/main" id="{D76D19F5-E2A5-4478-90C3-A3928D98F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78921" y="4348942"/>
            <a:ext cx="568289" cy="568289"/>
          </a:xfrm>
          <a:prstGeom prst="rtTriangle">
            <a:avLst/>
          </a:prstGeom>
          <a:solidFill>
            <a:schemeClr val="accent5">
              <a:lumMod val="50000"/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A88F452-FD4F-3C91-D5CE-01A70CDA09EF}"/>
              </a:ext>
            </a:extLst>
          </p:cNvPr>
          <p:cNvSpPr/>
          <p:nvPr/>
        </p:nvSpPr>
        <p:spPr>
          <a:xfrm>
            <a:off x="3997753" y="0"/>
            <a:ext cx="999431" cy="7289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70C58510-7B3D-1D33-907C-63240484D4E5}"/>
              </a:ext>
            </a:extLst>
          </p:cNvPr>
          <p:cNvSpPr txBox="1"/>
          <p:nvPr/>
        </p:nvSpPr>
        <p:spPr>
          <a:xfrm>
            <a:off x="582980" y="4605156"/>
            <a:ext cx="897660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800" dirty="0">
                <a:solidFill>
                  <a:schemeClr val="bg1"/>
                </a:solidFill>
              </a:rPr>
              <a:t>Destruktive/Konvergerende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chemeClr val="bg1"/>
                </a:solidFill>
              </a:rPr>
              <a:t>Kan opdeles i tre underkategorier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800" dirty="0">
                <a:solidFill>
                  <a:schemeClr val="bg1"/>
                </a:solidFill>
              </a:rPr>
              <a:t>Konstruktive/Divergerende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800" dirty="0">
                <a:solidFill>
                  <a:schemeClr val="bg1"/>
                </a:solidFill>
              </a:rPr>
              <a:t>Bevarende/</a:t>
            </a:r>
            <a:r>
              <a:rPr lang="da-DK" sz="2800" dirty="0" err="1">
                <a:solidFill>
                  <a:schemeClr val="bg1"/>
                </a:solidFill>
              </a:rPr>
              <a:t>Transforme</a:t>
            </a:r>
            <a:endParaRPr lang="da-DK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296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C582B07-D0F0-4B6B-A5D9-D2F192CB3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B4ACB0-2B52-48C2-9BC9-553BE7356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DA1A4301-6FFC-4C82-A1FA-7634D8CAA8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96085" y="1566850"/>
            <a:ext cx="568289" cy="568289"/>
          </a:xfrm>
          <a:prstGeom prst="rtTriangl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323DD1D-77DE-48B2-A0A0-626580153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214827" cy="6858000"/>
            <a:chOff x="-6214" y="-1"/>
            <a:chExt cx="12214827" cy="6858000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5C230063-C474-48F9-AD35-F649415C2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251EB77-6139-46FD-BABC-8576465948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8177B72-4955-469C-BAF0-E076263794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C09269C7-DB34-4A8C-BAC9-2496A058B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FFA42117-D401-4236-8EAA-EC9095D4C6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6746B91E-6053-4974-B374-9D1B8FBD70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D5DA8D3-12FB-4731-BDBC-93B6113D0C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7D16B49A-4893-4729-87B8-9A0B8E592D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406D93EE-2329-4706-89C0-BB6C94A39A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3DC3E76F-2DB4-40DA-8C45-943861B172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56318F6-E559-4DA6-95C0-D2BB10BA6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83243B57-CFAA-461A-AE56-A61CF60F3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6AEACE9-7BE6-4FC5-9686-47F15ABA5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5DCAE5B4-5700-44A8-91DA-D8415FB04F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F2F9D9C9-D01B-4870-8B33-310D77DF5B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905DDC7F-2142-41F1-B1E3-A37A0B6FD1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1B19576-1AA2-4552-8D7D-831B13781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C504D005-AC5D-4160-8184-5BB45CE00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DA540368-C5A6-4F28-A60E-763362A6E5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767B4722-C810-495C-BB11-45141E367D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83B1706B-6FE4-44FB-B429-E59AE3B16D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F9DD5DAD-1CA2-48BA-94BF-70B1AC2BB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076A21FA-0159-4468-9737-BDBD34261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0870688F-0FB0-4A4A-9F90-7EAE14CAE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F7D7D25-8970-4DD6-A3D7-0D550BA85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B480E32-418E-4DE3-B6E7-2F803A2C75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0985F833-A609-4B9C-A0D7-6DF88DB7B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AA9A587-B078-4028-A924-4A6DDDA2C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E2E5E8E-3025-4C93-9E63-9C47C5BBA9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4F02313B-5D5C-7CED-DB81-FAAD7E444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032" y="-546398"/>
            <a:ext cx="4952999" cy="2244176"/>
          </a:xfrm>
        </p:spPr>
        <p:txBody>
          <a:bodyPr>
            <a:normAutofit/>
          </a:bodyPr>
          <a:lstStyle/>
          <a:p>
            <a:r>
              <a:rPr lang="da-DK" sz="3700" dirty="0" err="1">
                <a:solidFill>
                  <a:schemeClr val="tx2"/>
                </a:solidFill>
              </a:rPr>
              <a:t>Bjærgkædedannelse</a:t>
            </a:r>
            <a:endParaRPr lang="da-DK" sz="3700" dirty="0">
              <a:solidFill>
                <a:schemeClr val="tx2"/>
              </a:solidFill>
            </a:endParaRP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7CFCF6B-0278-28F5-991A-F638D10825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00623"/>
            <a:ext cx="4952999" cy="5373703"/>
          </a:xfrm>
        </p:spPr>
        <p:txBody>
          <a:bodyPr>
            <a:normAutofit fontScale="92500"/>
          </a:bodyPr>
          <a:lstStyle/>
          <a:p>
            <a:pPr>
              <a:lnSpc>
                <a:spcPct val="100000"/>
              </a:lnSpc>
            </a:pPr>
            <a:r>
              <a:rPr lang="da-DK" sz="2400" dirty="0">
                <a:solidFill>
                  <a:schemeClr val="tx2"/>
                </a:solidFill>
              </a:rPr>
              <a:t>Kollision mellem to plader (destruktive pladegrænser) danner bjergkæder – foldebjerge</a:t>
            </a:r>
          </a:p>
          <a:p>
            <a:pPr>
              <a:lnSpc>
                <a:spcPct val="100000"/>
              </a:lnSpc>
            </a:pPr>
            <a:r>
              <a:rPr lang="da-DK" sz="2400" dirty="0">
                <a:solidFill>
                  <a:schemeClr val="tx2"/>
                </a:solidFill>
              </a:rPr>
              <a:t>Bjergkæder varierer i højde, udstrækning og sammensætning</a:t>
            </a:r>
          </a:p>
          <a:p>
            <a:pPr>
              <a:lnSpc>
                <a:spcPct val="100000"/>
              </a:lnSpc>
            </a:pPr>
            <a:r>
              <a:rPr lang="da-DK" sz="2400" dirty="0">
                <a:solidFill>
                  <a:schemeClr val="tx2"/>
                </a:solidFill>
              </a:rPr>
              <a:t>Jo højere bjerg, jo yngre </a:t>
            </a:r>
            <a:r>
              <a:rPr lang="da-DK" sz="2400" dirty="0">
                <a:solidFill>
                  <a:schemeClr val="tx2"/>
                </a:solidFill>
                <a:sym typeface="Wingdings" pitchFamily="2" charset="2"/>
              </a:rPr>
              <a:t> erosion</a:t>
            </a:r>
          </a:p>
          <a:p>
            <a:pPr>
              <a:lnSpc>
                <a:spcPct val="100000"/>
              </a:lnSpc>
            </a:pPr>
            <a:r>
              <a:rPr lang="da-DK" sz="2400" dirty="0">
                <a:solidFill>
                  <a:schemeClr val="tx2"/>
                </a:solidFill>
                <a:sym typeface="Wingdings" pitchFamily="2" charset="2"/>
              </a:rPr>
              <a:t>Der sker ikke altid bjergkædedannelse på trods af konstant tektonisk aktivitet</a:t>
            </a:r>
          </a:p>
          <a:p>
            <a:pPr>
              <a:lnSpc>
                <a:spcPct val="100000"/>
              </a:lnSpc>
            </a:pPr>
            <a:r>
              <a:rPr lang="da-DK" sz="2400" dirty="0">
                <a:solidFill>
                  <a:schemeClr val="tx2"/>
                </a:solidFill>
                <a:sym typeface="Wingdings" pitchFamily="2" charset="2"/>
              </a:rPr>
              <a:t>Brudbjerge - sker ved brud på skorpen pga. pladetektonisk aktivitet  sker sjældent</a:t>
            </a:r>
            <a:endParaRPr lang="da-DK" sz="2400" dirty="0">
              <a:solidFill>
                <a:schemeClr val="tx2"/>
              </a:solidFill>
            </a:endParaRP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721EB20B-D148-12DE-1EF4-E64AA075DE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928" r="16110" b="1"/>
          <a:stretch/>
        </p:blipFill>
        <p:spPr>
          <a:xfrm>
            <a:off x="6309311" y="1"/>
            <a:ext cx="5899302" cy="6862230"/>
          </a:xfrm>
          <a:custGeom>
            <a:avLst/>
            <a:gdLst/>
            <a:ahLst/>
            <a:cxnLst/>
            <a:rect l="l" t="t" r="r" b="b"/>
            <a:pathLst>
              <a:path w="5923149" h="6857997">
                <a:moveTo>
                  <a:pt x="320173" y="0"/>
                </a:moveTo>
                <a:lnTo>
                  <a:pt x="5923149" y="0"/>
                </a:lnTo>
                <a:lnTo>
                  <a:pt x="5923149" y="6857997"/>
                </a:lnTo>
                <a:lnTo>
                  <a:pt x="1111789" y="6857997"/>
                </a:lnTo>
                <a:lnTo>
                  <a:pt x="1106562" y="6546368"/>
                </a:lnTo>
                <a:cubicBezTo>
                  <a:pt x="1000021" y="3425651"/>
                  <a:pt x="-688878" y="3321843"/>
                  <a:pt x="320173" y="0"/>
                </a:cubicBezTo>
                <a:close/>
              </a:path>
            </a:pathLst>
          </a:cu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0C2FC767-296A-AC5A-5965-AAE6F18B0B51}"/>
              </a:ext>
            </a:extLst>
          </p:cNvPr>
          <p:cNvSpPr/>
          <p:nvPr/>
        </p:nvSpPr>
        <p:spPr>
          <a:xfrm>
            <a:off x="6609153" y="12427"/>
            <a:ext cx="1558315" cy="6095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03587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02313B-5D5C-7CED-DB81-FAAD7E444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Isostasiprincippet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7CFCF6B-0278-28F5-991A-F638D10825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85888"/>
            <a:ext cx="10722932" cy="5106987"/>
          </a:xfrm>
        </p:spPr>
        <p:txBody>
          <a:bodyPr>
            <a:normAutofit fontScale="92500" lnSpcReduction="10000"/>
          </a:bodyPr>
          <a:lstStyle/>
          <a:p>
            <a:r>
              <a:rPr lang="da-DK" sz="2600" dirty="0"/>
              <a:t>Skorpen som samlet enhed er altid i ligevægt</a:t>
            </a:r>
          </a:p>
          <a:p>
            <a:r>
              <a:rPr lang="da-DK" sz="2600" dirty="0"/>
              <a:t>Samlet set vejer kappen mere end skorpen, så skorpen vil flyde ovenpå</a:t>
            </a:r>
          </a:p>
          <a:p>
            <a:r>
              <a:rPr lang="da-DK" sz="2600" dirty="0"/>
              <a:t>Steder hvor skorpen er tykkere, som f.eks. ved bjerge, vil skorpen presse længere ned i kappen, og dermed øge trykket på</a:t>
            </a:r>
            <a:br>
              <a:rPr lang="da-DK" sz="2600" dirty="0"/>
            </a:br>
            <a:r>
              <a:rPr lang="da-DK" sz="2600" dirty="0"/>
              <a:t>kappen</a:t>
            </a:r>
          </a:p>
          <a:p>
            <a:r>
              <a:rPr lang="da-DK" sz="2600" dirty="0"/>
              <a:t>Over tid eroderes bjerget, og trykket fra bjerget</a:t>
            </a:r>
            <a:br>
              <a:rPr lang="da-DK" sz="2600" dirty="0"/>
            </a:br>
            <a:r>
              <a:rPr lang="da-DK" sz="2600" dirty="0"/>
              <a:t>falder, idet trykket nedefra er den samme,</a:t>
            </a:r>
            <a:br>
              <a:rPr lang="da-DK" sz="2600" dirty="0"/>
            </a:br>
            <a:r>
              <a:rPr lang="da-DK" sz="2600" dirty="0"/>
              <a:t>ser vi en landhævning</a:t>
            </a:r>
          </a:p>
          <a:p>
            <a:r>
              <a:rPr lang="da-DK" sz="2600" dirty="0"/>
              <a:t>Landhævningen fortsætter indtil presset nedefra</a:t>
            </a:r>
            <a:br>
              <a:rPr lang="da-DK" sz="2600" dirty="0"/>
            </a:br>
            <a:r>
              <a:rPr lang="da-DK" sz="2600" dirty="0"/>
              <a:t>er reduceret, så det er lig med presset ovenfra</a:t>
            </a:r>
          </a:p>
          <a:p>
            <a:r>
              <a:rPr lang="da-DK" sz="2600" dirty="0"/>
              <a:t>Altså får vi ligevægt</a:t>
            </a:r>
          </a:p>
          <a:p>
            <a:endParaRPr lang="da-DK" dirty="0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F94EA745-8A95-052F-C7FB-668DC73C09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8137" y="2927270"/>
            <a:ext cx="4105275" cy="3797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556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7678F73-9880-405C-9E21-2CC82BD04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C582B07-D0F0-4B6B-A5D9-D2F192CB3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DA1A4301-6FFC-4C82-A1FA-7634D8CAA8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77931" y="1559140"/>
            <a:ext cx="568289" cy="568289"/>
          </a:xfrm>
          <a:prstGeom prst="rtTriangle">
            <a:avLst/>
          </a:prstGeom>
          <a:solidFill>
            <a:schemeClr val="accent5">
              <a:lumMod val="50000"/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323DD1D-77DE-48B2-A0A0-626580153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214827" cy="6858000"/>
            <a:chOff x="-6214" y="-1"/>
            <a:chExt cx="12214827" cy="6858000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5C230063-C474-48F9-AD35-F649415C2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251EB77-6139-46FD-BABC-8576465948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8177B72-4955-469C-BAF0-E076263794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C09269C7-DB34-4A8C-BAC9-2496A058B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FFA42117-D401-4236-8EAA-EC9095D4C6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6746B91E-6053-4974-B374-9D1B8FBD70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D5DA8D3-12FB-4731-BDBC-93B6113D0C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7D16B49A-4893-4729-87B8-9A0B8E592D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406D93EE-2329-4706-89C0-BB6C94A39A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3DC3E76F-2DB4-40DA-8C45-943861B172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56318F6-E559-4DA6-95C0-D2BB10BA6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83243B57-CFAA-461A-AE56-A61CF60F3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6AEACE9-7BE6-4FC5-9686-47F15ABA5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5DCAE5B4-5700-44A8-91DA-D8415FB04F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F2F9D9C9-D01B-4870-8B33-310D77DF5B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905DDC7F-2142-41F1-B1E3-A37A0B6FD1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1B19576-1AA2-4552-8D7D-831B13781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C504D005-AC5D-4160-8184-5BB45CE00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DA540368-C5A6-4F28-A60E-763362A6E5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767B4722-C810-495C-BB11-45141E367D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83B1706B-6FE4-44FB-B429-E59AE3B16D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F9DD5DAD-1CA2-48BA-94BF-70B1AC2BB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076A21FA-0159-4468-9737-BDBD34261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0870688F-0FB0-4A4A-9F90-7EAE14CAE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F7D7D25-8970-4DD6-A3D7-0D550BA85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B480E32-418E-4DE3-B6E7-2F803A2C75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0985F833-A609-4B9C-A0D7-6DF88DB7B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AA9A587-B078-4028-A924-4A6DDDA2C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E2E5E8E-3025-4C93-9E63-9C47C5BBA9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4F02313B-5D5C-7CED-DB81-FAAD7E444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22025"/>
            <a:ext cx="4952999" cy="2247616"/>
          </a:xfrm>
        </p:spPr>
        <p:txBody>
          <a:bodyPr>
            <a:normAutofit/>
          </a:bodyPr>
          <a:lstStyle/>
          <a:p>
            <a:r>
              <a:rPr lang="da-DK" dirty="0"/>
              <a:t>Vulkanisme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7CFCF6B-0278-28F5-991A-F638D10825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400476"/>
            <a:ext cx="4952999" cy="3870408"/>
          </a:xfrm>
        </p:spPr>
        <p:txBody>
          <a:bodyPr>
            <a:normAutofit/>
          </a:bodyPr>
          <a:lstStyle/>
          <a:p>
            <a:r>
              <a:rPr lang="da-DK" sz="1800" dirty="0"/>
              <a:t>En forudsætning for vulkanisme er magma!</a:t>
            </a:r>
          </a:p>
          <a:p>
            <a:r>
              <a:rPr lang="da-DK" sz="1800" dirty="0"/>
              <a:t>I jordens indre eksisterer smeltede stenmasser: magma</a:t>
            </a:r>
          </a:p>
          <a:p>
            <a:r>
              <a:rPr lang="da-DK" sz="1800" dirty="0"/>
              <a:t>Magma har en lavere massefylde end det omgivende materiale, derfor søger det op</a:t>
            </a:r>
          </a:p>
          <a:p>
            <a:r>
              <a:rPr lang="da-DK" sz="1800" dirty="0"/>
              <a:t>Magma dannes ved:</a:t>
            </a:r>
          </a:p>
          <a:p>
            <a:pPr lvl="1"/>
            <a:r>
              <a:rPr lang="da-DK" sz="1400" dirty="0"/>
              <a:t>En plade </a:t>
            </a:r>
            <a:r>
              <a:rPr lang="da-DK" sz="1400" dirty="0" err="1"/>
              <a:t>nedsynkes</a:t>
            </a:r>
            <a:r>
              <a:rPr lang="da-DK" sz="1400" dirty="0"/>
              <a:t> ved en destruktiv pladegrænse</a:t>
            </a:r>
          </a:p>
          <a:p>
            <a:pPr lvl="1"/>
            <a:r>
              <a:rPr lang="da-DK" sz="1400" dirty="0"/>
              <a:t>Kerneprocesser i Jordens indre frigiver energi gennem varme og strømmer mod jordoverfladen</a:t>
            </a:r>
          </a:p>
          <a:p>
            <a:endParaRPr lang="da-DK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8F8215-5D40-F9DF-8DE5-F001152F10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0663" b="2"/>
          <a:stretch/>
        </p:blipFill>
        <p:spPr>
          <a:xfrm>
            <a:off x="6084873" y="-3440"/>
            <a:ext cx="6129950" cy="6861439"/>
          </a:xfrm>
          <a:custGeom>
            <a:avLst/>
            <a:gdLst/>
            <a:ahLst/>
            <a:cxnLst/>
            <a:rect l="l" t="t" r="r" b="b"/>
            <a:pathLst>
              <a:path w="6129950" h="6861439">
                <a:moveTo>
                  <a:pt x="1687527" y="0"/>
                </a:moveTo>
                <a:lnTo>
                  <a:pt x="6129950" y="0"/>
                </a:lnTo>
                <a:lnTo>
                  <a:pt x="6129950" y="6858000"/>
                </a:lnTo>
                <a:lnTo>
                  <a:pt x="5040333" y="6858000"/>
                </a:lnTo>
                <a:lnTo>
                  <a:pt x="5040333" y="6861439"/>
                </a:lnTo>
                <a:lnTo>
                  <a:pt x="272442" y="6861439"/>
                </a:lnTo>
                <a:lnTo>
                  <a:pt x="196402" y="6549696"/>
                </a:lnTo>
                <a:cubicBezTo>
                  <a:pt x="-517926" y="3427393"/>
                  <a:pt x="946083" y="3323532"/>
                  <a:pt x="946083" y="1"/>
                </a:cubicBezTo>
                <a:lnTo>
                  <a:pt x="1687527" y="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37679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1C582B07-D0F0-4B6B-A5D9-D2F192CB3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90B4ACB0-2B52-48C2-9BC9-553BE7356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3" name="Right Triangle 52">
            <a:extLst>
              <a:ext uri="{FF2B5EF4-FFF2-40B4-BE49-F238E27FC236}">
                <a16:creationId xmlns:a16="http://schemas.microsoft.com/office/drawing/2014/main" id="{DA1A4301-6FFC-4C82-A1FA-7634D8CAA8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96085" y="1566850"/>
            <a:ext cx="568289" cy="568289"/>
          </a:xfrm>
          <a:prstGeom prst="rtTriangl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323DD1D-77DE-48B2-A0A0-626580153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214827" cy="6858000"/>
            <a:chOff x="-6214" y="-1"/>
            <a:chExt cx="12214827" cy="6858000"/>
          </a:xfrm>
        </p:grpSpPr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5C230063-C474-48F9-AD35-F649415C2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6251EB77-6139-46FD-BABC-8576465948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A8177B72-4955-469C-BAF0-E076263794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C09269C7-DB34-4A8C-BAC9-2496A058B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FFA42117-D401-4236-8EAA-EC9095D4C6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6746B91E-6053-4974-B374-9D1B8FBD70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D5DA8D3-12FB-4731-BDBC-93B6113D0C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7D16B49A-4893-4729-87B8-9A0B8E592D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06D93EE-2329-4706-89C0-BB6C94A39A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3DC3E76F-2DB4-40DA-8C45-943861B172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F56318F6-E559-4DA6-95C0-D2BB10BA6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83243B57-CFAA-461A-AE56-A61CF60F3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86AEACE9-7BE6-4FC5-9686-47F15ABA5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5DCAE5B4-5700-44A8-91DA-D8415FB04F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F2F9D9C9-D01B-4870-8B33-310D77DF5B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905DDC7F-2142-41F1-B1E3-A37A0B6FD1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51B19576-1AA2-4552-8D7D-831B13781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C504D005-AC5D-4160-8184-5BB45CE00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DA540368-C5A6-4F28-A60E-763362A6E5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767B4722-C810-495C-BB11-45141E367D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83B1706B-6FE4-44FB-B429-E59AE3B16D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F9DD5DAD-1CA2-48BA-94BF-70B1AC2BB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076A21FA-0159-4468-9737-BDBD34261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0870688F-0FB0-4A4A-9F90-7EAE14CAE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8F7D7D25-8970-4DD6-A3D7-0D550BA85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8B480E32-418E-4DE3-B6E7-2F803A2C75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0985F833-A609-4B9C-A0D7-6DF88DB7B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DAA9A587-B078-4028-A924-4A6DDDA2C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1E2E5E8E-3025-4C93-9E63-9C47C5BBA9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4F02313B-5D5C-7CED-DB81-FAAD7E444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454633"/>
            <a:ext cx="4952999" cy="2244176"/>
          </a:xfrm>
        </p:spPr>
        <p:txBody>
          <a:bodyPr>
            <a:normAutofit/>
          </a:bodyPr>
          <a:lstStyle/>
          <a:p>
            <a:r>
              <a:rPr lang="da-DK" dirty="0">
                <a:solidFill>
                  <a:schemeClr val="tx2"/>
                </a:solidFill>
              </a:rPr>
              <a:t>Vulkanudbrud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7CFCF6B-0278-28F5-991A-F638D10825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14382"/>
            <a:ext cx="5721558" cy="5159944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da-DK" sz="1800" b="1" dirty="0">
                <a:solidFill>
                  <a:schemeClr val="tx2"/>
                </a:solidFill>
              </a:rPr>
              <a:t>Processen ved et vulkanudbrud</a:t>
            </a:r>
          </a:p>
          <a:p>
            <a:pPr>
              <a:lnSpc>
                <a:spcPct val="100000"/>
              </a:lnSpc>
            </a:pPr>
            <a:r>
              <a:rPr lang="da-DK" sz="1800" dirty="0">
                <a:solidFill>
                  <a:schemeClr val="tx2"/>
                </a:solidFill>
              </a:rPr>
              <a:t>1. Magmaet, der dannes i </a:t>
            </a:r>
            <a:r>
              <a:rPr lang="da-DK" sz="1800" dirty="0" err="1">
                <a:solidFill>
                  <a:schemeClr val="tx2"/>
                </a:solidFill>
              </a:rPr>
              <a:t>asthenosfæren</a:t>
            </a:r>
            <a:r>
              <a:rPr lang="da-DK" sz="1800" dirty="0">
                <a:solidFill>
                  <a:schemeClr val="tx2"/>
                </a:solidFill>
              </a:rPr>
              <a:t>, søger op, fordi dets massefylde er lavere end det omkringliggende, og fordi trykket er lavere</a:t>
            </a:r>
          </a:p>
          <a:p>
            <a:pPr>
              <a:lnSpc>
                <a:spcPct val="100000"/>
              </a:lnSpc>
            </a:pPr>
            <a:r>
              <a:rPr lang="da-DK" sz="1800" dirty="0">
                <a:solidFill>
                  <a:schemeClr val="tx2"/>
                </a:solidFill>
              </a:rPr>
              <a:t>2. Magmaet vil samle sig i et kammer og kan ikke komme videre pga. svært gennemtrængelige lag</a:t>
            </a:r>
          </a:p>
          <a:p>
            <a:pPr>
              <a:lnSpc>
                <a:spcPct val="100000"/>
              </a:lnSpc>
            </a:pPr>
            <a:r>
              <a:rPr lang="da-DK" sz="1800" dirty="0">
                <a:solidFill>
                  <a:schemeClr val="tx2"/>
                </a:solidFill>
              </a:rPr>
              <a:t>3. Her begynder magmaet at størkne, da temperaturen er lavere. Ved denne størkningsproces krystalliserer mineraler og resten af det flydende magma (restsmelte) ændres kemisk og rumfanget mindskes</a:t>
            </a:r>
          </a:p>
          <a:p>
            <a:pPr>
              <a:lnSpc>
                <a:spcPct val="100000"/>
              </a:lnSpc>
            </a:pPr>
            <a:r>
              <a:rPr lang="da-DK" sz="1800" dirty="0">
                <a:solidFill>
                  <a:schemeClr val="tx2"/>
                </a:solidFill>
              </a:rPr>
              <a:t>4. Det gas der tidligere var i magmaet kan ikke optages i de nye mineraler, og derfor stiger trykket i magmakammeret</a:t>
            </a:r>
          </a:p>
          <a:p>
            <a:pPr>
              <a:lnSpc>
                <a:spcPct val="100000"/>
              </a:lnSpc>
            </a:pPr>
            <a:r>
              <a:rPr lang="da-DK" sz="1800" dirty="0">
                <a:solidFill>
                  <a:schemeClr val="tx2"/>
                </a:solidFill>
              </a:rPr>
              <a:t>5. Trykket bliver til sidst så stort, at magmaet bryder gennem skorpen, og der opstår et vulkanudbrud</a:t>
            </a:r>
          </a:p>
          <a:p>
            <a:pPr>
              <a:lnSpc>
                <a:spcPct val="100000"/>
              </a:lnSpc>
            </a:pPr>
            <a:endParaRPr lang="da-DK" sz="1500" dirty="0">
              <a:solidFill>
                <a:schemeClr val="tx2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8F8215-5D40-F9DF-8DE5-F001152F10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4034" b="2"/>
          <a:stretch/>
        </p:blipFill>
        <p:spPr>
          <a:xfrm>
            <a:off x="6309311" y="1"/>
            <a:ext cx="5899302" cy="6862230"/>
          </a:xfrm>
          <a:custGeom>
            <a:avLst/>
            <a:gdLst/>
            <a:ahLst/>
            <a:cxnLst/>
            <a:rect l="l" t="t" r="r" b="b"/>
            <a:pathLst>
              <a:path w="5923149" h="6857997">
                <a:moveTo>
                  <a:pt x="320173" y="0"/>
                </a:moveTo>
                <a:lnTo>
                  <a:pt x="5923149" y="0"/>
                </a:lnTo>
                <a:lnTo>
                  <a:pt x="5923149" y="6857997"/>
                </a:lnTo>
                <a:lnTo>
                  <a:pt x="1111789" y="6857997"/>
                </a:lnTo>
                <a:lnTo>
                  <a:pt x="1106562" y="6546368"/>
                </a:lnTo>
                <a:cubicBezTo>
                  <a:pt x="1000021" y="3425651"/>
                  <a:pt x="-688878" y="3321843"/>
                  <a:pt x="320173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26065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9EE3C0-426A-3C0E-9245-CD34824A7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Vulkantyper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B5F1333-76C9-C1B4-8F87-184637F95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3038"/>
            <a:ext cx="10722932" cy="4733925"/>
          </a:xfrm>
        </p:spPr>
        <p:txBody>
          <a:bodyPr>
            <a:normAutofit fontScale="77500" lnSpcReduction="20000"/>
          </a:bodyPr>
          <a:lstStyle/>
          <a:p>
            <a:r>
              <a:rPr lang="da-DK" dirty="0"/>
              <a:t>Skjoldvulkaner</a:t>
            </a:r>
          </a:p>
          <a:p>
            <a:r>
              <a:rPr lang="da-DK" dirty="0"/>
              <a:t>Keglevulkaner</a:t>
            </a:r>
          </a:p>
          <a:p>
            <a:r>
              <a:rPr lang="da-DK" dirty="0"/>
              <a:t>Eksplosionsvulkaner</a:t>
            </a:r>
          </a:p>
          <a:p>
            <a:r>
              <a:rPr lang="da-DK" dirty="0"/>
              <a:t>Hotspots</a:t>
            </a:r>
          </a:p>
          <a:p>
            <a:r>
              <a:rPr lang="da-DK" dirty="0"/>
              <a:t>… og supervulkaner og spaltevulkaner</a:t>
            </a:r>
          </a:p>
          <a:p>
            <a:endParaRPr lang="da-DK" dirty="0"/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da-DK" dirty="0"/>
              <a:t>Tre faktorer, der bestemmer hvilken vulkantype det er: </a:t>
            </a:r>
          </a:p>
          <a:p>
            <a:pPr marL="457200" lvl="0" indent="-30480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-"/>
            </a:pPr>
            <a:r>
              <a:rPr lang="da-DK" dirty="0">
                <a:solidFill>
                  <a:schemeClr val="bg1"/>
                </a:solidFill>
              </a:rPr>
              <a:t>Hvordan den er dannet (processen), f.eks. ved en destruktiv pladegrænse</a:t>
            </a:r>
          </a:p>
          <a:p>
            <a:pPr marL="457200" lvl="0" indent="-30480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-"/>
            </a:pPr>
            <a:r>
              <a:rPr lang="da-DK" dirty="0">
                <a:solidFill>
                  <a:schemeClr val="bg1"/>
                </a:solidFill>
              </a:rPr>
              <a:t>Hvad er den dannet af (materialet), altså hvilken mineralsammensætning</a:t>
            </a:r>
          </a:p>
          <a:p>
            <a:pPr marL="457200" lvl="0" indent="-30480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-"/>
            </a:pPr>
            <a:r>
              <a:rPr lang="da-DK" dirty="0">
                <a:solidFill>
                  <a:schemeClr val="bg1"/>
                </a:solidFill>
              </a:rPr>
              <a:t>Hvordan kommer den til at se ud (formen)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endParaRPr lang="da-DK" dirty="0"/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da-DK" dirty="0"/>
              <a:t>Faktorerne har indflydelse på hinanden</a:t>
            </a:r>
          </a:p>
        </p:txBody>
      </p:sp>
    </p:spTree>
    <p:extLst>
      <p:ext uri="{BB962C8B-B14F-4D97-AF65-F5344CB8AC3E}">
        <p14:creationId xmlns:p14="http://schemas.microsoft.com/office/powerpoint/2010/main" val="3056572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>
            <a:extLst>
              <a:ext uri="{FF2B5EF4-FFF2-40B4-BE49-F238E27FC236}">
                <a16:creationId xmlns:a16="http://schemas.microsoft.com/office/drawing/2014/main" id="{A4798C7F-C8CA-4799-BF37-3AB4642CDB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7162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87F0794B-55D3-4D2D-BDE7-4688ED321E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BE4C795B-1813-4CC6-B03F-8DD130BEAA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E0F4C04D-5CD8-446B-BE3D-257172E6E4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FDDC802E-606F-4F39-84B6-90DF0FE544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C5B0C75-0136-4A39-9AB6-0F02C45278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C5ED2B52-3D40-46DE-8B54-99A407157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18BCEC75-1B6B-45B2-8041-8D933FCF60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6A2FC789-056A-43CC-807E-4262CDC3E0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48C32FD3-76B0-40E7-89F2-E9C523210A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B82E9447-8362-426C-840A-B6F2231F7B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F141DC8-83CE-4C21-A5BA-E2FFF3D866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512A697C-ECBC-40A9-AC69-BF96A34B91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D2E988AF-5EFB-43D3-B93F-6E4F41A2C9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6B312C1B-AAE2-4A6D-ACC7-ABAA75D428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57B96146-61DA-44D6-A9DF-6DB41FCF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6B33F93D-4439-46EE-97C4-9CECAAFDCF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5914B275-A3D7-4BA4-B8CB-E7657100F3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BD26EF3B-FBE7-4D57-8E01-553F50734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6CC1E671-BA54-4B31-9A2E-8F50BC57A2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A836A704-3624-4ABF-9A67-0F52C2F3E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5FDC385D-BA34-481F-A991-A776E0B193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F1EF033A-D8FB-416B-AE51-4E098A27D6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17C17B48-F458-4E9B-9331-56FCDC5B6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07E44A4B-D453-46F0-A83D-AF0B33D5C5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346BEA9F-314B-440D-AE8D-21E1252EC5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F15EAFD0-4869-4612-ACDE-ABC703104E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A0F26706-7F23-4FF0-9CAF-F3C4F47C11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C0195A72-345A-4E88-8D71-14DB3D1B6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0DBF51A6-A3BC-49FE-BB01-E899281177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A78DF911-744C-419B-83DC-39F270BBF4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9" name="Freeform: Shape 108">
            <a:extLst>
              <a:ext uri="{FF2B5EF4-FFF2-40B4-BE49-F238E27FC236}">
                <a16:creationId xmlns:a16="http://schemas.microsoft.com/office/drawing/2014/main" id="{216BB147-20D5-4D93-BDA5-1BC614D6A4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214" y="5014716"/>
            <a:ext cx="2800124" cy="1843284"/>
          </a:xfrm>
          <a:custGeom>
            <a:avLst/>
            <a:gdLst>
              <a:gd name="connsiteX0" fmla="*/ 375358 w 2800124"/>
              <a:gd name="connsiteY0" fmla="*/ 0 h 1843284"/>
              <a:gd name="connsiteX1" fmla="*/ 2781298 w 2800124"/>
              <a:gd name="connsiteY1" fmla="*/ 1770066 h 1843284"/>
              <a:gd name="connsiteX2" fmla="*/ 2800124 w 2800124"/>
              <a:gd name="connsiteY2" fmla="*/ 1843284 h 1843284"/>
              <a:gd name="connsiteX3" fmla="*/ 1987869 w 2800124"/>
              <a:gd name="connsiteY3" fmla="*/ 1843284 h 1843284"/>
              <a:gd name="connsiteX4" fmla="*/ 1986195 w 2800124"/>
              <a:gd name="connsiteY4" fmla="*/ 1838711 h 1843284"/>
              <a:gd name="connsiteX5" fmla="*/ 375357 w 2800124"/>
              <a:gd name="connsiteY5" fmla="*/ 770976 h 1843284"/>
              <a:gd name="connsiteX6" fmla="*/ 23030 w 2800124"/>
              <a:gd name="connsiteY6" fmla="*/ 806494 h 1843284"/>
              <a:gd name="connsiteX7" fmla="*/ 0 w 2800124"/>
              <a:gd name="connsiteY7" fmla="*/ 812415 h 1843284"/>
              <a:gd name="connsiteX8" fmla="*/ 0 w 2800124"/>
              <a:gd name="connsiteY8" fmla="*/ 30983 h 1843284"/>
              <a:gd name="connsiteX9" fmla="*/ 117785 w 2800124"/>
              <a:gd name="connsiteY9" fmla="*/ 13007 h 1843284"/>
              <a:gd name="connsiteX10" fmla="*/ 375358 w 2800124"/>
              <a:gd name="connsiteY10" fmla="*/ 0 h 18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0124" h="1843284">
                <a:moveTo>
                  <a:pt x="375358" y="0"/>
                </a:moveTo>
                <a:cubicBezTo>
                  <a:pt x="1505802" y="0"/>
                  <a:pt x="2462339" y="744579"/>
                  <a:pt x="2781298" y="1770066"/>
                </a:cubicBezTo>
                <a:lnTo>
                  <a:pt x="2800124" y="1843284"/>
                </a:lnTo>
                <a:lnTo>
                  <a:pt x="1987869" y="1843284"/>
                </a:lnTo>
                <a:lnTo>
                  <a:pt x="1986195" y="1838711"/>
                </a:lnTo>
                <a:cubicBezTo>
                  <a:pt x="1720801" y="1211248"/>
                  <a:pt x="1099494" y="770976"/>
                  <a:pt x="375357" y="770976"/>
                </a:cubicBezTo>
                <a:cubicBezTo>
                  <a:pt x="254668" y="770976"/>
                  <a:pt x="136835" y="783206"/>
                  <a:pt x="23030" y="806494"/>
                </a:cubicBezTo>
                <a:lnTo>
                  <a:pt x="0" y="812415"/>
                </a:lnTo>
                <a:lnTo>
                  <a:pt x="0" y="30983"/>
                </a:lnTo>
                <a:lnTo>
                  <a:pt x="117785" y="13007"/>
                </a:lnTo>
                <a:cubicBezTo>
                  <a:pt x="202473" y="4406"/>
                  <a:pt x="288401" y="0"/>
                  <a:pt x="375358" y="0"/>
                </a:cubicBezTo>
                <a:close/>
              </a:path>
            </a:pathLst>
          </a:custGeom>
          <a:solidFill>
            <a:schemeClr val="accent5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1" name="Freeform: Shape 110">
            <a:extLst>
              <a:ext uri="{FF2B5EF4-FFF2-40B4-BE49-F238E27FC236}">
                <a16:creationId xmlns:a16="http://schemas.microsoft.com/office/drawing/2014/main" id="{0A253F60-DE40-4508-A37A-61331DF1D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9728" y="0"/>
            <a:ext cx="4209224" cy="1650549"/>
          </a:xfrm>
          <a:custGeom>
            <a:avLst/>
            <a:gdLst>
              <a:gd name="connsiteX0" fmla="*/ 0 w 4209224"/>
              <a:gd name="connsiteY0" fmla="*/ 0 h 1650549"/>
              <a:gd name="connsiteX1" fmla="*/ 846445 w 4209224"/>
              <a:gd name="connsiteY1" fmla="*/ 0 h 1650549"/>
              <a:gd name="connsiteX2" fmla="*/ 912542 w 4209224"/>
              <a:gd name="connsiteY2" fmla="*/ 108799 h 1650549"/>
              <a:gd name="connsiteX3" fmla="*/ 2362195 w 4209224"/>
              <a:gd name="connsiteY3" fmla="*/ 879573 h 1650549"/>
              <a:gd name="connsiteX4" fmla="*/ 3811848 w 4209224"/>
              <a:gd name="connsiteY4" fmla="*/ 108799 h 1650549"/>
              <a:gd name="connsiteX5" fmla="*/ 3877945 w 4209224"/>
              <a:gd name="connsiteY5" fmla="*/ 0 h 1650549"/>
              <a:gd name="connsiteX6" fmla="*/ 4209224 w 4209224"/>
              <a:gd name="connsiteY6" fmla="*/ 0 h 1650549"/>
              <a:gd name="connsiteX7" fmla="*/ 4209224 w 4209224"/>
              <a:gd name="connsiteY7" fmla="*/ 840421 h 1650549"/>
              <a:gd name="connsiteX8" fmla="*/ 4143538 w 4209224"/>
              <a:gd name="connsiteY8" fmla="*/ 912693 h 1650549"/>
              <a:gd name="connsiteX9" fmla="*/ 2362196 w 4209224"/>
              <a:gd name="connsiteY9" fmla="*/ 1650549 h 1650549"/>
              <a:gd name="connsiteX10" fmla="*/ 40969 w 4209224"/>
              <a:gd name="connsiteY10" fmla="*/ 111937 h 1650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9224" h="1650549">
                <a:moveTo>
                  <a:pt x="0" y="0"/>
                </a:moveTo>
                <a:lnTo>
                  <a:pt x="846445" y="0"/>
                </a:lnTo>
                <a:lnTo>
                  <a:pt x="912542" y="108799"/>
                </a:lnTo>
                <a:cubicBezTo>
                  <a:pt x="1226710" y="573829"/>
                  <a:pt x="1758748" y="879573"/>
                  <a:pt x="2362195" y="879573"/>
                </a:cubicBezTo>
                <a:cubicBezTo>
                  <a:pt x="2965642" y="879573"/>
                  <a:pt x="3497680" y="573829"/>
                  <a:pt x="3811848" y="108799"/>
                </a:cubicBezTo>
                <a:lnTo>
                  <a:pt x="3877945" y="0"/>
                </a:lnTo>
                <a:lnTo>
                  <a:pt x="4209224" y="0"/>
                </a:lnTo>
                <a:lnTo>
                  <a:pt x="4209224" y="840421"/>
                </a:lnTo>
                <a:lnTo>
                  <a:pt x="4143538" y="912693"/>
                </a:lnTo>
                <a:cubicBezTo>
                  <a:pt x="3687653" y="1368578"/>
                  <a:pt x="3057854" y="1650549"/>
                  <a:pt x="2362196" y="1650549"/>
                </a:cubicBezTo>
                <a:cubicBezTo>
                  <a:pt x="1318710" y="1650549"/>
                  <a:pt x="423404" y="1016115"/>
                  <a:pt x="40969" y="11193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3641B661-AFF8-4415-AFC2-06BEDF8F17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7162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6A92C8C7-F634-4E4E-9337-1DD729F03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6B1E1560-2494-48C4-8C7D-76B08E3455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DBBDF430-D054-4C47-A961-B75CC49E9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189E0FE1-B67D-4C0E-8B31-E167307460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45F964B7-75E5-4E43-8EDE-23C9330F3A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11D9641D-6C16-4175-AF11-74F5666B3F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AC404BC8-8F76-4417-82DA-8FB9F2CD2F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D3B4B165-7B21-4F29-8055-930FB5E39A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8189F617-36E6-438A-A986-81F65B284A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09CEBCF6-09F0-4397-BF9A-123D5FD59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362329DF-7CD0-4985-95AD-F613CBCB9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88AA8FFD-0BDD-422D-9C6E-62D532E9D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998C8D01-4470-4950-804B-431FBFE056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CC410B0D-8337-4153-B6CA-20D951C819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1E425AE0-A91B-412F-A25D-748457A36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08F9D585-72F8-447C-AC7A-FFE455C1E6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263A11EE-588A-48F0-84B7-11E692517C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E618F23C-ADF0-4C0A-BCFB-6FAB3EA3C2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5E8DE207-6E42-4BA9-8901-919BF24568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2184A20-651D-4115-821E-1EB9A6F17D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79E0DF30-30A9-42D9-A112-BF807094CE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ACD608BD-A509-4D14-A858-AEF5EE0B86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0FAF46B-3D9E-4619-A9EA-9C24D73926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D67C7DB7-C7B1-482D-A7B6-9BD3EB6EE0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5979BAAC-A99A-468C-AFAE-99CDEA9E9E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3F47E8A0-6209-4A2C-9AE0-38569A32CA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22774775-2A2D-4E2A-9867-A801C4A424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C7800DC8-8337-417C-AC95-1100DF4B0F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94EB98B6-4ED1-45A4-9107-A1396F7461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908539FA-6B5F-4551-803C-60A3ACCB7C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6" name="Freeform: Shape 145">
            <a:extLst>
              <a:ext uri="{FF2B5EF4-FFF2-40B4-BE49-F238E27FC236}">
                <a16:creationId xmlns:a16="http://schemas.microsoft.com/office/drawing/2014/main" id="{242BA0AC-1FED-4500-9D9D-ADD865CC3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214" y="5014716"/>
            <a:ext cx="2800124" cy="1843284"/>
          </a:xfrm>
          <a:custGeom>
            <a:avLst/>
            <a:gdLst>
              <a:gd name="connsiteX0" fmla="*/ 375358 w 2800124"/>
              <a:gd name="connsiteY0" fmla="*/ 0 h 1843284"/>
              <a:gd name="connsiteX1" fmla="*/ 2781298 w 2800124"/>
              <a:gd name="connsiteY1" fmla="*/ 1770066 h 1843284"/>
              <a:gd name="connsiteX2" fmla="*/ 2800124 w 2800124"/>
              <a:gd name="connsiteY2" fmla="*/ 1843284 h 1843284"/>
              <a:gd name="connsiteX3" fmla="*/ 1987869 w 2800124"/>
              <a:gd name="connsiteY3" fmla="*/ 1843284 h 1843284"/>
              <a:gd name="connsiteX4" fmla="*/ 1986195 w 2800124"/>
              <a:gd name="connsiteY4" fmla="*/ 1838711 h 1843284"/>
              <a:gd name="connsiteX5" fmla="*/ 375357 w 2800124"/>
              <a:gd name="connsiteY5" fmla="*/ 770976 h 1843284"/>
              <a:gd name="connsiteX6" fmla="*/ 23030 w 2800124"/>
              <a:gd name="connsiteY6" fmla="*/ 806494 h 1843284"/>
              <a:gd name="connsiteX7" fmla="*/ 0 w 2800124"/>
              <a:gd name="connsiteY7" fmla="*/ 812415 h 1843284"/>
              <a:gd name="connsiteX8" fmla="*/ 0 w 2800124"/>
              <a:gd name="connsiteY8" fmla="*/ 30983 h 1843284"/>
              <a:gd name="connsiteX9" fmla="*/ 117785 w 2800124"/>
              <a:gd name="connsiteY9" fmla="*/ 13007 h 1843284"/>
              <a:gd name="connsiteX10" fmla="*/ 375358 w 2800124"/>
              <a:gd name="connsiteY10" fmla="*/ 0 h 18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0124" h="1843284">
                <a:moveTo>
                  <a:pt x="375358" y="0"/>
                </a:moveTo>
                <a:cubicBezTo>
                  <a:pt x="1505802" y="0"/>
                  <a:pt x="2462339" y="744579"/>
                  <a:pt x="2781298" y="1770066"/>
                </a:cubicBezTo>
                <a:lnTo>
                  <a:pt x="2800124" y="1843284"/>
                </a:lnTo>
                <a:lnTo>
                  <a:pt x="1987869" y="1843284"/>
                </a:lnTo>
                <a:lnTo>
                  <a:pt x="1986195" y="1838711"/>
                </a:lnTo>
                <a:cubicBezTo>
                  <a:pt x="1720801" y="1211248"/>
                  <a:pt x="1099494" y="770976"/>
                  <a:pt x="375357" y="770976"/>
                </a:cubicBezTo>
                <a:cubicBezTo>
                  <a:pt x="254668" y="770976"/>
                  <a:pt x="136835" y="783206"/>
                  <a:pt x="23030" y="806494"/>
                </a:cubicBezTo>
                <a:lnTo>
                  <a:pt x="0" y="812415"/>
                </a:lnTo>
                <a:lnTo>
                  <a:pt x="0" y="30983"/>
                </a:lnTo>
                <a:lnTo>
                  <a:pt x="117785" y="13007"/>
                </a:lnTo>
                <a:cubicBezTo>
                  <a:pt x="202473" y="4406"/>
                  <a:pt x="288401" y="0"/>
                  <a:pt x="375358" y="0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2237A8A1-0297-4852-9B8C-50D7B6F4C3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01D477C4-906E-4639-AFDE-8A76770F56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62F9A1BC-0A16-4F56-8BD6-73CE9D350A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254D671E-EDE2-4A9E-8FA4-6D998E0190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16D782B0-8ED6-4AF5-8579-3D12685048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A59815FC-6211-435F-9A66-A73D0C4F4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764E2063-2578-438C-9195-ACB2E24D0C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0152A756-DD56-4AF2-AF34-E9B87591C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CEEEAF50-767B-4CAB-A3D2-CEA65DEAC7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DADE2A59-9065-4480-B984-F65EBF088D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F2730D72-C5B6-4A05-BE63-696EAF286B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00BC8A10-22C5-4397-860C-530E5EDE18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98B8F5EA-B3C3-4404-A9E8-6A2C535B8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C5228E6E-AFB0-45E9-B796-BC67340E02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F39B436F-5C93-4C35-8F4D-C698E8A5C5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54DFE4FD-36CE-4571-AF4A-53E499A7A6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A754A977-7F90-4F48-AA63-9DB2B7CB7C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05FD0BB3-BED0-4E7D-913F-75BC12D0A1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BCA7483-AC83-4813-9B83-8BBF755674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39613F85-12CD-439D-9CB9-FDF5312A31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AB1675E8-3CDF-4A09-9AD8-B4C1065BC6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BE9B9D4F-BF53-40B8-A4A5-B2CBE2537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6E85F471-679E-4165-9E7E-43E502158E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9D08D1BC-CD0F-4CBA-A65F-7A91898E8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D8E1DF84-5CB1-4B3E-8BE0-45171A7B48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A7265B8C-7DEC-416A-95A6-AC665E51D6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AA1219E3-4DCD-4B9E-AFFD-F4945641B6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BA495408-A993-4643-B6E4-DE9206ECE2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DFB1CC40-D434-4175-85C5-7E01FEAD53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DB54CD09-BFDA-49C5-BB0F-6530F861F9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79" name="Rectangle 178">
            <a:extLst>
              <a:ext uri="{FF2B5EF4-FFF2-40B4-BE49-F238E27FC236}">
                <a16:creationId xmlns:a16="http://schemas.microsoft.com/office/drawing/2014/main" id="{1C582B07-D0F0-4B6B-A5D9-D2F192CB3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81" name="Rectangle 180">
            <a:extLst>
              <a:ext uri="{FF2B5EF4-FFF2-40B4-BE49-F238E27FC236}">
                <a16:creationId xmlns:a16="http://schemas.microsoft.com/office/drawing/2014/main" id="{24701308-26EE-4CF5-A419-22F00F0CF0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83" name="Right Triangle 182">
            <a:extLst>
              <a:ext uri="{FF2B5EF4-FFF2-40B4-BE49-F238E27FC236}">
                <a16:creationId xmlns:a16="http://schemas.microsoft.com/office/drawing/2014/main" id="{DA1A4301-6FFC-4C82-A1FA-7634D8CAA8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63303" y="1566850"/>
            <a:ext cx="568289" cy="568289"/>
          </a:xfrm>
          <a:prstGeom prst="rtTriangl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8323DD1D-77DE-48B2-A0A0-626580153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214827" cy="6858000"/>
            <a:chOff x="-6214" y="-1"/>
            <a:chExt cx="12214827" cy="6858000"/>
          </a:xfrm>
        </p:grpSpPr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5C230063-C474-48F9-AD35-F649415C2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6251EB77-6139-46FD-BABC-8576465948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A8177B72-4955-469C-BAF0-E076263794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C09269C7-DB34-4A8C-BAC9-2496A058B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FFA42117-D401-4236-8EAA-EC9095D4C6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6746B91E-6053-4974-B374-9D1B8FBD70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ED5DA8D3-12FB-4731-BDBC-93B6113D0C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7D16B49A-4893-4729-87B8-9A0B8E592D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Straight Connector 193">
              <a:extLst>
                <a:ext uri="{FF2B5EF4-FFF2-40B4-BE49-F238E27FC236}">
                  <a16:creationId xmlns:a16="http://schemas.microsoft.com/office/drawing/2014/main" id="{406D93EE-2329-4706-89C0-BB6C94A39A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3DC3E76F-2DB4-40DA-8C45-943861B172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Straight Connector 195">
              <a:extLst>
                <a:ext uri="{FF2B5EF4-FFF2-40B4-BE49-F238E27FC236}">
                  <a16:creationId xmlns:a16="http://schemas.microsoft.com/office/drawing/2014/main" id="{F56318F6-E559-4DA6-95C0-D2BB10BA6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Straight Connector 196">
              <a:extLst>
                <a:ext uri="{FF2B5EF4-FFF2-40B4-BE49-F238E27FC236}">
                  <a16:creationId xmlns:a16="http://schemas.microsoft.com/office/drawing/2014/main" id="{83243B57-CFAA-461A-AE56-A61CF60F3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86AEACE9-7BE6-4FC5-9686-47F15ABA5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Straight Connector 198">
              <a:extLst>
                <a:ext uri="{FF2B5EF4-FFF2-40B4-BE49-F238E27FC236}">
                  <a16:creationId xmlns:a16="http://schemas.microsoft.com/office/drawing/2014/main" id="{5DCAE5B4-5700-44A8-91DA-D8415FB04F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>
              <a:extLst>
                <a:ext uri="{FF2B5EF4-FFF2-40B4-BE49-F238E27FC236}">
                  <a16:creationId xmlns:a16="http://schemas.microsoft.com/office/drawing/2014/main" id="{F2F9D9C9-D01B-4870-8B33-310D77DF5B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905DDC7F-2142-41F1-B1E3-A37A0B6FD1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>
              <a:extLst>
                <a:ext uri="{FF2B5EF4-FFF2-40B4-BE49-F238E27FC236}">
                  <a16:creationId xmlns:a16="http://schemas.microsoft.com/office/drawing/2014/main" id="{51B19576-1AA2-4552-8D7D-831B13781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>
              <a:extLst>
                <a:ext uri="{FF2B5EF4-FFF2-40B4-BE49-F238E27FC236}">
                  <a16:creationId xmlns:a16="http://schemas.microsoft.com/office/drawing/2014/main" id="{C504D005-AC5D-4160-8184-5BB45CE00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DA540368-C5A6-4F28-A60E-763362A6E5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>
              <a:extLst>
                <a:ext uri="{FF2B5EF4-FFF2-40B4-BE49-F238E27FC236}">
                  <a16:creationId xmlns:a16="http://schemas.microsoft.com/office/drawing/2014/main" id="{767B4722-C810-495C-BB11-45141E367D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>
              <a:extLst>
                <a:ext uri="{FF2B5EF4-FFF2-40B4-BE49-F238E27FC236}">
                  <a16:creationId xmlns:a16="http://schemas.microsoft.com/office/drawing/2014/main" id="{83B1706B-6FE4-44FB-B429-E59AE3B16D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>
              <a:extLst>
                <a:ext uri="{FF2B5EF4-FFF2-40B4-BE49-F238E27FC236}">
                  <a16:creationId xmlns:a16="http://schemas.microsoft.com/office/drawing/2014/main" id="{F9DD5DAD-1CA2-48BA-94BF-70B1AC2BB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>
              <a:extLst>
                <a:ext uri="{FF2B5EF4-FFF2-40B4-BE49-F238E27FC236}">
                  <a16:creationId xmlns:a16="http://schemas.microsoft.com/office/drawing/2014/main" id="{076A21FA-0159-4468-9737-BDBD34261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:a16="http://schemas.microsoft.com/office/drawing/2014/main" id="{0870688F-0FB0-4A4A-9F90-7EAE14CAE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>
              <a:extLst>
                <a:ext uri="{FF2B5EF4-FFF2-40B4-BE49-F238E27FC236}">
                  <a16:creationId xmlns:a16="http://schemas.microsoft.com/office/drawing/2014/main" id="{8F7D7D25-8970-4DD6-A3D7-0D550BA85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>
              <a:extLst>
                <a:ext uri="{FF2B5EF4-FFF2-40B4-BE49-F238E27FC236}">
                  <a16:creationId xmlns:a16="http://schemas.microsoft.com/office/drawing/2014/main" id="{8B480E32-418E-4DE3-B6E7-2F803A2C75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>
              <a:extLst>
                <a:ext uri="{FF2B5EF4-FFF2-40B4-BE49-F238E27FC236}">
                  <a16:creationId xmlns:a16="http://schemas.microsoft.com/office/drawing/2014/main" id="{0985F833-A609-4B9C-A0D7-6DF88DB7B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>
              <a:extLst>
                <a:ext uri="{FF2B5EF4-FFF2-40B4-BE49-F238E27FC236}">
                  <a16:creationId xmlns:a16="http://schemas.microsoft.com/office/drawing/2014/main" id="{DAA9A587-B078-4028-A924-4A6DDDA2C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>
              <a:extLst>
                <a:ext uri="{FF2B5EF4-FFF2-40B4-BE49-F238E27FC236}">
                  <a16:creationId xmlns:a16="http://schemas.microsoft.com/office/drawing/2014/main" id="{1E2E5E8E-3025-4C93-9E63-9C47C5BBA9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457200" y="728907"/>
            <a:ext cx="4952999" cy="224417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>
              <a:spcBef>
                <a:spcPct val="0"/>
              </a:spcBef>
            </a:pPr>
            <a:r>
              <a:rPr lang="en-US" dirty="0" err="1">
                <a:solidFill>
                  <a:schemeClr val="tx2"/>
                </a:solidFill>
              </a:rPr>
              <a:t>Skjoldvulkaner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BF9E70EC-87C4-B645-6E8C-BDD368B851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92" r="1" b="2863"/>
          <a:stretch/>
        </p:blipFill>
        <p:spPr>
          <a:xfrm>
            <a:off x="6262621" y="10"/>
            <a:ext cx="5926331" cy="2288652"/>
          </a:xfrm>
          <a:custGeom>
            <a:avLst/>
            <a:gdLst/>
            <a:ahLst/>
            <a:cxnLst/>
            <a:rect l="l" t="t" r="r" b="b"/>
            <a:pathLst>
              <a:path w="5926331" h="2288662">
                <a:moveTo>
                  <a:pt x="320345" y="0"/>
                </a:moveTo>
                <a:lnTo>
                  <a:pt x="5926331" y="0"/>
                </a:lnTo>
                <a:lnTo>
                  <a:pt x="5926331" y="2288662"/>
                </a:lnTo>
                <a:lnTo>
                  <a:pt x="25883" y="2288662"/>
                </a:lnTo>
                <a:lnTo>
                  <a:pt x="18799" y="2232074"/>
                </a:lnTo>
                <a:cubicBezTo>
                  <a:pt x="-38345" y="1657574"/>
                  <a:pt x="27237" y="964407"/>
                  <a:pt x="320345" y="0"/>
                </a:cubicBezTo>
                <a:close/>
              </a:path>
            </a:pathLst>
          </a:custGeom>
        </p:spPr>
      </p:pic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457200" y="2512291"/>
            <a:ext cx="4952999" cy="3762035"/>
          </a:xfrm>
          <a:prstGeom prst="rect">
            <a:avLst/>
          </a:prstGeom>
        </p:spPr>
        <p:txBody>
          <a:bodyPr vert="horz" lIns="91440" tIns="45720" rIns="91440" bIns="45720" rtlCol="0" anchorCtr="0"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US" sz="1600" dirty="0">
                <a:solidFill>
                  <a:schemeClr val="tx2"/>
                </a:solidFill>
              </a:rPr>
              <a:t>Har </a:t>
            </a:r>
            <a:r>
              <a:rPr lang="en-US" sz="1600" dirty="0" err="1">
                <a:solidFill>
                  <a:schemeClr val="tx2"/>
                </a:solidFill>
              </a:rPr>
              <a:t>en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lille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hældning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på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siderne</a:t>
            </a:r>
            <a:endParaRPr lang="en-US" sz="160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US" sz="1600" dirty="0" err="1">
                <a:solidFill>
                  <a:schemeClr val="tx2"/>
                </a:solidFill>
              </a:rPr>
              <a:t>Lavaen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vil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være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b="1" i="1" dirty="0" err="1">
                <a:solidFill>
                  <a:schemeClr val="tx2"/>
                </a:solidFill>
              </a:rPr>
              <a:t>basaltisk</a:t>
            </a:r>
            <a:r>
              <a:rPr lang="en-US" sz="1600" dirty="0">
                <a:solidFill>
                  <a:schemeClr val="tx2"/>
                </a:solidFill>
              </a:rPr>
              <a:t> – </a:t>
            </a:r>
            <a:r>
              <a:rPr lang="en-US" sz="1600" dirty="0" err="1">
                <a:solidFill>
                  <a:schemeClr val="tx2"/>
                </a:solidFill>
              </a:rPr>
              <a:t>lav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viskositet</a:t>
            </a:r>
            <a:r>
              <a:rPr lang="en-US" sz="1600" dirty="0">
                <a:solidFill>
                  <a:schemeClr val="tx2"/>
                </a:solidFill>
              </a:rPr>
              <a:t> – </a:t>
            </a:r>
            <a:r>
              <a:rPr lang="en-US" sz="1600" dirty="0" err="1">
                <a:solidFill>
                  <a:schemeClr val="tx2"/>
                </a:solidFill>
              </a:rPr>
              <a:t>tyndtflydende</a:t>
            </a:r>
            <a:endParaRPr lang="en-US" sz="160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US" sz="1600" dirty="0">
                <a:solidFill>
                  <a:schemeClr val="tx2"/>
                </a:solidFill>
              </a:rPr>
              <a:t>→  den </a:t>
            </a:r>
            <a:r>
              <a:rPr lang="en-US" sz="1600" dirty="0" err="1">
                <a:solidFill>
                  <a:schemeClr val="tx2"/>
                </a:solidFill>
              </a:rPr>
              <a:t>kan</a:t>
            </a:r>
            <a:r>
              <a:rPr lang="en-US" sz="1600" dirty="0">
                <a:solidFill>
                  <a:schemeClr val="tx2"/>
                </a:solidFill>
              </a:rPr>
              <a:t> brede sig </a:t>
            </a:r>
            <a:r>
              <a:rPr lang="en-US" sz="1600" dirty="0" err="1">
                <a:solidFill>
                  <a:schemeClr val="tx2"/>
                </a:solidFill>
              </a:rPr>
              <a:t>ud</a:t>
            </a:r>
            <a:r>
              <a:rPr lang="en-US" sz="1600" dirty="0">
                <a:solidFill>
                  <a:schemeClr val="tx2"/>
                </a:solidFill>
              </a:rPr>
              <a:t> over et </a:t>
            </a:r>
            <a:r>
              <a:rPr lang="en-US" sz="1600" dirty="0" err="1">
                <a:solidFill>
                  <a:schemeClr val="tx2"/>
                </a:solidFill>
              </a:rPr>
              <a:t>relativt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stort</a:t>
            </a:r>
            <a:r>
              <a:rPr lang="en-US" sz="1600" dirty="0">
                <a:solidFill>
                  <a:schemeClr val="tx2"/>
                </a:solidFill>
              </a:rPr>
              <a:t> areal</a:t>
            </a:r>
          </a:p>
          <a:p>
            <a:pPr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US" sz="1600" dirty="0" err="1">
                <a:solidFill>
                  <a:schemeClr val="tx2"/>
                </a:solidFill>
              </a:rPr>
              <a:t>Ikke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så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eksplosive</a:t>
            </a:r>
            <a:endParaRPr lang="en-US" sz="160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US" sz="1600" dirty="0">
                <a:solidFill>
                  <a:schemeClr val="tx2"/>
                </a:solidFill>
              </a:rPr>
              <a:t>Denne type </a:t>
            </a:r>
            <a:r>
              <a:rPr lang="en-US" sz="1600" dirty="0" err="1">
                <a:solidFill>
                  <a:schemeClr val="tx2"/>
                </a:solidFill>
              </a:rPr>
              <a:t>vulkan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findes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især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langs</a:t>
            </a:r>
            <a:r>
              <a:rPr lang="en-US" sz="1600" dirty="0">
                <a:solidFill>
                  <a:schemeClr val="tx2"/>
                </a:solidFill>
              </a:rPr>
              <a:t> de </a:t>
            </a:r>
            <a:r>
              <a:rPr lang="en-US" sz="1600" b="1" i="1" dirty="0" err="1">
                <a:solidFill>
                  <a:schemeClr val="tx2"/>
                </a:solidFill>
              </a:rPr>
              <a:t>konstruktive</a:t>
            </a:r>
            <a:r>
              <a:rPr lang="en-US" sz="1600" b="1" i="1" dirty="0">
                <a:solidFill>
                  <a:schemeClr val="tx2"/>
                </a:solidFill>
              </a:rPr>
              <a:t> </a:t>
            </a:r>
            <a:r>
              <a:rPr lang="en-US" sz="1600" b="1" i="1" dirty="0" err="1">
                <a:solidFill>
                  <a:schemeClr val="tx2"/>
                </a:solidFill>
              </a:rPr>
              <a:t>pladegrænser</a:t>
            </a:r>
            <a:r>
              <a:rPr lang="en-US" sz="1600" dirty="0">
                <a:solidFill>
                  <a:schemeClr val="tx2"/>
                </a:solidFill>
              </a:rPr>
              <a:t>, </a:t>
            </a:r>
            <a:r>
              <a:rPr lang="en-US" sz="1600" dirty="0" err="1">
                <a:solidFill>
                  <a:schemeClr val="tx2"/>
                </a:solidFill>
              </a:rPr>
              <a:t>hvor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lithosfæren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>
                <a:solidFill>
                  <a:schemeClr val="tx1"/>
                </a:solidFill>
              </a:rPr>
              <a:t>er </a:t>
            </a:r>
            <a:r>
              <a:rPr lang="en-US" sz="1600" dirty="0" err="1">
                <a:solidFill>
                  <a:schemeClr val="tx1"/>
                </a:solidFill>
              </a:rPr>
              <a:t>tynd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og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asthenosfæren</a:t>
            </a:r>
            <a:r>
              <a:rPr lang="en-US" sz="1600" dirty="0">
                <a:solidFill>
                  <a:schemeClr val="tx1"/>
                </a:solidFill>
              </a:rPr>
              <a:t> ligger </a:t>
            </a:r>
            <a:r>
              <a:rPr lang="en-US" sz="1600" dirty="0" err="1">
                <a:solidFill>
                  <a:schemeClr val="tx1"/>
                </a:solidFill>
              </a:rPr>
              <a:t>tæt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oppe</a:t>
            </a:r>
            <a:r>
              <a:rPr lang="en-US" sz="1600" dirty="0">
                <a:solidFill>
                  <a:schemeClr val="tx1"/>
                </a:solidFill>
              </a:rPr>
              <a:t> under </a:t>
            </a:r>
            <a:r>
              <a:rPr lang="en-US" sz="1600" dirty="0" err="1">
                <a:solidFill>
                  <a:schemeClr val="tx1"/>
                </a:solidFill>
              </a:rPr>
              <a:t>overfladen</a:t>
            </a:r>
            <a:endParaRPr lang="en-US" sz="16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US" sz="1600" dirty="0" err="1">
                <a:solidFill>
                  <a:schemeClr val="tx1"/>
                </a:solidFill>
              </a:rPr>
              <a:t>Ses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ved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f.eks</a:t>
            </a:r>
            <a:r>
              <a:rPr lang="en-US" sz="1600" dirty="0">
                <a:solidFill>
                  <a:schemeClr val="tx1"/>
                </a:solidFill>
              </a:rPr>
              <a:t>. Hawaii </a:t>
            </a:r>
            <a:r>
              <a:rPr lang="en-US" sz="1600" dirty="0" err="1">
                <a:solidFill>
                  <a:schemeClr val="tx1"/>
                </a:solidFill>
              </a:rPr>
              <a:t>og</a:t>
            </a:r>
            <a:r>
              <a:rPr lang="en-US" sz="1600" dirty="0">
                <a:solidFill>
                  <a:schemeClr val="tx1"/>
                </a:solidFill>
              </a:rPr>
              <a:t> Island</a:t>
            </a:r>
          </a:p>
          <a:p>
            <a:pPr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endParaRPr lang="en-US" sz="15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endParaRPr lang="en-US" sz="1500" dirty="0">
              <a:solidFill>
                <a:schemeClr val="tx2"/>
              </a:solidFill>
            </a:endParaRP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667CA527-CC66-4BFD-8E14-783E689D28E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5093" r="-1" b="16382"/>
          <a:stretch/>
        </p:blipFill>
        <p:spPr>
          <a:xfrm>
            <a:off x="6284897" y="2259843"/>
            <a:ext cx="5904055" cy="2306432"/>
          </a:xfrm>
          <a:custGeom>
            <a:avLst/>
            <a:gdLst/>
            <a:ahLst/>
            <a:cxnLst/>
            <a:rect l="l" t="t" r="r" b="b"/>
            <a:pathLst>
              <a:path w="5904055" h="2306432">
                <a:moveTo>
                  <a:pt x="0" y="0"/>
                </a:moveTo>
                <a:lnTo>
                  <a:pt x="5904055" y="0"/>
                </a:lnTo>
                <a:lnTo>
                  <a:pt x="5904055" y="2306432"/>
                </a:lnTo>
                <a:lnTo>
                  <a:pt x="739535" y="2306432"/>
                </a:lnTo>
                <a:lnTo>
                  <a:pt x="696502" y="2178771"/>
                </a:lnTo>
                <a:cubicBezTo>
                  <a:pt x="439117" y="1445420"/>
                  <a:pt x="130804" y="892896"/>
                  <a:pt x="19973" y="159545"/>
                </a:cubicBezTo>
                <a:close/>
              </a:path>
            </a:pathLst>
          </a:custGeom>
        </p:spPr>
      </p:pic>
      <p:pic>
        <p:nvPicPr>
          <p:cNvPr id="70" name="Shape 70"/>
          <p:cNvPicPr preferRelativeResize="0"/>
          <p:nvPr/>
        </p:nvPicPr>
        <p:blipFill rotWithShape="1">
          <a:blip r:embed="rId5"/>
          <a:srcRect t="20644" r="2" b="12012"/>
          <a:stretch/>
        </p:blipFill>
        <p:spPr>
          <a:xfrm>
            <a:off x="7019474" y="4551568"/>
            <a:ext cx="5169478" cy="2306432"/>
          </a:xfrm>
          <a:custGeom>
            <a:avLst/>
            <a:gdLst/>
            <a:ahLst/>
            <a:cxnLst/>
            <a:rect l="l" t="t" r="r" b="b"/>
            <a:pathLst>
              <a:path w="5169478" h="2306432">
                <a:moveTo>
                  <a:pt x="0" y="0"/>
                </a:moveTo>
                <a:lnTo>
                  <a:pt x="5169478" y="0"/>
                </a:lnTo>
                <a:lnTo>
                  <a:pt x="5169478" y="2306432"/>
                </a:lnTo>
                <a:lnTo>
                  <a:pt x="355534" y="2306432"/>
                </a:lnTo>
                <a:lnTo>
                  <a:pt x="350304" y="1994802"/>
                </a:lnTo>
                <a:cubicBezTo>
                  <a:pt x="322795" y="1189456"/>
                  <a:pt x="189848" y="585027"/>
                  <a:pt x="25067" y="74361"/>
                </a:cubicBezTo>
                <a:close/>
              </a:path>
            </a:pathLst>
          </a:custGeom>
          <a:noFill/>
        </p:spPr>
      </p:pic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SineVTI">
  <a:themeElements>
    <a:clrScheme name="AnalogousFromDarkSeedLeftStep">
      <a:dk1>
        <a:srgbClr val="000000"/>
      </a:dk1>
      <a:lt1>
        <a:srgbClr val="FFFFFF"/>
      </a:lt1>
      <a:dk2>
        <a:srgbClr val="1A212F"/>
      </a:dk2>
      <a:lt2>
        <a:srgbClr val="F0F3F2"/>
      </a:lt2>
      <a:accent1>
        <a:srgbClr val="C34D8F"/>
      </a:accent1>
      <a:accent2>
        <a:srgbClr val="B13BAF"/>
      </a:accent2>
      <a:accent3>
        <a:srgbClr val="944DC3"/>
      </a:accent3>
      <a:accent4>
        <a:srgbClr val="523CB2"/>
      </a:accent4>
      <a:accent5>
        <a:srgbClr val="4D68C3"/>
      </a:accent5>
      <a:accent6>
        <a:srgbClr val="3B87B1"/>
      </a:accent6>
      <a:hlink>
        <a:srgbClr val="3F47BF"/>
      </a:hlink>
      <a:folHlink>
        <a:srgbClr val="7F7F7F"/>
      </a:folHlink>
    </a:clrScheme>
    <a:fontScheme name="Custom 49">
      <a:majorFont>
        <a:latin typeface="Posterama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neVTI" id="{8435B2A2-1BD5-4C05-93E5-3C5388B709E3}" vid="{0D704B13-63FE-4848-A298-6B7359B95653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842</TotalTime>
  <Words>1186</Words>
  <Application>Microsoft Macintosh PowerPoint</Application>
  <PresentationFormat>Widescreen</PresentationFormat>
  <Paragraphs>124</Paragraphs>
  <Slides>18</Slides>
  <Notes>9</Notes>
  <HiddenSlides>1</HiddenSlides>
  <MMClips>1</MMClips>
  <ScaleCrop>false</ScaleCrop>
  <HeadingPairs>
    <vt:vector size="6" baseType="variant">
      <vt:variant>
        <vt:lpstr>Benyttede skrifttyper</vt:lpstr>
      </vt:variant>
      <vt:variant>
        <vt:i4>7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18</vt:i4>
      </vt:variant>
    </vt:vector>
  </HeadingPairs>
  <TitlesOfParts>
    <vt:vector size="26" baseType="lpstr">
      <vt:lpstr>Arial</vt:lpstr>
      <vt:lpstr>Avenir Next LT Pro</vt:lpstr>
      <vt:lpstr>Calibri</vt:lpstr>
      <vt:lpstr>Cambria</vt:lpstr>
      <vt:lpstr>Posterama</vt:lpstr>
      <vt:lpstr>Verdana</vt:lpstr>
      <vt:lpstr>Wingdings</vt:lpstr>
      <vt:lpstr>SineVTI</vt:lpstr>
      <vt:lpstr>Konsekvenser af pladetektonisk aktivitet</vt:lpstr>
      <vt:lpstr>Dagens program</vt:lpstr>
      <vt:lpstr>Pladegrænser </vt:lpstr>
      <vt:lpstr>Bjærgkædedannelse</vt:lpstr>
      <vt:lpstr>Isostasiprincippet</vt:lpstr>
      <vt:lpstr>Vulkanisme</vt:lpstr>
      <vt:lpstr>Vulkanudbrud</vt:lpstr>
      <vt:lpstr>Vulkantyper</vt:lpstr>
      <vt:lpstr>Skjoldvulkaner</vt:lpstr>
      <vt:lpstr>Keglevulkan eller stratovulkan</vt:lpstr>
      <vt:lpstr>Lavastrømme – Et lille forsøg</vt:lpstr>
      <vt:lpstr>Eksplosionsvulkaner</vt:lpstr>
      <vt:lpstr>Hotspots</vt:lpstr>
      <vt:lpstr>Supervulkaner</vt:lpstr>
      <vt:lpstr>Spaltevulkaner</vt:lpstr>
      <vt:lpstr>Er vulkaner også gode? Hvorfor er det relevant at undersøge vulkaner? Kan Danmark blive ramt?</vt:lpstr>
      <vt:lpstr>Find arbejdsark på Lectio</vt:lpstr>
      <vt:lpstr>Google Earth Pro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Konsekvenser af pladetektonisk aktivtet</dc:title>
  <dc:creator>Signe Laura Nøhr Nielsen (SN | SGY)</dc:creator>
  <cp:lastModifiedBy>Signe Nøhr (SN | SGY)</cp:lastModifiedBy>
  <cp:revision>14</cp:revision>
  <dcterms:created xsi:type="dcterms:W3CDTF">2022-08-29T07:16:24Z</dcterms:created>
  <dcterms:modified xsi:type="dcterms:W3CDTF">2026-04-23T21:26:51Z</dcterms:modified>
</cp:coreProperties>
</file>