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73" r:id="rId2"/>
    <p:sldId id="282" r:id="rId3"/>
    <p:sldId id="266" r:id="rId4"/>
    <p:sldId id="281" r:id="rId5"/>
    <p:sldId id="267" r:id="rId6"/>
    <p:sldId id="283" r:id="rId7"/>
    <p:sldId id="264" r:id="rId8"/>
    <p:sldId id="265" r:id="rId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3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76" autoAdjust="0"/>
    <p:restoredTop sz="94660"/>
  </p:normalViewPr>
  <p:slideViewPr>
    <p:cSldViewPr snapToGrid="0">
      <p:cViewPr varScale="1">
        <p:scale>
          <a:sx n="60" d="100"/>
          <a:sy n="60" d="100"/>
        </p:scale>
        <p:origin x="72"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a Kamilla Børglum" userId="5fbc1fcb-d528-49a4-a7b6-3f8e0ac1a723" providerId="ADAL" clId="{BAA284D0-664C-40BE-8CDD-E38225992CCF}"/>
    <pc:docChg chg="delSld">
      <pc:chgData name="Pia Kamilla Børglum" userId="5fbc1fcb-d528-49a4-a7b6-3f8e0ac1a723" providerId="ADAL" clId="{BAA284D0-664C-40BE-8CDD-E38225992CCF}" dt="2024-04-25T10:50:36.273" v="12" actId="47"/>
      <pc:docMkLst>
        <pc:docMk/>
      </pc:docMkLst>
      <pc:sldChg chg="del">
        <pc:chgData name="Pia Kamilla Børglum" userId="5fbc1fcb-d528-49a4-a7b6-3f8e0ac1a723" providerId="ADAL" clId="{BAA284D0-664C-40BE-8CDD-E38225992CCF}" dt="2024-04-25T10:50:28.164" v="0" actId="47"/>
        <pc:sldMkLst>
          <pc:docMk/>
          <pc:sldMk cId="1548999341" sldId="256"/>
        </pc:sldMkLst>
      </pc:sldChg>
      <pc:sldChg chg="del">
        <pc:chgData name="Pia Kamilla Børglum" userId="5fbc1fcb-d528-49a4-a7b6-3f8e0ac1a723" providerId="ADAL" clId="{BAA284D0-664C-40BE-8CDD-E38225992CCF}" dt="2024-04-25T10:50:29.408" v="2" actId="47"/>
        <pc:sldMkLst>
          <pc:docMk/>
          <pc:sldMk cId="2351239924" sldId="257"/>
        </pc:sldMkLst>
      </pc:sldChg>
      <pc:sldChg chg="del">
        <pc:chgData name="Pia Kamilla Børglum" userId="5fbc1fcb-d528-49a4-a7b6-3f8e0ac1a723" providerId="ADAL" clId="{BAA284D0-664C-40BE-8CDD-E38225992CCF}" dt="2024-04-25T10:50:29.823" v="3" actId="47"/>
        <pc:sldMkLst>
          <pc:docMk/>
          <pc:sldMk cId="151547443" sldId="258"/>
        </pc:sldMkLst>
      </pc:sldChg>
      <pc:sldChg chg="del">
        <pc:chgData name="Pia Kamilla Børglum" userId="5fbc1fcb-d528-49a4-a7b6-3f8e0ac1a723" providerId="ADAL" clId="{BAA284D0-664C-40BE-8CDD-E38225992CCF}" dt="2024-04-25T10:50:30.746" v="5" actId="47"/>
        <pc:sldMkLst>
          <pc:docMk/>
          <pc:sldMk cId="1556878718" sldId="259"/>
        </pc:sldMkLst>
      </pc:sldChg>
      <pc:sldChg chg="del">
        <pc:chgData name="Pia Kamilla Børglum" userId="5fbc1fcb-d528-49a4-a7b6-3f8e0ac1a723" providerId="ADAL" clId="{BAA284D0-664C-40BE-8CDD-E38225992CCF}" dt="2024-04-25T10:50:32.051" v="6" actId="47"/>
        <pc:sldMkLst>
          <pc:docMk/>
          <pc:sldMk cId="2604538765" sldId="260"/>
        </pc:sldMkLst>
      </pc:sldChg>
      <pc:sldChg chg="del">
        <pc:chgData name="Pia Kamilla Børglum" userId="5fbc1fcb-d528-49a4-a7b6-3f8e0ac1a723" providerId="ADAL" clId="{BAA284D0-664C-40BE-8CDD-E38225992CCF}" dt="2024-04-25T10:50:34.265" v="10" actId="47"/>
        <pc:sldMkLst>
          <pc:docMk/>
          <pc:sldMk cId="3150216907" sldId="261"/>
        </pc:sldMkLst>
      </pc:sldChg>
      <pc:sldChg chg="del">
        <pc:chgData name="Pia Kamilla Børglum" userId="5fbc1fcb-d528-49a4-a7b6-3f8e0ac1a723" providerId="ADAL" clId="{BAA284D0-664C-40BE-8CDD-E38225992CCF}" dt="2024-04-25T10:50:35.102" v="11" actId="47"/>
        <pc:sldMkLst>
          <pc:docMk/>
          <pc:sldMk cId="941167355" sldId="262"/>
        </pc:sldMkLst>
      </pc:sldChg>
      <pc:sldChg chg="del">
        <pc:chgData name="Pia Kamilla Børglum" userId="5fbc1fcb-d528-49a4-a7b6-3f8e0ac1a723" providerId="ADAL" clId="{BAA284D0-664C-40BE-8CDD-E38225992CCF}" dt="2024-04-25T10:50:28.961" v="1" actId="47"/>
        <pc:sldMkLst>
          <pc:docMk/>
          <pc:sldMk cId="29688589" sldId="270"/>
        </pc:sldMkLst>
      </pc:sldChg>
      <pc:sldChg chg="del">
        <pc:chgData name="Pia Kamilla Børglum" userId="5fbc1fcb-d528-49a4-a7b6-3f8e0ac1a723" providerId="ADAL" clId="{BAA284D0-664C-40BE-8CDD-E38225992CCF}" dt="2024-04-25T10:50:30.253" v="4" actId="47"/>
        <pc:sldMkLst>
          <pc:docMk/>
          <pc:sldMk cId="2347592392" sldId="271"/>
        </pc:sldMkLst>
      </pc:sldChg>
      <pc:sldChg chg="del">
        <pc:chgData name="Pia Kamilla Børglum" userId="5fbc1fcb-d528-49a4-a7b6-3f8e0ac1a723" providerId="ADAL" clId="{BAA284D0-664C-40BE-8CDD-E38225992CCF}" dt="2024-04-25T10:50:32.459" v="7" actId="47"/>
        <pc:sldMkLst>
          <pc:docMk/>
          <pc:sldMk cId="204189647" sldId="272"/>
        </pc:sldMkLst>
      </pc:sldChg>
      <pc:sldChg chg="del">
        <pc:chgData name="Pia Kamilla Børglum" userId="5fbc1fcb-d528-49a4-a7b6-3f8e0ac1a723" providerId="ADAL" clId="{BAA284D0-664C-40BE-8CDD-E38225992CCF}" dt="2024-04-25T10:50:32.866" v="8" actId="47"/>
        <pc:sldMkLst>
          <pc:docMk/>
          <pc:sldMk cId="3707041663" sldId="276"/>
        </pc:sldMkLst>
      </pc:sldChg>
      <pc:sldChg chg="del">
        <pc:chgData name="Pia Kamilla Børglum" userId="5fbc1fcb-d528-49a4-a7b6-3f8e0ac1a723" providerId="ADAL" clId="{BAA284D0-664C-40BE-8CDD-E38225992CCF}" dt="2024-04-25T10:50:33.346" v="9" actId="47"/>
        <pc:sldMkLst>
          <pc:docMk/>
          <pc:sldMk cId="3906532658" sldId="284"/>
        </pc:sldMkLst>
      </pc:sldChg>
      <pc:sldChg chg="del">
        <pc:chgData name="Pia Kamilla Børglum" userId="5fbc1fcb-d528-49a4-a7b6-3f8e0ac1a723" providerId="ADAL" clId="{BAA284D0-664C-40BE-8CDD-E38225992CCF}" dt="2024-04-25T10:50:36.273" v="12" actId="47"/>
        <pc:sldMkLst>
          <pc:docMk/>
          <pc:sldMk cId="2851373790" sldId="2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a-DK"/>
              <a:t>Klik for at redigere i master</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a-DK"/>
              <a:t>Klik for at redigere i master</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61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84145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da-DK"/>
              <a:t>Klik for at redigere i master</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47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79687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a-DK"/>
              <a:t>Klik for at redigere i master</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5A61015F-7CC6-4D0A-9D87-873EA4C304CC}"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885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a-DK"/>
              <a:t>Klik for at redigere i master</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13755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da-DK"/>
              <a:t>Klik for at redigere i master</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a-DK"/>
              <a:t>Klik for at redigere i master</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24661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980931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05671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a-DK"/>
              <a:t>Klik for at redigere i master</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05C68B11-C5A8-448C-8CE9-B1A273C79CFC}"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78071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a-DK"/>
              <a:t>Klik for at redigere i master</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C7616CA0-919D-4A49-9C8A-62FDFB3A5183}"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‹nr.›</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3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298CD5-6C1E-4009-B41F-6DF62E31D3BE}" type="datetimeFigureOut">
              <a:rPr lang="en-US" smtClean="0"/>
              <a:pPr/>
              <a:t>4/25/2024</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8364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60’er-modernisme (1960-1970)</a:t>
            </a:r>
            <a:br>
              <a:rPr lang="da-DK" dirty="0"/>
            </a:br>
            <a:r>
              <a:rPr lang="da-DK" sz="4000" dirty="0"/>
              <a:t>-Konfrontation &amp; fremmedgørelse</a:t>
            </a:r>
            <a:endParaRPr lang="da-DK" dirty="0"/>
          </a:p>
        </p:txBody>
      </p:sp>
      <p:sp>
        <p:nvSpPr>
          <p:cNvPr id="6" name="Pladsholder til tekst 5"/>
          <p:cNvSpPr>
            <a:spLocks noGrp="1"/>
          </p:cNvSpPr>
          <p:nvPr>
            <p:ph type="body" sz="half" idx="2"/>
          </p:nvPr>
        </p:nvSpPr>
        <p:spPr>
          <a:xfrm>
            <a:off x="8496886" y="4960138"/>
            <a:ext cx="3587262" cy="1463040"/>
          </a:xfrm>
        </p:spPr>
        <p:txBody>
          <a:bodyPr>
            <a:normAutofit/>
          </a:bodyPr>
          <a:lstStyle/>
          <a:p>
            <a:r>
              <a:rPr lang="da-DK" dirty="0"/>
              <a:t>Klaus Rifbjerg (konfrontations-modernisme)</a:t>
            </a:r>
          </a:p>
          <a:p>
            <a:r>
              <a:rPr lang="da-DK" dirty="0"/>
              <a:t>Peter Seeberg (eksistentialisme &amp; absurd fortælling)</a:t>
            </a:r>
          </a:p>
        </p:txBody>
      </p:sp>
      <p:pic>
        <p:nvPicPr>
          <p:cNvPr id="10" name="Pladsholder til billede 9"/>
          <p:cNvPicPr>
            <a:picLocks noGrp="1" noChangeAspect="1"/>
          </p:cNvPicPr>
          <p:nvPr>
            <p:ph type="pic" idx="1"/>
          </p:nvPr>
        </p:nvPicPr>
        <p:blipFill>
          <a:blip r:embed="rId2"/>
          <a:srcRect t="27292" b="27292"/>
          <a:stretch>
            <a:fillRect/>
          </a:stretch>
        </p:blipFill>
        <p:spPr>
          <a:prstGeom prst="rect">
            <a:avLst/>
          </a:prstGeom>
        </p:spPr>
      </p:pic>
    </p:spTree>
    <p:extLst>
      <p:ext uri="{BB962C8B-B14F-4D97-AF65-F5344CB8AC3E}">
        <p14:creationId xmlns:p14="http://schemas.microsoft.com/office/powerpoint/2010/main" val="276621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31697" y="78866"/>
            <a:ext cx="5659831" cy="1499616"/>
          </a:xfrm>
        </p:spPr>
        <p:txBody>
          <a:bodyPr/>
          <a:lstStyle/>
          <a:p>
            <a:r>
              <a:rPr lang="da-DK" dirty="0"/>
              <a:t>1960’ernes velstand</a:t>
            </a:r>
          </a:p>
        </p:txBody>
      </p:sp>
      <p:sp>
        <p:nvSpPr>
          <p:cNvPr id="6" name="Pladsholder til indhold 5"/>
          <p:cNvSpPr>
            <a:spLocks noGrp="1"/>
          </p:cNvSpPr>
          <p:nvPr>
            <p:ph idx="1"/>
          </p:nvPr>
        </p:nvSpPr>
        <p:spPr>
          <a:xfrm>
            <a:off x="218942" y="1657349"/>
            <a:ext cx="9642158" cy="5200651"/>
          </a:xfrm>
        </p:spPr>
        <p:txBody>
          <a:bodyPr>
            <a:normAutofit/>
          </a:bodyPr>
          <a:lstStyle/>
          <a:p>
            <a:pPr>
              <a:buFont typeface="Wingdings" panose="05000000000000000000" pitchFamily="2" charset="2"/>
              <a:buChar char="§"/>
            </a:pPr>
            <a:r>
              <a:rPr lang="da-DK" dirty="0"/>
              <a:t>I slutningen af 50’erne overhalede industrien landbruget</a:t>
            </a:r>
          </a:p>
          <a:p>
            <a:pPr>
              <a:buFont typeface="Wingdings" panose="05000000000000000000" pitchFamily="2" charset="2"/>
              <a:buChar char="§"/>
            </a:pPr>
            <a:r>
              <a:rPr lang="da-DK" dirty="0"/>
              <a:t>Der var højkonjunktur (beskæftigelsen og den økonomiske vækst var høj) fra slutningen af 1950’erne til starten af 70’erne </a:t>
            </a:r>
          </a:p>
          <a:p>
            <a:pPr>
              <a:buFont typeface="Wingdings" panose="05000000000000000000" pitchFamily="2" charset="2"/>
              <a:buChar char="§"/>
            </a:pPr>
            <a:r>
              <a:rPr lang="da-DK" dirty="0"/>
              <a:t>Den stadig øgede industrialisering gjorde, at mange flyttede til byerne &amp; byernes udkant (urbanisering). Her opstod forstæderne. </a:t>
            </a:r>
          </a:p>
          <a:p>
            <a:pPr>
              <a:buFont typeface="Wingdings" panose="05000000000000000000" pitchFamily="2" charset="2"/>
              <a:buChar char="§"/>
            </a:pPr>
            <a:r>
              <a:rPr lang="da-DK" dirty="0"/>
              <a:t>Med industrisamfundet voksede også velfærdssamfundet og middelklassen frem. </a:t>
            </a:r>
          </a:p>
          <a:p>
            <a:pPr>
              <a:buFont typeface="Wingdings" panose="05000000000000000000" pitchFamily="2" charset="2"/>
              <a:buChar char="§"/>
            </a:pPr>
            <a:r>
              <a:rPr lang="da-DK" dirty="0"/>
              <a:t>Den generelle velstand skabte en materialisme med nye behov for forbrugsvarer og tegn på status. </a:t>
            </a:r>
          </a:p>
          <a:p>
            <a:pPr>
              <a:buFont typeface="Wingdings" panose="05000000000000000000" pitchFamily="2" charset="2"/>
              <a:buChar char="§"/>
            </a:pPr>
            <a:r>
              <a:rPr lang="da-DK" dirty="0"/>
              <a:t>Bedre arbejdsvilkår og længere ferier gav folk bedre tid til at dyrke forbrug og fritidsinteresser. </a:t>
            </a:r>
          </a:p>
          <a:p>
            <a:pPr>
              <a:buFont typeface="Wingdings" panose="05000000000000000000" pitchFamily="2" charset="2"/>
              <a:buChar char="§"/>
            </a:pPr>
            <a:r>
              <a:rPr lang="da-DK" dirty="0"/>
              <a:t>Den store velstand havde dog også en bagside, og flere af tidens forfattere forholder sig kritisk til livet i det moderne samfund. </a:t>
            </a:r>
          </a:p>
        </p:txBody>
      </p:sp>
      <p:pic>
        <p:nvPicPr>
          <p:cNvPr id="7" name="Billede 6"/>
          <p:cNvPicPr>
            <a:picLocks noChangeAspect="1"/>
          </p:cNvPicPr>
          <p:nvPr/>
        </p:nvPicPr>
        <p:blipFill>
          <a:blip r:embed="rId2"/>
          <a:stretch>
            <a:fillRect/>
          </a:stretch>
        </p:blipFill>
        <p:spPr>
          <a:xfrm>
            <a:off x="10263027" y="-1"/>
            <a:ext cx="1928974" cy="1886486"/>
          </a:xfrm>
          <a:prstGeom prst="rect">
            <a:avLst/>
          </a:prstGeom>
        </p:spPr>
      </p:pic>
      <p:pic>
        <p:nvPicPr>
          <p:cNvPr id="8" name="Billede 7"/>
          <p:cNvPicPr>
            <a:picLocks noChangeAspect="1"/>
          </p:cNvPicPr>
          <p:nvPr/>
        </p:nvPicPr>
        <p:blipFill>
          <a:blip r:embed="rId3"/>
          <a:stretch>
            <a:fillRect/>
          </a:stretch>
        </p:blipFill>
        <p:spPr>
          <a:xfrm>
            <a:off x="7080635" y="-9796"/>
            <a:ext cx="3144143" cy="1886486"/>
          </a:xfrm>
          <a:prstGeom prst="rect">
            <a:avLst/>
          </a:prstGeom>
        </p:spPr>
      </p:pic>
      <p:pic>
        <p:nvPicPr>
          <p:cNvPr id="9" name="Billede 8"/>
          <p:cNvPicPr>
            <a:picLocks noChangeAspect="1"/>
          </p:cNvPicPr>
          <p:nvPr/>
        </p:nvPicPr>
        <p:blipFill>
          <a:blip r:embed="rId4"/>
          <a:stretch>
            <a:fillRect/>
          </a:stretch>
        </p:blipFill>
        <p:spPr>
          <a:xfrm>
            <a:off x="9904734" y="3719981"/>
            <a:ext cx="2287267" cy="3138019"/>
          </a:xfrm>
          <a:prstGeom prst="rect">
            <a:avLst/>
          </a:prstGeom>
        </p:spPr>
      </p:pic>
      <p:pic>
        <p:nvPicPr>
          <p:cNvPr id="10" name="Billede 9"/>
          <p:cNvPicPr>
            <a:picLocks noChangeAspect="1"/>
          </p:cNvPicPr>
          <p:nvPr/>
        </p:nvPicPr>
        <p:blipFill rotWithShape="1">
          <a:blip r:embed="rId5"/>
          <a:srcRect l="10290" t="1" r="32371" b="36424"/>
          <a:stretch/>
        </p:blipFill>
        <p:spPr>
          <a:xfrm>
            <a:off x="9930322" y="1940821"/>
            <a:ext cx="2261679" cy="1724824"/>
          </a:xfrm>
          <a:prstGeom prst="rect">
            <a:avLst/>
          </a:prstGeom>
        </p:spPr>
      </p:pic>
    </p:spTree>
    <p:extLst>
      <p:ext uri="{BB962C8B-B14F-4D97-AF65-F5344CB8AC3E}">
        <p14:creationId xmlns:p14="http://schemas.microsoft.com/office/powerpoint/2010/main" val="425595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p:cNvPicPr>
            <a:picLocks noChangeAspect="1"/>
          </p:cNvPicPr>
          <p:nvPr/>
        </p:nvPicPr>
        <p:blipFill>
          <a:blip r:embed="rId2"/>
          <a:stretch>
            <a:fillRect/>
          </a:stretch>
        </p:blipFill>
        <p:spPr>
          <a:xfrm>
            <a:off x="-13811" y="3011288"/>
            <a:ext cx="3590925" cy="1276350"/>
          </a:xfrm>
          <a:prstGeom prst="rect">
            <a:avLst/>
          </a:prstGeom>
        </p:spPr>
      </p:pic>
      <p:pic>
        <p:nvPicPr>
          <p:cNvPr id="15" name="Billede 14"/>
          <p:cNvPicPr>
            <a:picLocks noChangeAspect="1"/>
          </p:cNvPicPr>
          <p:nvPr/>
        </p:nvPicPr>
        <p:blipFill rotWithShape="1">
          <a:blip r:embed="rId3"/>
          <a:srcRect t="28102" r="-136"/>
          <a:stretch/>
        </p:blipFill>
        <p:spPr>
          <a:xfrm>
            <a:off x="4260056" y="5853313"/>
            <a:ext cx="3500438" cy="938212"/>
          </a:xfrm>
          <a:prstGeom prst="rect">
            <a:avLst/>
          </a:prstGeom>
        </p:spPr>
      </p:pic>
      <p:pic>
        <p:nvPicPr>
          <p:cNvPr id="9" name="Billede 8"/>
          <p:cNvPicPr>
            <a:picLocks noChangeAspect="1"/>
          </p:cNvPicPr>
          <p:nvPr/>
        </p:nvPicPr>
        <p:blipFill rotWithShape="1">
          <a:blip r:embed="rId4"/>
          <a:srcRect l="11034" t="14430" r="636" b="25203"/>
          <a:stretch/>
        </p:blipFill>
        <p:spPr>
          <a:xfrm>
            <a:off x="4780104" y="4470908"/>
            <a:ext cx="1371600" cy="1181100"/>
          </a:xfrm>
          <a:prstGeom prst="rect">
            <a:avLst/>
          </a:prstGeom>
        </p:spPr>
      </p:pic>
      <p:sp>
        <p:nvSpPr>
          <p:cNvPr id="6" name="Rektangel 5"/>
          <p:cNvSpPr/>
          <p:nvPr/>
        </p:nvSpPr>
        <p:spPr>
          <a:xfrm>
            <a:off x="3286601" y="1288954"/>
            <a:ext cx="4847750" cy="215789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da-DK" sz="2400" dirty="0"/>
              <a:t>Hvad husker I om digtet?</a:t>
            </a:r>
          </a:p>
          <a:p>
            <a:pPr marL="342900" indent="-342900">
              <a:buFont typeface="Arial" panose="020B0604020202020204" pitchFamily="34" charset="0"/>
              <a:buChar char="•"/>
            </a:pPr>
            <a:r>
              <a:rPr lang="da-DK" sz="2400" dirty="0"/>
              <a:t>Hvad går konfrontationsmodernisme ud på?</a:t>
            </a:r>
          </a:p>
          <a:p>
            <a:pPr marL="342900" indent="-342900">
              <a:buFont typeface="Arial" panose="020B0604020202020204" pitchFamily="34" charset="0"/>
              <a:buChar char="•"/>
            </a:pPr>
            <a:r>
              <a:rPr lang="da-DK" sz="2400" dirty="0"/>
              <a:t>Hvordan ved I, at digtet tilhører denne strømning?</a:t>
            </a:r>
          </a:p>
        </p:txBody>
      </p:sp>
      <p:sp>
        <p:nvSpPr>
          <p:cNvPr id="2" name="Titel 1"/>
          <p:cNvSpPr>
            <a:spLocks noGrp="1"/>
          </p:cNvSpPr>
          <p:nvPr>
            <p:ph type="title"/>
          </p:nvPr>
        </p:nvSpPr>
        <p:spPr>
          <a:xfrm>
            <a:off x="781050" y="0"/>
            <a:ext cx="10458450" cy="1627632"/>
          </a:xfrm>
        </p:spPr>
        <p:txBody>
          <a:bodyPr/>
          <a:lstStyle/>
          <a:p>
            <a:r>
              <a:rPr lang="da-DK" dirty="0"/>
              <a:t>Klaus </a:t>
            </a:r>
            <a:r>
              <a:rPr lang="da-DK" dirty="0" err="1"/>
              <a:t>rifbjerg</a:t>
            </a:r>
            <a:r>
              <a:rPr lang="da-DK" dirty="0"/>
              <a:t>: ”Det er blevet os pålagt” (1963) </a:t>
            </a:r>
          </a:p>
        </p:txBody>
      </p:sp>
      <p:pic>
        <p:nvPicPr>
          <p:cNvPr id="4" name="Billede 3"/>
          <p:cNvPicPr>
            <a:picLocks noChangeAspect="1"/>
          </p:cNvPicPr>
          <p:nvPr/>
        </p:nvPicPr>
        <p:blipFill>
          <a:blip r:embed="rId5"/>
          <a:stretch>
            <a:fillRect/>
          </a:stretch>
        </p:blipFill>
        <p:spPr>
          <a:xfrm>
            <a:off x="8281989" y="1278827"/>
            <a:ext cx="3910011" cy="4741273"/>
          </a:xfrm>
          <a:prstGeom prst="rect">
            <a:avLst/>
          </a:prstGeom>
        </p:spPr>
      </p:pic>
      <p:pic>
        <p:nvPicPr>
          <p:cNvPr id="5" name="Billede 4"/>
          <p:cNvPicPr>
            <a:picLocks noChangeAspect="1"/>
          </p:cNvPicPr>
          <p:nvPr/>
        </p:nvPicPr>
        <p:blipFill>
          <a:blip r:embed="rId6"/>
          <a:stretch>
            <a:fillRect/>
          </a:stretch>
        </p:blipFill>
        <p:spPr>
          <a:xfrm>
            <a:off x="0" y="1278827"/>
            <a:ext cx="3148965" cy="1889379"/>
          </a:xfrm>
          <a:prstGeom prst="rect">
            <a:avLst/>
          </a:prstGeom>
        </p:spPr>
      </p:pic>
      <p:pic>
        <p:nvPicPr>
          <p:cNvPr id="7" name="Billede 6"/>
          <p:cNvPicPr>
            <a:picLocks noChangeAspect="1"/>
          </p:cNvPicPr>
          <p:nvPr/>
        </p:nvPicPr>
        <p:blipFill>
          <a:blip r:embed="rId7"/>
          <a:stretch>
            <a:fillRect/>
          </a:stretch>
        </p:blipFill>
        <p:spPr>
          <a:xfrm>
            <a:off x="-1428" y="5175778"/>
            <a:ext cx="2743200" cy="1666875"/>
          </a:xfrm>
          <a:prstGeom prst="rect">
            <a:avLst/>
          </a:prstGeom>
        </p:spPr>
      </p:pic>
      <p:pic>
        <p:nvPicPr>
          <p:cNvPr id="10" name="Billede 9"/>
          <p:cNvPicPr>
            <a:picLocks noChangeAspect="1"/>
          </p:cNvPicPr>
          <p:nvPr/>
        </p:nvPicPr>
        <p:blipFill rotWithShape="1">
          <a:blip r:embed="rId8"/>
          <a:srcRect l="10199" t="20518" r="10199" b="20518"/>
          <a:stretch/>
        </p:blipFill>
        <p:spPr>
          <a:xfrm>
            <a:off x="3887569" y="3242237"/>
            <a:ext cx="1524000" cy="1409700"/>
          </a:xfrm>
          <a:prstGeom prst="rect">
            <a:avLst/>
          </a:prstGeom>
        </p:spPr>
      </p:pic>
      <p:pic>
        <p:nvPicPr>
          <p:cNvPr id="11" name="Billede 10"/>
          <p:cNvPicPr>
            <a:picLocks noChangeAspect="1"/>
          </p:cNvPicPr>
          <p:nvPr/>
        </p:nvPicPr>
        <p:blipFill rotWithShape="1">
          <a:blip r:embed="rId9"/>
          <a:srcRect l="11313" t="32609" r="8394" b="7608"/>
          <a:stretch/>
        </p:blipFill>
        <p:spPr>
          <a:xfrm>
            <a:off x="5722024" y="3270795"/>
            <a:ext cx="2095500" cy="1047750"/>
          </a:xfrm>
          <a:prstGeom prst="rect">
            <a:avLst/>
          </a:prstGeom>
        </p:spPr>
      </p:pic>
      <p:pic>
        <p:nvPicPr>
          <p:cNvPr id="12" name="Billede 11"/>
          <p:cNvPicPr>
            <a:picLocks noChangeAspect="1"/>
          </p:cNvPicPr>
          <p:nvPr/>
        </p:nvPicPr>
        <p:blipFill rotWithShape="1">
          <a:blip r:embed="rId10"/>
          <a:srcRect l="-62226" t="-86889" r="62446" b="106667"/>
          <a:stretch/>
        </p:blipFill>
        <p:spPr>
          <a:xfrm>
            <a:off x="4894391" y="2854521"/>
            <a:ext cx="2138363" cy="1719262"/>
          </a:xfrm>
          <a:prstGeom prst="rect">
            <a:avLst/>
          </a:prstGeom>
        </p:spPr>
      </p:pic>
      <p:pic>
        <p:nvPicPr>
          <p:cNvPr id="13" name="Billede 12"/>
          <p:cNvPicPr>
            <a:picLocks noChangeAspect="1"/>
          </p:cNvPicPr>
          <p:nvPr/>
        </p:nvPicPr>
        <p:blipFill rotWithShape="1">
          <a:blip r:embed="rId10"/>
          <a:srcRect t="21555" r="-3334"/>
          <a:stretch/>
        </p:blipFill>
        <p:spPr>
          <a:xfrm>
            <a:off x="7943495" y="5246139"/>
            <a:ext cx="2010370" cy="1526151"/>
          </a:xfrm>
          <a:prstGeom prst="rect">
            <a:avLst/>
          </a:prstGeom>
        </p:spPr>
      </p:pic>
      <p:pic>
        <p:nvPicPr>
          <p:cNvPr id="8" name="Billede 7"/>
          <p:cNvPicPr>
            <a:picLocks noChangeAspect="1"/>
          </p:cNvPicPr>
          <p:nvPr/>
        </p:nvPicPr>
        <p:blipFill>
          <a:blip r:embed="rId11"/>
          <a:stretch>
            <a:fillRect/>
          </a:stretch>
        </p:blipFill>
        <p:spPr>
          <a:xfrm>
            <a:off x="6403182" y="4396671"/>
            <a:ext cx="1804988" cy="1351999"/>
          </a:xfrm>
          <a:prstGeom prst="rect">
            <a:avLst/>
          </a:prstGeom>
        </p:spPr>
      </p:pic>
      <p:pic>
        <p:nvPicPr>
          <p:cNvPr id="16" name="Billede 15"/>
          <p:cNvPicPr>
            <a:picLocks noChangeAspect="1"/>
          </p:cNvPicPr>
          <p:nvPr/>
        </p:nvPicPr>
        <p:blipFill>
          <a:blip r:embed="rId12"/>
          <a:stretch>
            <a:fillRect/>
          </a:stretch>
        </p:blipFill>
        <p:spPr>
          <a:xfrm>
            <a:off x="10039350" y="5385328"/>
            <a:ext cx="2171700" cy="1457325"/>
          </a:xfrm>
          <a:prstGeom prst="rect">
            <a:avLst/>
          </a:prstGeom>
        </p:spPr>
      </p:pic>
      <p:pic>
        <p:nvPicPr>
          <p:cNvPr id="17" name="Billede 16"/>
          <p:cNvPicPr>
            <a:picLocks noChangeAspect="1"/>
          </p:cNvPicPr>
          <p:nvPr/>
        </p:nvPicPr>
        <p:blipFill>
          <a:blip r:embed="rId13"/>
          <a:stretch>
            <a:fillRect/>
          </a:stretch>
        </p:blipFill>
        <p:spPr>
          <a:xfrm>
            <a:off x="2893100" y="5273059"/>
            <a:ext cx="1274922" cy="1381166"/>
          </a:xfrm>
          <a:prstGeom prst="rect">
            <a:avLst/>
          </a:prstGeom>
        </p:spPr>
      </p:pic>
      <p:pic>
        <p:nvPicPr>
          <p:cNvPr id="18" name="Billede 17"/>
          <p:cNvPicPr>
            <a:picLocks noChangeAspect="1"/>
          </p:cNvPicPr>
          <p:nvPr/>
        </p:nvPicPr>
        <p:blipFill rotWithShape="1">
          <a:blip r:embed="rId14"/>
          <a:srcRect l="27049" t="50727"/>
          <a:stretch/>
        </p:blipFill>
        <p:spPr>
          <a:xfrm>
            <a:off x="147640" y="3947087"/>
            <a:ext cx="1090611" cy="1106950"/>
          </a:xfrm>
          <a:prstGeom prst="rect">
            <a:avLst/>
          </a:prstGeom>
        </p:spPr>
      </p:pic>
      <p:pic>
        <p:nvPicPr>
          <p:cNvPr id="20" name="Billede 19"/>
          <p:cNvPicPr>
            <a:picLocks noChangeAspect="1"/>
          </p:cNvPicPr>
          <p:nvPr/>
        </p:nvPicPr>
        <p:blipFill rotWithShape="1">
          <a:blip r:embed="rId15"/>
          <a:srcRect l="-2143" t="20000" r="15715" b="21111"/>
          <a:stretch/>
        </p:blipFill>
        <p:spPr>
          <a:xfrm>
            <a:off x="1427292" y="4105258"/>
            <a:ext cx="2305050" cy="1009650"/>
          </a:xfrm>
          <a:prstGeom prst="rect">
            <a:avLst/>
          </a:prstGeom>
        </p:spPr>
      </p:pic>
    </p:spTree>
    <p:extLst>
      <p:ext uri="{BB962C8B-B14F-4D97-AF65-F5344CB8AC3E}">
        <p14:creationId xmlns:p14="http://schemas.microsoft.com/office/powerpoint/2010/main" val="324762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lede 22"/>
          <p:cNvPicPr>
            <a:picLocks noChangeAspect="1"/>
          </p:cNvPicPr>
          <p:nvPr/>
        </p:nvPicPr>
        <p:blipFill rotWithShape="1">
          <a:blip r:embed="rId2"/>
          <a:srcRect l="10059" t="24365" r="14600" b="15823"/>
          <a:stretch/>
        </p:blipFill>
        <p:spPr>
          <a:xfrm>
            <a:off x="10085216" y="677975"/>
            <a:ext cx="1838108" cy="973610"/>
          </a:xfrm>
          <a:prstGeom prst="rect">
            <a:avLst/>
          </a:prstGeom>
        </p:spPr>
      </p:pic>
      <p:pic>
        <p:nvPicPr>
          <p:cNvPr id="26" name="Billede 25"/>
          <p:cNvPicPr>
            <a:picLocks noChangeAspect="1"/>
          </p:cNvPicPr>
          <p:nvPr/>
        </p:nvPicPr>
        <p:blipFill>
          <a:blip r:embed="rId3"/>
          <a:stretch>
            <a:fillRect/>
          </a:stretch>
        </p:blipFill>
        <p:spPr>
          <a:xfrm>
            <a:off x="9724038" y="1708081"/>
            <a:ext cx="1218286" cy="1042813"/>
          </a:xfrm>
          <a:prstGeom prst="rect">
            <a:avLst/>
          </a:prstGeom>
        </p:spPr>
      </p:pic>
      <p:sp>
        <p:nvSpPr>
          <p:cNvPr id="2" name="Titel 1"/>
          <p:cNvSpPr>
            <a:spLocks noGrp="1"/>
          </p:cNvSpPr>
          <p:nvPr>
            <p:ph type="title"/>
          </p:nvPr>
        </p:nvSpPr>
        <p:spPr>
          <a:xfrm>
            <a:off x="151931" y="0"/>
            <a:ext cx="10398838" cy="801858"/>
          </a:xfrm>
        </p:spPr>
        <p:txBody>
          <a:bodyPr/>
          <a:lstStyle/>
          <a:p>
            <a:r>
              <a:rPr lang="da-DK" sz="3200" dirty="0"/>
              <a:t>Klaus Rifbjerg: ”Det er blevet os pålagt” (1960)</a:t>
            </a:r>
          </a:p>
        </p:txBody>
      </p:sp>
      <p:sp>
        <p:nvSpPr>
          <p:cNvPr id="4" name="Pladsholder til indhold 3"/>
          <p:cNvSpPr>
            <a:spLocks noGrp="1"/>
          </p:cNvSpPr>
          <p:nvPr>
            <p:ph idx="1"/>
          </p:nvPr>
        </p:nvSpPr>
        <p:spPr>
          <a:xfrm>
            <a:off x="4536201" y="919057"/>
            <a:ext cx="3386797" cy="6056142"/>
          </a:xfrm>
        </p:spPr>
        <p:txBody>
          <a:bodyPr>
            <a:noAutofit/>
          </a:bodyPr>
          <a:lstStyle/>
          <a:p>
            <a:pPr>
              <a:lnSpc>
                <a:spcPct val="50000"/>
              </a:lnSpc>
            </a:pPr>
            <a:r>
              <a:rPr lang="da-DK" sz="1300" b="1" dirty="0"/>
              <a:t>2) Det er blevet os pålagt</a:t>
            </a:r>
          </a:p>
          <a:p>
            <a:pPr>
              <a:lnSpc>
                <a:spcPct val="50000"/>
              </a:lnSpc>
            </a:pPr>
            <a:r>
              <a:rPr lang="da-DK" sz="1300" b="1" dirty="0"/>
              <a:t>at fjerne den tilfældige sult</a:t>
            </a:r>
          </a:p>
          <a:p>
            <a:pPr>
              <a:lnSpc>
                <a:spcPct val="50000"/>
              </a:lnSpc>
            </a:pPr>
            <a:r>
              <a:rPr lang="da-DK" sz="1300" b="1" dirty="0"/>
              <a:t>den er en fiktion</a:t>
            </a:r>
          </a:p>
          <a:p>
            <a:pPr>
              <a:lnSpc>
                <a:spcPct val="50000"/>
              </a:lnSpc>
            </a:pPr>
            <a:r>
              <a:rPr lang="da-DK" sz="1300" b="1" dirty="0"/>
              <a:t>forventningen</a:t>
            </a:r>
          </a:p>
          <a:p>
            <a:pPr>
              <a:lnSpc>
                <a:spcPct val="50000"/>
              </a:lnSpc>
            </a:pPr>
            <a:r>
              <a:rPr lang="da-DK" sz="1300" b="1" dirty="0"/>
              <a:t>en fiktion. </a:t>
            </a:r>
          </a:p>
          <a:p>
            <a:pPr>
              <a:lnSpc>
                <a:spcPct val="50000"/>
              </a:lnSpc>
            </a:pPr>
            <a:r>
              <a:rPr lang="da-DK" sz="1300" b="1" dirty="0"/>
              <a:t>Man har travlt med at åbne </a:t>
            </a:r>
          </a:p>
          <a:p>
            <a:pPr>
              <a:lnSpc>
                <a:spcPct val="50000"/>
              </a:lnSpc>
            </a:pPr>
            <a:r>
              <a:rPr lang="da-DK" sz="1300" b="1" dirty="0"/>
              <a:t>døre. </a:t>
            </a:r>
          </a:p>
          <a:p>
            <a:pPr>
              <a:lnSpc>
                <a:spcPct val="50000"/>
              </a:lnSpc>
            </a:pPr>
            <a:r>
              <a:rPr lang="da-DK" sz="1300" b="1" dirty="0"/>
              <a:t>Tanken om de gange man skal </a:t>
            </a:r>
          </a:p>
          <a:p>
            <a:pPr>
              <a:lnSpc>
                <a:spcPct val="50000"/>
              </a:lnSpc>
            </a:pPr>
            <a:r>
              <a:rPr lang="da-DK" sz="1300" b="1" dirty="0"/>
              <a:t>gå over gaden i fodgængerfelter</a:t>
            </a:r>
          </a:p>
          <a:p>
            <a:pPr>
              <a:lnSpc>
                <a:spcPct val="50000"/>
              </a:lnSpc>
            </a:pPr>
            <a:r>
              <a:rPr lang="da-DK" sz="1300" b="1" dirty="0"/>
              <a:t>uden for fodgængerfelter</a:t>
            </a:r>
          </a:p>
          <a:p>
            <a:pPr>
              <a:lnSpc>
                <a:spcPct val="50000"/>
              </a:lnSpc>
            </a:pPr>
            <a:r>
              <a:rPr lang="da-DK" sz="1300" b="1" dirty="0"/>
              <a:t>ved stoplys </a:t>
            </a:r>
          </a:p>
          <a:p>
            <a:pPr>
              <a:lnSpc>
                <a:spcPct val="50000"/>
              </a:lnSpc>
            </a:pPr>
            <a:r>
              <a:rPr lang="da-DK" sz="1300" b="1" dirty="0"/>
              <a:t>i kryds med levende </a:t>
            </a:r>
          </a:p>
          <a:p>
            <a:pPr>
              <a:lnSpc>
                <a:spcPct val="50000"/>
              </a:lnSpc>
            </a:pPr>
            <a:r>
              <a:rPr lang="da-DK" sz="1300" b="1" dirty="0"/>
              <a:t>betjent eller </a:t>
            </a:r>
          </a:p>
          <a:p>
            <a:pPr>
              <a:lnSpc>
                <a:spcPct val="50000"/>
              </a:lnSpc>
            </a:pPr>
            <a:r>
              <a:rPr lang="da-DK" sz="1300" b="1" dirty="0"/>
              <a:t>automatisk betjent</a:t>
            </a:r>
          </a:p>
          <a:p>
            <a:pPr>
              <a:lnSpc>
                <a:spcPct val="50000"/>
              </a:lnSpc>
            </a:pPr>
            <a:r>
              <a:rPr lang="da-DK" sz="1300" b="1" dirty="0"/>
              <a:t>stopskilt</a:t>
            </a:r>
          </a:p>
          <a:p>
            <a:pPr>
              <a:lnSpc>
                <a:spcPct val="50000"/>
              </a:lnSpc>
            </a:pPr>
            <a:r>
              <a:rPr lang="da-DK" sz="1300" b="1" dirty="0"/>
              <a:t>foranstalter </a:t>
            </a:r>
            <a:r>
              <a:rPr lang="da-DK" sz="1300" b="1" dirty="0" err="1"/>
              <a:t>gastrointestinale</a:t>
            </a:r>
            <a:endParaRPr lang="da-DK" sz="1300" b="1" dirty="0"/>
          </a:p>
          <a:p>
            <a:pPr>
              <a:lnSpc>
                <a:spcPct val="50000"/>
              </a:lnSpc>
            </a:pPr>
            <a:r>
              <a:rPr lang="da-DK" sz="1300" b="1" dirty="0"/>
              <a:t>forstyrrelser i form af</a:t>
            </a:r>
          </a:p>
          <a:p>
            <a:pPr>
              <a:lnSpc>
                <a:spcPct val="50000"/>
              </a:lnSpc>
            </a:pPr>
            <a:r>
              <a:rPr lang="da-DK" sz="1300" b="1" dirty="0"/>
              <a:t>mæthed </a:t>
            </a:r>
          </a:p>
          <a:p>
            <a:pPr>
              <a:lnSpc>
                <a:spcPct val="50000"/>
              </a:lnSpc>
            </a:pPr>
            <a:r>
              <a:rPr lang="da-DK" sz="1300" b="1" dirty="0"/>
              <a:t>manglende sultfornemmelser</a:t>
            </a:r>
          </a:p>
          <a:p>
            <a:pPr>
              <a:lnSpc>
                <a:spcPct val="50000"/>
              </a:lnSpc>
            </a:pPr>
            <a:r>
              <a:rPr lang="da-DK" sz="1300" b="1" dirty="0"/>
              <a:t>profus syresekretion i </a:t>
            </a:r>
          </a:p>
          <a:p>
            <a:pPr>
              <a:lnSpc>
                <a:spcPct val="50000"/>
              </a:lnSpc>
            </a:pPr>
            <a:r>
              <a:rPr lang="da-DK" sz="1300" b="1" dirty="0"/>
              <a:t>Mavesækken.</a:t>
            </a:r>
          </a:p>
        </p:txBody>
      </p:sp>
      <p:sp>
        <p:nvSpPr>
          <p:cNvPr id="5" name="Pladsholder til tekst 4"/>
          <p:cNvSpPr>
            <a:spLocks noGrp="1"/>
          </p:cNvSpPr>
          <p:nvPr>
            <p:ph type="body" sz="half" idx="2"/>
          </p:nvPr>
        </p:nvSpPr>
        <p:spPr>
          <a:xfrm>
            <a:off x="783342" y="753043"/>
            <a:ext cx="2788217" cy="6239022"/>
          </a:xfrm>
        </p:spPr>
        <p:txBody>
          <a:bodyPr>
            <a:normAutofit fontScale="32500" lnSpcReduction="20000"/>
          </a:bodyPr>
          <a:lstStyle/>
          <a:p>
            <a:pPr>
              <a:lnSpc>
                <a:spcPct val="120000"/>
              </a:lnSpc>
            </a:pPr>
            <a:r>
              <a:rPr lang="da-DK" sz="4000" b="1" dirty="0"/>
              <a:t>1) Det er blevet os pålagt</a:t>
            </a:r>
          </a:p>
          <a:p>
            <a:pPr>
              <a:lnSpc>
                <a:spcPct val="120000"/>
              </a:lnSpc>
            </a:pPr>
            <a:r>
              <a:rPr lang="da-DK" sz="4000" b="1" dirty="0"/>
              <a:t>af statistikken</a:t>
            </a:r>
          </a:p>
          <a:p>
            <a:pPr>
              <a:lnSpc>
                <a:spcPct val="120000"/>
              </a:lnSpc>
            </a:pPr>
            <a:r>
              <a:rPr lang="da-DK" sz="4000" b="1" dirty="0"/>
              <a:t>i et gennemsnitsliv</a:t>
            </a:r>
          </a:p>
          <a:p>
            <a:pPr>
              <a:lnSpc>
                <a:spcPct val="120000"/>
              </a:lnSpc>
            </a:pPr>
            <a:r>
              <a:rPr lang="da-DK" sz="4000" b="1" dirty="0"/>
              <a:t>at åbne et meget stort antal</a:t>
            </a:r>
          </a:p>
          <a:p>
            <a:pPr>
              <a:lnSpc>
                <a:spcPct val="120000"/>
              </a:lnSpc>
            </a:pPr>
            <a:r>
              <a:rPr lang="da-DK" sz="4000" b="1" dirty="0"/>
              <a:t>døre. Konservesdåser,</a:t>
            </a:r>
          </a:p>
          <a:p>
            <a:pPr>
              <a:lnSpc>
                <a:spcPct val="120000"/>
              </a:lnSpc>
            </a:pPr>
            <a:r>
              <a:rPr lang="da-DK" sz="4000" b="1" dirty="0"/>
              <a:t>punge, tegnebøger, </a:t>
            </a:r>
            <a:r>
              <a:rPr lang="da-DK" sz="4000" b="1" dirty="0" err="1"/>
              <a:t>check-konti</a:t>
            </a:r>
            <a:r>
              <a:rPr lang="da-DK" sz="4000" b="1" dirty="0"/>
              <a:t>, </a:t>
            </a:r>
          </a:p>
          <a:p>
            <a:pPr>
              <a:lnSpc>
                <a:spcPct val="120000"/>
              </a:lnSpc>
            </a:pPr>
            <a:r>
              <a:rPr lang="da-DK" sz="4000" b="1" dirty="0"/>
              <a:t>at lukke et meget stort antal</a:t>
            </a:r>
          </a:p>
          <a:p>
            <a:pPr>
              <a:lnSpc>
                <a:spcPct val="120000"/>
              </a:lnSpc>
            </a:pPr>
            <a:r>
              <a:rPr lang="da-DK" sz="4000" b="1" dirty="0"/>
              <a:t>samme</a:t>
            </a:r>
          </a:p>
          <a:p>
            <a:pPr>
              <a:lnSpc>
                <a:spcPct val="120000"/>
              </a:lnSpc>
            </a:pPr>
            <a:r>
              <a:rPr lang="da-DK" sz="4000" b="1" dirty="0"/>
              <a:t>undtagen konservesdåser</a:t>
            </a:r>
          </a:p>
          <a:p>
            <a:pPr>
              <a:lnSpc>
                <a:spcPct val="120000"/>
              </a:lnSpc>
            </a:pPr>
            <a:r>
              <a:rPr lang="da-DK" sz="4000" b="1" dirty="0"/>
              <a:t>at køre med sporvogne   </a:t>
            </a:r>
          </a:p>
          <a:p>
            <a:pPr>
              <a:lnSpc>
                <a:spcPct val="120000"/>
              </a:lnSpc>
            </a:pPr>
            <a:r>
              <a:rPr lang="da-DK" sz="4000" b="1" dirty="0"/>
              <a:t>biler, cykler, S-tog</a:t>
            </a:r>
          </a:p>
          <a:p>
            <a:pPr>
              <a:lnSpc>
                <a:spcPct val="120000"/>
              </a:lnSpc>
            </a:pPr>
            <a:r>
              <a:rPr lang="da-DK" sz="4000" b="1" dirty="0"/>
              <a:t>at slide sko</a:t>
            </a:r>
          </a:p>
          <a:p>
            <a:pPr>
              <a:lnSpc>
                <a:spcPct val="120000"/>
              </a:lnSpc>
            </a:pPr>
            <a:r>
              <a:rPr lang="da-DK" sz="4000" b="1" dirty="0"/>
              <a:t>smøre rugbrød</a:t>
            </a:r>
          </a:p>
          <a:p>
            <a:pPr>
              <a:lnSpc>
                <a:spcPct val="120000"/>
              </a:lnSpc>
            </a:pPr>
            <a:r>
              <a:rPr lang="da-DK" sz="4000" b="1" dirty="0"/>
              <a:t>spille bordtennis </a:t>
            </a:r>
          </a:p>
          <a:p>
            <a:pPr>
              <a:lnSpc>
                <a:spcPct val="120000"/>
              </a:lnSpc>
            </a:pPr>
            <a:r>
              <a:rPr lang="da-DK" sz="4000" b="1" dirty="0"/>
              <a:t>gabe</a:t>
            </a:r>
          </a:p>
          <a:p>
            <a:pPr>
              <a:lnSpc>
                <a:spcPct val="120000"/>
              </a:lnSpc>
            </a:pPr>
            <a:r>
              <a:rPr lang="da-DK" sz="4000" b="1" dirty="0"/>
              <a:t>at føle mæthed</a:t>
            </a:r>
          </a:p>
          <a:p>
            <a:pPr>
              <a:lnSpc>
                <a:spcPct val="120000"/>
              </a:lnSpc>
            </a:pPr>
            <a:r>
              <a:rPr lang="da-DK" sz="4000" b="1" dirty="0"/>
              <a:t>en stadig </a:t>
            </a:r>
          </a:p>
          <a:p>
            <a:pPr>
              <a:lnSpc>
                <a:spcPct val="120000"/>
              </a:lnSpc>
            </a:pPr>
            <a:r>
              <a:rPr lang="da-DK" sz="4000" b="1" dirty="0"/>
              <a:t>statistisk mæthed i mellemgulvet</a:t>
            </a:r>
          </a:p>
          <a:p>
            <a:pPr>
              <a:lnSpc>
                <a:spcPct val="120000"/>
              </a:lnSpc>
            </a:pPr>
            <a:r>
              <a:rPr lang="da-DK" sz="4000" b="1" dirty="0"/>
              <a:t>gulvet</a:t>
            </a:r>
          </a:p>
          <a:p>
            <a:pPr>
              <a:lnSpc>
                <a:spcPct val="120000"/>
              </a:lnSpc>
            </a:pPr>
            <a:r>
              <a:rPr lang="da-DK" sz="4000" b="1" dirty="0"/>
              <a:t>mellem kvalmen og opkastet. </a:t>
            </a:r>
          </a:p>
          <a:p>
            <a:pPr>
              <a:lnSpc>
                <a:spcPct val="120000"/>
              </a:lnSpc>
            </a:pPr>
            <a:r>
              <a:rPr lang="da-DK" sz="2200" b="1" dirty="0"/>
              <a:t>           </a:t>
            </a:r>
          </a:p>
          <a:p>
            <a:endParaRPr lang="da-DK" b="1" dirty="0"/>
          </a:p>
        </p:txBody>
      </p:sp>
      <p:sp>
        <p:nvSpPr>
          <p:cNvPr id="7" name="Tekstfelt 6"/>
          <p:cNvSpPr txBox="1"/>
          <p:nvPr/>
        </p:nvSpPr>
        <p:spPr>
          <a:xfrm>
            <a:off x="8154778" y="33839"/>
            <a:ext cx="2555766" cy="7248138"/>
          </a:xfrm>
          <a:prstGeom prst="rect">
            <a:avLst/>
          </a:prstGeom>
          <a:noFill/>
        </p:spPr>
        <p:txBody>
          <a:bodyPr wrap="square" rtlCol="0">
            <a:spAutoFit/>
          </a:bodyPr>
          <a:lstStyle/>
          <a:p>
            <a:pPr>
              <a:lnSpc>
                <a:spcPct val="150000"/>
              </a:lnSpc>
            </a:pPr>
            <a:r>
              <a:rPr lang="da-DK" sz="1300" b="1" dirty="0"/>
              <a:t>3) Det er blevet os pålagt</a:t>
            </a:r>
          </a:p>
          <a:p>
            <a:pPr>
              <a:lnSpc>
                <a:spcPct val="150000"/>
              </a:lnSpc>
            </a:pPr>
            <a:r>
              <a:rPr lang="da-DK" sz="1300" b="1" dirty="0"/>
              <a:t>ved omfattende viden om</a:t>
            </a:r>
          </a:p>
          <a:p>
            <a:pPr>
              <a:lnSpc>
                <a:spcPct val="150000"/>
              </a:lnSpc>
            </a:pPr>
            <a:r>
              <a:rPr lang="da-DK" sz="1300" b="1" dirty="0"/>
              <a:t>det menneskelige liv </a:t>
            </a:r>
          </a:p>
          <a:p>
            <a:pPr>
              <a:lnSpc>
                <a:spcPct val="150000"/>
              </a:lnSpc>
            </a:pPr>
            <a:r>
              <a:rPr lang="da-DK" sz="1300" b="1" dirty="0"/>
              <a:t>at vi skal dø</a:t>
            </a:r>
          </a:p>
          <a:p>
            <a:pPr>
              <a:lnSpc>
                <a:spcPct val="150000"/>
              </a:lnSpc>
            </a:pPr>
            <a:r>
              <a:rPr lang="da-DK" sz="1300" b="1" dirty="0"/>
              <a:t>af færdselsulykker</a:t>
            </a:r>
          </a:p>
          <a:p>
            <a:pPr>
              <a:lnSpc>
                <a:spcPct val="150000"/>
              </a:lnSpc>
            </a:pPr>
            <a:r>
              <a:rPr lang="da-DK" sz="1300" b="1" dirty="0"/>
              <a:t>hjertelammelse</a:t>
            </a:r>
          </a:p>
          <a:p>
            <a:pPr>
              <a:lnSpc>
                <a:spcPct val="150000"/>
              </a:lnSpc>
            </a:pPr>
            <a:r>
              <a:rPr lang="da-DK" sz="1300" b="1" dirty="0"/>
              <a:t>forkalkning</a:t>
            </a:r>
          </a:p>
          <a:p>
            <a:pPr>
              <a:lnSpc>
                <a:spcPct val="150000"/>
              </a:lnSpc>
            </a:pPr>
            <a:r>
              <a:rPr lang="da-DK" sz="1300" b="1" dirty="0"/>
              <a:t>cancer</a:t>
            </a:r>
          </a:p>
          <a:p>
            <a:pPr>
              <a:lnSpc>
                <a:spcPct val="150000"/>
              </a:lnSpc>
            </a:pPr>
            <a:r>
              <a:rPr lang="da-DK" sz="1300" b="1" dirty="0"/>
              <a:t>cancer</a:t>
            </a:r>
          </a:p>
          <a:p>
            <a:pPr>
              <a:lnSpc>
                <a:spcPct val="150000"/>
              </a:lnSpc>
            </a:pPr>
            <a:r>
              <a:rPr lang="da-DK" sz="1300" b="1" dirty="0"/>
              <a:t>samt af en række andre sygdomme</a:t>
            </a:r>
          </a:p>
          <a:p>
            <a:pPr>
              <a:lnSpc>
                <a:spcPct val="150000"/>
              </a:lnSpc>
            </a:pPr>
            <a:r>
              <a:rPr lang="da-DK" sz="1300" b="1" dirty="0"/>
              <a:t>der er for specielle til at dø af</a:t>
            </a:r>
          </a:p>
          <a:p>
            <a:pPr>
              <a:lnSpc>
                <a:spcPct val="150000"/>
              </a:lnSpc>
            </a:pPr>
            <a:r>
              <a:rPr lang="da-DK" sz="1300" b="1" dirty="0"/>
              <a:t>rent statistisk. </a:t>
            </a:r>
          </a:p>
          <a:p>
            <a:pPr>
              <a:lnSpc>
                <a:spcPct val="150000"/>
              </a:lnSpc>
            </a:pPr>
            <a:endParaRPr lang="da-DK" sz="1300" b="1" dirty="0"/>
          </a:p>
          <a:p>
            <a:pPr>
              <a:lnSpc>
                <a:spcPct val="150000"/>
              </a:lnSpc>
            </a:pPr>
            <a:r>
              <a:rPr lang="da-DK" sz="1300" b="1" dirty="0"/>
              <a:t>4) Men på et tidspunkt</a:t>
            </a:r>
          </a:p>
          <a:p>
            <a:pPr>
              <a:lnSpc>
                <a:spcPct val="150000"/>
              </a:lnSpc>
            </a:pPr>
            <a:r>
              <a:rPr lang="da-DK" sz="1300" b="1" dirty="0"/>
              <a:t>i rækken af døråbninger</a:t>
            </a:r>
          </a:p>
          <a:p>
            <a:pPr>
              <a:lnSpc>
                <a:spcPct val="150000"/>
              </a:lnSpc>
            </a:pPr>
            <a:r>
              <a:rPr lang="da-DK" sz="1300" b="1" dirty="0"/>
              <a:t>er det passende at sætte</a:t>
            </a:r>
          </a:p>
          <a:p>
            <a:pPr>
              <a:lnSpc>
                <a:spcPct val="150000"/>
              </a:lnSpc>
            </a:pPr>
            <a:r>
              <a:rPr lang="da-DK" sz="1300" b="1" dirty="0" err="1"/>
              <a:t>slæverne</a:t>
            </a:r>
            <a:endParaRPr lang="da-DK" sz="1300" b="1" dirty="0"/>
          </a:p>
          <a:p>
            <a:pPr>
              <a:lnSpc>
                <a:spcPct val="150000"/>
              </a:lnSpc>
            </a:pPr>
            <a:r>
              <a:rPr lang="da-DK" sz="1300" b="1" dirty="0"/>
              <a:t>ud for den bestemte årsag</a:t>
            </a:r>
          </a:p>
          <a:p>
            <a:pPr>
              <a:lnSpc>
                <a:spcPct val="150000"/>
              </a:lnSpc>
            </a:pPr>
            <a:r>
              <a:rPr lang="da-DK" sz="1300" b="1" dirty="0"/>
              <a:t>og æde sin tildelte død</a:t>
            </a:r>
          </a:p>
          <a:p>
            <a:pPr>
              <a:lnSpc>
                <a:spcPct val="150000"/>
              </a:lnSpc>
            </a:pPr>
            <a:r>
              <a:rPr lang="da-DK" sz="1300" b="1" dirty="0"/>
              <a:t>som man hele sit liv har været</a:t>
            </a:r>
          </a:p>
          <a:p>
            <a:pPr>
              <a:lnSpc>
                <a:spcPct val="150000"/>
              </a:lnSpc>
            </a:pPr>
            <a:r>
              <a:rPr lang="da-DK" sz="1300" b="1" dirty="0"/>
              <a:t>mæt af. </a:t>
            </a:r>
          </a:p>
          <a:p>
            <a:endParaRPr lang="da-DK" b="1" dirty="0"/>
          </a:p>
          <a:p>
            <a:endParaRPr lang="da-DK" b="1" dirty="0"/>
          </a:p>
        </p:txBody>
      </p:sp>
      <p:pic>
        <p:nvPicPr>
          <p:cNvPr id="8" name="Billede 7"/>
          <p:cNvPicPr>
            <a:picLocks noChangeAspect="1"/>
          </p:cNvPicPr>
          <p:nvPr/>
        </p:nvPicPr>
        <p:blipFill>
          <a:blip r:embed="rId4"/>
          <a:stretch>
            <a:fillRect/>
          </a:stretch>
        </p:blipFill>
        <p:spPr>
          <a:xfrm>
            <a:off x="3318637" y="1955930"/>
            <a:ext cx="647077" cy="597899"/>
          </a:xfrm>
          <a:prstGeom prst="rect">
            <a:avLst/>
          </a:prstGeom>
        </p:spPr>
      </p:pic>
      <p:pic>
        <p:nvPicPr>
          <p:cNvPr id="9" name="Billede 8"/>
          <p:cNvPicPr>
            <a:picLocks noChangeAspect="1"/>
          </p:cNvPicPr>
          <p:nvPr/>
        </p:nvPicPr>
        <p:blipFill>
          <a:blip r:embed="rId5"/>
          <a:stretch>
            <a:fillRect/>
          </a:stretch>
        </p:blipFill>
        <p:spPr>
          <a:xfrm>
            <a:off x="3015601" y="1464240"/>
            <a:ext cx="606072" cy="454554"/>
          </a:xfrm>
          <a:prstGeom prst="rect">
            <a:avLst/>
          </a:prstGeom>
        </p:spPr>
      </p:pic>
      <p:pic>
        <p:nvPicPr>
          <p:cNvPr id="10" name="Billede 9"/>
          <p:cNvPicPr>
            <a:picLocks noChangeAspect="1"/>
          </p:cNvPicPr>
          <p:nvPr/>
        </p:nvPicPr>
        <p:blipFill>
          <a:blip r:embed="rId6"/>
          <a:stretch>
            <a:fillRect/>
          </a:stretch>
        </p:blipFill>
        <p:spPr>
          <a:xfrm>
            <a:off x="2228711" y="4100965"/>
            <a:ext cx="1818390" cy="487861"/>
          </a:xfrm>
          <a:prstGeom prst="rect">
            <a:avLst/>
          </a:prstGeom>
        </p:spPr>
      </p:pic>
      <p:pic>
        <p:nvPicPr>
          <p:cNvPr id="12" name="Billede 11"/>
          <p:cNvPicPr>
            <a:picLocks noChangeAspect="1"/>
          </p:cNvPicPr>
          <p:nvPr/>
        </p:nvPicPr>
        <p:blipFill>
          <a:blip r:embed="rId7"/>
          <a:stretch>
            <a:fillRect/>
          </a:stretch>
        </p:blipFill>
        <p:spPr>
          <a:xfrm>
            <a:off x="2396981" y="4665845"/>
            <a:ext cx="618620" cy="628988"/>
          </a:xfrm>
          <a:prstGeom prst="rect">
            <a:avLst/>
          </a:prstGeom>
        </p:spPr>
      </p:pic>
      <p:pic>
        <p:nvPicPr>
          <p:cNvPr id="13" name="Billede 12"/>
          <p:cNvPicPr>
            <a:picLocks noChangeAspect="1"/>
          </p:cNvPicPr>
          <p:nvPr/>
        </p:nvPicPr>
        <p:blipFill>
          <a:blip r:embed="rId8"/>
          <a:stretch>
            <a:fillRect/>
          </a:stretch>
        </p:blipFill>
        <p:spPr>
          <a:xfrm>
            <a:off x="3199245" y="5497008"/>
            <a:ext cx="1220171" cy="432964"/>
          </a:xfrm>
          <a:prstGeom prst="rect">
            <a:avLst/>
          </a:prstGeom>
        </p:spPr>
      </p:pic>
      <p:pic>
        <p:nvPicPr>
          <p:cNvPr id="14" name="Billede 13"/>
          <p:cNvPicPr>
            <a:picLocks noChangeAspect="1"/>
          </p:cNvPicPr>
          <p:nvPr/>
        </p:nvPicPr>
        <p:blipFill>
          <a:blip r:embed="rId9"/>
          <a:stretch>
            <a:fillRect/>
          </a:stretch>
        </p:blipFill>
        <p:spPr>
          <a:xfrm>
            <a:off x="3019021" y="2593924"/>
            <a:ext cx="899676" cy="681573"/>
          </a:xfrm>
          <a:prstGeom prst="rect">
            <a:avLst/>
          </a:prstGeom>
        </p:spPr>
      </p:pic>
      <p:pic>
        <p:nvPicPr>
          <p:cNvPr id="15" name="Billede 14"/>
          <p:cNvPicPr>
            <a:picLocks noChangeAspect="1"/>
          </p:cNvPicPr>
          <p:nvPr/>
        </p:nvPicPr>
        <p:blipFill>
          <a:blip r:embed="rId10"/>
          <a:stretch>
            <a:fillRect/>
          </a:stretch>
        </p:blipFill>
        <p:spPr>
          <a:xfrm>
            <a:off x="3273604" y="4836974"/>
            <a:ext cx="943048" cy="414143"/>
          </a:xfrm>
          <a:prstGeom prst="rect">
            <a:avLst/>
          </a:prstGeom>
        </p:spPr>
      </p:pic>
      <p:pic>
        <p:nvPicPr>
          <p:cNvPr id="17" name="Billede 16"/>
          <p:cNvPicPr>
            <a:picLocks noChangeAspect="1"/>
          </p:cNvPicPr>
          <p:nvPr/>
        </p:nvPicPr>
        <p:blipFill>
          <a:blip r:embed="rId11"/>
          <a:stretch>
            <a:fillRect/>
          </a:stretch>
        </p:blipFill>
        <p:spPr>
          <a:xfrm>
            <a:off x="2750579" y="3427366"/>
            <a:ext cx="1125421" cy="561070"/>
          </a:xfrm>
          <a:prstGeom prst="rect">
            <a:avLst/>
          </a:prstGeom>
        </p:spPr>
      </p:pic>
      <p:pic>
        <p:nvPicPr>
          <p:cNvPr id="18" name="Billede 17"/>
          <p:cNvPicPr>
            <a:picLocks noChangeAspect="1"/>
          </p:cNvPicPr>
          <p:nvPr/>
        </p:nvPicPr>
        <p:blipFill>
          <a:blip r:embed="rId12"/>
          <a:stretch>
            <a:fillRect/>
          </a:stretch>
        </p:blipFill>
        <p:spPr>
          <a:xfrm>
            <a:off x="6501009" y="1537531"/>
            <a:ext cx="1189870" cy="721854"/>
          </a:xfrm>
          <a:prstGeom prst="rect">
            <a:avLst/>
          </a:prstGeom>
        </p:spPr>
      </p:pic>
      <p:pic>
        <p:nvPicPr>
          <p:cNvPr id="19" name="Billede 18"/>
          <p:cNvPicPr>
            <a:picLocks noChangeAspect="1"/>
          </p:cNvPicPr>
          <p:nvPr/>
        </p:nvPicPr>
        <p:blipFill>
          <a:blip r:embed="rId13"/>
          <a:stretch>
            <a:fillRect/>
          </a:stretch>
        </p:blipFill>
        <p:spPr>
          <a:xfrm>
            <a:off x="6594898" y="3473002"/>
            <a:ext cx="621957" cy="777447"/>
          </a:xfrm>
          <a:prstGeom prst="rect">
            <a:avLst/>
          </a:prstGeom>
        </p:spPr>
      </p:pic>
      <p:pic>
        <p:nvPicPr>
          <p:cNvPr id="20" name="Billede 19"/>
          <p:cNvPicPr>
            <a:picLocks noChangeAspect="1"/>
          </p:cNvPicPr>
          <p:nvPr/>
        </p:nvPicPr>
        <p:blipFill rotWithShape="1">
          <a:blip r:embed="rId14"/>
          <a:srcRect l="56610" t="28873" r="9137" b="25252"/>
          <a:stretch/>
        </p:blipFill>
        <p:spPr>
          <a:xfrm>
            <a:off x="6815599" y="4309951"/>
            <a:ext cx="978795" cy="734095"/>
          </a:xfrm>
          <a:prstGeom prst="rect">
            <a:avLst/>
          </a:prstGeom>
        </p:spPr>
      </p:pic>
      <p:pic>
        <p:nvPicPr>
          <p:cNvPr id="22" name="Billede 21"/>
          <p:cNvPicPr>
            <a:picLocks noChangeAspect="1"/>
          </p:cNvPicPr>
          <p:nvPr/>
        </p:nvPicPr>
        <p:blipFill>
          <a:blip r:embed="rId15"/>
          <a:stretch>
            <a:fillRect/>
          </a:stretch>
        </p:blipFill>
        <p:spPr>
          <a:xfrm>
            <a:off x="7095944" y="2490603"/>
            <a:ext cx="784894" cy="784894"/>
          </a:xfrm>
          <a:prstGeom prst="rect">
            <a:avLst/>
          </a:prstGeom>
        </p:spPr>
      </p:pic>
      <p:pic>
        <p:nvPicPr>
          <p:cNvPr id="27" name="Billede 26"/>
          <p:cNvPicPr>
            <a:picLocks noChangeAspect="1"/>
          </p:cNvPicPr>
          <p:nvPr/>
        </p:nvPicPr>
        <p:blipFill>
          <a:blip r:embed="rId16"/>
          <a:stretch>
            <a:fillRect/>
          </a:stretch>
        </p:blipFill>
        <p:spPr>
          <a:xfrm>
            <a:off x="11016085" y="2553829"/>
            <a:ext cx="856009" cy="867525"/>
          </a:xfrm>
          <a:prstGeom prst="rect">
            <a:avLst/>
          </a:prstGeom>
        </p:spPr>
      </p:pic>
      <p:pic>
        <p:nvPicPr>
          <p:cNvPr id="28" name="Billede 27"/>
          <p:cNvPicPr>
            <a:picLocks noChangeAspect="1"/>
          </p:cNvPicPr>
          <p:nvPr/>
        </p:nvPicPr>
        <p:blipFill>
          <a:blip r:embed="rId17"/>
          <a:stretch>
            <a:fillRect/>
          </a:stretch>
        </p:blipFill>
        <p:spPr>
          <a:xfrm>
            <a:off x="10391518" y="4795389"/>
            <a:ext cx="1288880" cy="873417"/>
          </a:xfrm>
          <a:prstGeom prst="rect">
            <a:avLst/>
          </a:prstGeom>
        </p:spPr>
      </p:pic>
      <p:pic>
        <p:nvPicPr>
          <p:cNvPr id="29" name="Billede 28"/>
          <p:cNvPicPr>
            <a:picLocks noChangeAspect="1"/>
          </p:cNvPicPr>
          <p:nvPr/>
        </p:nvPicPr>
        <p:blipFill rotWithShape="1">
          <a:blip r:embed="rId18"/>
          <a:srcRect l="3404" t="14145"/>
          <a:stretch/>
        </p:blipFill>
        <p:spPr>
          <a:xfrm>
            <a:off x="6835319" y="5654879"/>
            <a:ext cx="1030056" cy="978795"/>
          </a:xfrm>
          <a:prstGeom prst="rect">
            <a:avLst/>
          </a:prstGeom>
        </p:spPr>
      </p:pic>
      <p:pic>
        <p:nvPicPr>
          <p:cNvPr id="30" name="Billede 29"/>
          <p:cNvPicPr>
            <a:picLocks noChangeAspect="1"/>
          </p:cNvPicPr>
          <p:nvPr/>
        </p:nvPicPr>
        <p:blipFill>
          <a:blip r:embed="rId19"/>
          <a:stretch>
            <a:fillRect/>
          </a:stretch>
        </p:blipFill>
        <p:spPr>
          <a:xfrm>
            <a:off x="10391518" y="3657908"/>
            <a:ext cx="1439002" cy="877440"/>
          </a:xfrm>
          <a:prstGeom prst="rect">
            <a:avLst/>
          </a:prstGeom>
        </p:spPr>
      </p:pic>
      <p:pic>
        <p:nvPicPr>
          <p:cNvPr id="31" name="Billede 30"/>
          <p:cNvPicPr>
            <a:picLocks noChangeAspect="1"/>
          </p:cNvPicPr>
          <p:nvPr/>
        </p:nvPicPr>
        <p:blipFill>
          <a:blip r:embed="rId19"/>
          <a:stretch>
            <a:fillRect/>
          </a:stretch>
        </p:blipFill>
        <p:spPr>
          <a:xfrm>
            <a:off x="3231706" y="6103870"/>
            <a:ext cx="984946" cy="600577"/>
          </a:xfrm>
          <a:prstGeom prst="rect">
            <a:avLst/>
          </a:prstGeom>
        </p:spPr>
      </p:pic>
      <p:pic>
        <p:nvPicPr>
          <p:cNvPr id="32" name="Billede 31"/>
          <p:cNvPicPr>
            <a:picLocks noChangeAspect="1"/>
          </p:cNvPicPr>
          <p:nvPr/>
        </p:nvPicPr>
        <p:blipFill rotWithShape="1">
          <a:blip r:embed="rId20"/>
          <a:srcRect t="17821" r="7645"/>
          <a:stretch/>
        </p:blipFill>
        <p:spPr>
          <a:xfrm>
            <a:off x="10710544" y="5741823"/>
            <a:ext cx="1298199" cy="962624"/>
          </a:xfrm>
          <a:prstGeom prst="rect">
            <a:avLst/>
          </a:prstGeom>
        </p:spPr>
      </p:pic>
    </p:spTree>
    <p:extLst>
      <p:ext uri="{BB962C8B-B14F-4D97-AF65-F5344CB8AC3E}">
        <p14:creationId xmlns:p14="http://schemas.microsoft.com/office/powerpoint/2010/main" val="115130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1"/>
            <a:ext cx="6040192"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400" b="1" dirty="0"/>
              <a:t>KONFRONTATIONSMODERNISMEN</a:t>
            </a:r>
          </a:p>
          <a:p>
            <a:pPr marL="342900" indent="-342900">
              <a:buFont typeface="Arial" panose="020B0604020202020204" pitchFamily="34" charset="0"/>
              <a:buChar char="•"/>
            </a:pPr>
            <a:r>
              <a:rPr lang="da-DK" dirty="0"/>
              <a:t>et opgør med den tidligere periodes indadvendte litteratur, der søgte en dybere mening med tilværelsen (</a:t>
            </a:r>
            <a:r>
              <a:rPr lang="da-DK" dirty="0" err="1"/>
              <a:t>Heretica</a:t>
            </a:r>
            <a:r>
              <a:rPr lang="da-DK" dirty="0"/>
              <a:t>-modernisterne).  Konfrontationsmodernisterne ser det religiøse som en flugt fra den moderne verden. De unge mener ikke, at </a:t>
            </a:r>
            <a:r>
              <a:rPr lang="da-DK" dirty="0" err="1"/>
              <a:t>heretica</a:t>
            </a:r>
            <a:r>
              <a:rPr lang="da-DK" dirty="0"/>
              <a:t>-generation tør være rigtigt moderne. For konfrontationsmodernisterne synes verden uden mening. </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a:t>Målet er at møde verden i en direkte konfrontation, som gør op med de materialistiske værdier og peger  på nogle af vedstandens skyggesider. Den direkte konfrontation viser sig som enkelte, detaljerede sansninger af den moderne verdens ting. </a:t>
            </a:r>
          </a:p>
          <a:p>
            <a:endParaRPr lang="da-DK" dirty="0"/>
          </a:p>
          <a:p>
            <a:pPr marL="342900" indent="-342900">
              <a:buFont typeface="Arial" panose="020B0604020202020204" pitchFamily="34" charset="0"/>
              <a:buChar char="•"/>
            </a:pPr>
            <a:r>
              <a:rPr lang="da-DK" dirty="0"/>
              <a:t>Det sproglige udtryk er provokerende, splittet og forvirrende – hvilket er med til at tydeliggøre fremmedgørelsen. Når nu man ikke tror på en sammenhæng i tilværelsen, så må det komme til udtryk i digtets form – man benytter frie vers uden rim og fast rytme. </a:t>
            </a:r>
          </a:p>
          <a:p>
            <a:endParaRPr lang="da-DK" dirty="0"/>
          </a:p>
          <a:p>
            <a:pPr marL="342900" indent="-342900">
              <a:buFont typeface="Arial" panose="020B0604020202020204" pitchFamily="34" charset="0"/>
              <a:buChar char="•"/>
            </a:pPr>
            <a:r>
              <a:rPr lang="da-DK" dirty="0"/>
              <a:t>Klaus Rifbjerg kommer med sin digtsamling ”Konfrontation” (1960) til at give navn til lyrikken i 60’er-modernismen = konfrontationsmodernismen</a:t>
            </a:r>
          </a:p>
          <a:p>
            <a:endParaRPr lang="da-DK" sz="2400" dirty="0"/>
          </a:p>
        </p:txBody>
      </p:sp>
      <p:sp>
        <p:nvSpPr>
          <p:cNvPr id="5" name="Rektangel 4"/>
          <p:cNvSpPr/>
          <p:nvPr/>
        </p:nvSpPr>
        <p:spPr>
          <a:xfrm>
            <a:off x="6207616" y="0"/>
            <a:ext cx="6138929" cy="685799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2400" b="1" dirty="0"/>
          </a:p>
          <a:p>
            <a:r>
              <a:rPr lang="da-DK" sz="2400" b="1" dirty="0"/>
              <a:t>DIGTET: ”DET ER BLEVET OS PÅLAGT”</a:t>
            </a:r>
          </a:p>
          <a:p>
            <a:endParaRPr lang="da-DK" sz="2400" b="1" dirty="0"/>
          </a:p>
          <a:p>
            <a:pPr marL="342900" indent="-342900">
              <a:buFont typeface="Arial" panose="020B0604020202020204" pitchFamily="34" charset="0"/>
              <a:buChar char="•"/>
            </a:pPr>
            <a:r>
              <a:rPr lang="da-DK" sz="2000" dirty="0"/>
              <a:t>Skrevet på frie vers = ubunden form – afspejler modernitetserfaringen</a:t>
            </a:r>
          </a:p>
          <a:p>
            <a:endParaRPr lang="da-DK" sz="2000" dirty="0"/>
          </a:p>
          <a:p>
            <a:pPr marL="342900" indent="-342900">
              <a:buFont typeface="Arial" panose="020B0604020202020204" pitchFamily="34" charset="0"/>
              <a:buChar char="•"/>
            </a:pPr>
            <a:r>
              <a:rPr lang="da-DK" sz="2000" dirty="0"/>
              <a:t>skildrer det moderne menneskes liv.  Det viser mange af de rutiner vi – og samfundet – pålægger os selv. Tilværelsen er for de fleste blevet triviel og forudsigelig. Der er ingen livslyst tilbage. Troen på, at livet vil forandre sig og blive mere indholdsrigt, er forsvundet. </a:t>
            </a:r>
          </a:p>
          <a:p>
            <a:endParaRPr lang="da-DK" sz="2000" dirty="0"/>
          </a:p>
          <a:p>
            <a:pPr marL="342900" indent="-342900">
              <a:buFont typeface="Arial" panose="020B0604020202020204" pitchFamily="34" charset="0"/>
              <a:buChar char="•"/>
            </a:pPr>
            <a:r>
              <a:rPr lang="da-DK" sz="2000" dirty="0"/>
              <a:t>Rifbjerg sætter med sin modernistiske skrivestil spørgsmålstegn ved måden, vi oplever vores liv på. Der er en håbløs stemning i digtet – man kommer til at spørge sig selv, hvad det hele skal til for, når vi nu alligevel bare skal dø af den sygdom, der rent statistisk vil ramme os.</a:t>
            </a:r>
          </a:p>
          <a:p>
            <a:endParaRPr lang="da-DK" sz="2400" dirty="0"/>
          </a:p>
          <a:p>
            <a:r>
              <a:rPr lang="da-DK" sz="2400" dirty="0"/>
              <a:t> </a:t>
            </a:r>
          </a:p>
        </p:txBody>
      </p:sp>
    </p:spTree>
    <p:extLst>
      <p:ext uri="{BB962C8B-B14F-4D97-AF65-F5344CB8AC3E}">
        <p14:creationId xmlns:p14="http://schemas.microsoft.com/office/powerpoint/2010/main" val="382439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endParaRPr lang="da-DK" dirty="0"/>
          </a:p>
        </p:txBody>
      </p:sp>
      <p:sp>
        <p:nvSpPr>
          <p:cNvPr id="4" name="Rektangel 3"/>
          <p:cNvSpPr/>
          <p:nvPr/>
        </p:nvSpPr>
        <p:spPr>
          <a:xfrm>
            <a:off x="540913" y="334852"/>
            <a:ext cx="5022760" cy="613034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da-DK" sz="2400" dirty="0"/>
              <a:t>     PROSAEN I 1960’ERNE</a:t>
            </a:r>
          </a:p>
          <a:p>
            <a:endParaRPr lang="da-DK" sz="2400" dirty="0"/>
          </a:p>
          <a:p>
            <a:pPr marL="342900" indent="-342900">
              <a:buFont typeface="Arial" panose="020B0604020202020204" pitchFamily="34" charset="0"/>
              <a:buChar char="•"/>
            </a:pPr>
            <a:r>
              <a:rPr lang="da-DK" sz="2400" dirty="0"/>
              <a:t>Prosaen interesserer sig – ligesom poesien – for den moderne verden. Den vender sig kritisk mod det velfærdssamfund, der er under ombygning. </a:t>
            </a:r>
          </a:p>
          <a:p>
            <a:pPr marL="342900" indent="-342900">
              <a:buFont typeface="Arial" panose="020B0604020202020204" pitchFamily="34" charset="0"/>
              <a:buChar char="•"/>
            </a:pPr>
            <a:r>
              <a:rPr lang="da-DK" sz="2400" dirty="0"/>
              <a:t>De modernistiske forfattere skriver om, hvordan verden opleves som fremmed og absurd.</a:t>
            </a:r>
          </a:p>
          <a:p>
            <a:pPr marL="342900" indent="-342900">
              <a:buFont typeface="Arial" panose="020B0604020202020204" pitchFamily="34" charset="0"/>
              <a:buChar char="•"/>
            </a:pPr>
            <a:r>
              <a:rPr lang="da-DK" sz="2400" dirty="0"/>
              <a:t>Flere af 1960’erne henter inspiration i den filosofiske eksistentialisme, når de vil beskrive de menneskelige følger af det nye velfærdssamfund</a:t>
            </a:r>
          </a:p>
        </p:txBody>
      </p:sp>
      <p:sp>
        <p:nvSpPr>
          <p:cNvPr id="6" name="Rektangel 5"/>
          <p:cNvSpPr/>
          <p:nvPr/>
        </p:nvSpPr>
        <p:spPr>
          <a:xfrm>
            <a:off x="5950038" y="0"/>
            <a:ext cx="6241961" cy="6857999"/>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da-DK" sz="2400" dirty="0"/>
              <a:t>    DEN IKKE-RELIGIØSE EKSISTENTIALISME</a:t>
            </a:r>
          </a:p>
          <a:p>
            <a:pPr marL="342900" indent="-342900">
              <a:buFont typeface="Arial" panose="020B0604020202020204" pitchFamily="34" charset="0"/>
              <a:buChar char="•"/>
            </a:pPr>
            <a:r>
              <a:rPr lang="da-DK" sz="2000" dirty="0"/>
              <a:t>Eksistentialismen beskriver mennesket som en fremmed i en absurd eller grotesk verden, som det ikke kan forstå.</a:t>
            </a:r>
          </a:p>
          <a:p>
            <a:endParaRPr lang="da-DK" sz="2000" dirty="0"/>
          </a:p>
          <a:p>
            <a:pPr marL="342900" indent="-342900">
              <a:buFont typeface="Arial" panose="020B0604020202020204" pitchFamily="34" charset="0"/>
              <a:buChar char="•"/>
            </a:pPr>
            <a:r>
              <a:rPr lang="da-DK" sz="2000" dirty="0"/>
              <a:t>Her er der tale om den ikke-religiøse eksistentialisme, som får sit gennembrud i Frankrig med forfattere som Jean-Paul Sartre &amp; Albert Camus. Fremmedgørelse og ensomhed er nøgleordene. Deres filosofi tager på mange måder udgangspunkt i Nietzsches forestilling om en verden, hvor Gud er død. </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Hvis Gud er død, er mennesket på godt og ondt stillet frit i verden. Mennesket er dømt til frihed. Iflg. Sartre bliver mennesket til dag for dag ved igennem sine handlinger at vælge sit forhold til verden. Det handler om at forholde sig til verden.</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Det er således </a:t>
            </a:r>
            <a:r>
              <a:rPr lang="da-DK" sz="2000" i="1" dirty="0"/>
              <a:t>viljen </a:t>
            </a:r>
            <a:r>
              <a:rPr lang="da-DK" sz="2000" dirty="0"/>
              <a:t>til eksistens, der er afgørende. Mennesket skal foretage et bevidst </a:t>
            </a:r>
            <a:r>
              <a:rPr lang="da-DK" sz="2000" i="1" dirty="0"/>
              <a:t>valg. </a:t>
            </a:r>
            <a:r>
              <a:rPr lang="da-DK" sz="2000" dirty="0"/>
              <a:t>For Camus består det konstante valg for mennesket i overhovedet at vælge livet. </a:t>
            </a:r>
          </a:p>
          <a:p>
            <a:pPr marL="342900" indent="-342900">
              <a:buFont typeface="Arial" panose="020B0604020202020204" pitchFamily="34" charset="0"/>
              <a:buChar char="•"/>
            </a:pPr>
            <a:endParaRPr lang="da-DK" sz="2400" dirty="0"/>
          </a:p>
        </p:txBody>
      </p:sp>
    </p:spTree>
    <p:extLst>
      <p:ext uri="{BB962C8B-B14F-4D97-AF65-F5344CB8AC3E}">
        <p14:creationId xmlns:p14="http://schemas.microsoft.com/office/powerpoint/2010/main" val="766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927" y="3231557"/>
            <a:ext cx="5451230" cy="3270738"/>
          </a:xfrm>
          <a:prstGeom prst="rect">
            <a:avLst/>
          </a:prstGeom>
        </p:spPr>
      </p:pic>
      <p:sp>
        <p:nvSpPr>
          <p:cNvPr id="2" name="Titel 1"/>
          <p:cNvSpPr>
            <a:spLocks noGrp="1"/>
          </p:cNvSpPr>
          <p:nvPr>
            <p:ph type="title"/>
          </p:nvPr>
        </p:nvSpPr>
        <p:spPr/>
        <p:txBody>
          <a:bodyPr/>
          <a:lstStyle/>
          <a:p>
            <a:r>
              <a:rPr lang="da-DK" dirty="0"/>
              <a:t>Peter </a:t>
            </a:r>
            <a:r>
              <a:rPr lang="da-DK" dirty="0" err="1"/>
              <a:t>seeberg</a:t>
            </a:r>
            <a:r>
              <a:rPr lang="da-DK" dirty="0"/>
              <a:t>: ”Patienten” (1960?)</a:t>
            </a:r>
          </a:p>
        </p:txBody>
      </p:sp>
      <p:sp>
        <p:nvSpPr>
          <p:cNvPr id="3" name="Pladsholder til indhold 2"/>
          <p:cNvSpPr>
            <a:spLocks noGrp="1"/>
          </p:cNvSpPr>
          <p:nvPr>
            <p:ph idx="1"/>
          </p:nvPr>
        </p:nvSpPr>
        <p:spPr>
          <a:xfrm>
            <a:off x="323850" y="1657350"/>
            <a:ext cx="8805261" cy="1657350"/>
          </a:xfrm>
        </p:spPr>
        <p:txBody>
          <a:bodyPr>
            <a:normAutofit lnSpcReduction="10000"/>
          </a:bodyPr>
          <a:lstStyle/>
          <a:p>
            <a:pPr marL="0" indent="0">
              <a:buNone/>
            </a:pPr>
            <a:endParaRPr lang="da-DK" sz="3600" dirty="0"/>
          </a:p>
          <a:p>
            <a:pPr marL="0" indent="0">
              <a:buNone/>
            </a:pPr>
            <a:r>
              <a:rPr lang="da-DK" sz="3600" dirty="0"/>
              <a:t>Hvad husker I om teksten?  Om tiden og den litterære strømning?</a:t>
            </a:r>
          </a:p>
          <a:p>
            <a:pPr marL="0" indent="0">
              <a:buNone/>
            </a:pPr>
            <a:endParaRPr lang="da-DK" sz="36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111" y="0"/>
            <a:ext cx="3062889" cy="4047385"/>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768855"/>
            <a:ext cx="3854548" cy="3089145"/>
          </a:xfrm>
          <a:prstGeom prst="rect">
            <a:avLst/>
          </a:prstGeom>
        </p:spPr>
      </p:pic>
      <p:pic>
        <p:nvPicPr>
          <p:cNvPr id="7" name="Billede 6"/>
          <p:cNvPicPr>
            <a:picLocks noChangeAspect="1"/>
          </p:cNvPicPr>
          <p:nvPr/>
        </p:nvPicPr>
        <p:blipFill rotWithShape="1">
          <a:blip r:embed="rId5">
            <a:extLst>
              <a:ext uri="{28A0092B-C50C-407E-A947-70E740481C1C}">
                <a14:useLocalDpi xmlns:a14="http://schemas.microsoft.com/office/drawing/2010/main" val="0"/>
              </a:ext>
            </a:extLst>
          </a:blip>
          <a:srcRect l="19304" t="23381" r="52461" b="37343"/>
          <a:stretch/>
        </p:blipFill>
        <p:spPr>
          <a:xfrm>
            <a:off x="5201587" y="3491340"/>
            <a:ext cx="1970485" cy="1940169"/>
          </a:xfrm>
          <a:prstGeom prst="ellipse">
            <a:avLst/>
          </a:prstGeom>
        </p:spPr>
      </p:pic>
    </p:spTree>
    <p:extLst>
      <p:ext uri="{BB962C8B-B14F-4D97-AF65-F5344CB8AC3E}">
        <p14:creationId xmlns:p14="http://schemas.microsoft.com/office/powerpoint/2010/main" val="279744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”patienten” – </a:t>
            </a:r>
            <a:r>
              <a:rPr lang="da-DK" sz="4000" dirty="0"/>
              <a:t>eksistentialisme &amp; absurdisme</a:t>
            </a:r>
            <a:endParaRPr lang="da-DK" dirty="0"/>
          </a:p>
        </p:txBody>
      </p:sp>
      <p:sp>
        <p:nvSpPr>
          <p:cNvPr id="3" name="Pladsholder til indhold 2"/>
          <p:cNvSpPr>
            <a:spLocks noGrp="1"/>
          </p:cNvSpPr>
          <p:nvPr>
            <p:ph idx="1"/>
          </p:nvPr>
        </p:nvSpPr>
        <p:spPr/>
        <p:txBody>
          <a:bodyPr/>
          <a:lstStyle/>
          <a:p>
            <a:endParaRPr lang="da-DK" dirty="0"/>
          </a:p>
        </p:txBody>
      </p:sp>
      <p:sp>
        <p:nvSpPr>
          <p:cNvPr id="5" name="Rektangel 4"/>
          <p:cNvSpPr/>
          <p:nvPr/>
        </p:nvSpPr>
        <p:spPr>
          <a:xfrm>
            <a:off x="372797" y="1840992"/>
            <a:ext cx="4585569" cy="44683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a-DK" b="1" dirty="0"/>
              <a:t>HANDLING </a:t>
            </a:r>
          </a:p>
          <a:p>
            <a:r>
              <a:rPr lang="da-DK" b="1" dirty="0"/>
              <a:t>Novellen handler om en mand, der får udskiftet både kropsdele og organer pga. sygdommen ”almindeligt bortfald”. Til sidst har han også fået et kunstigt hjerte og et nyt hoved. Det får ham til at reflektere over sin egen eksistens og sin identitet – kan det stadig være ham, når han har fået udskiftet stort set alt - og hvor sidder sjælen? Disse spørgsmål kan lægevidenskaben ikke hjælpe ham med, og han ender med at godtage sin hustrus oplevelse af, hvem han er. Novellen slutter med ordene: ”Så lad det være mig”.  </a:t>
            </a:r>
            <a:endParaRPr lang="da-DK" dirty="0"/>
          </a:p>
          <a:p>
            <a:pPr algn="ctr"/>
            <a:r>
              <a:rPr lang="da-DK" dirty="0"/>
              <a:t> </a:t>
            </a:r>
          </a:p>
        </p:txBody>
      </p:sp>
      <p:sp>
        <p:nvSpPr>
          <p:cNvPr id="6" name="Rektangel 5"/>
          <p:cNvSpPr/>
          <p:nvPr/>
        </p:nvSpPr>
        <p:spPr>
          <a:xfrm>
            <a:off x="5370490" y="1738648"/>
            <a:ext cx="5756856" cy="4570712"/>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da-DK" dirty="0"/>
              <a:t>Patienten er en novelle, der handler om identitet og eksistens</a:t>
            </a:r>
          </a:p>
          <a:p>
            <a:pPr marL="285750" indent="-285750">
              <a:buFont typeface="Arial" panose="020B0604020202020204" pitchFamily="34" charset="0"/>
              <a:buChar char="•"/>
            </a:pPr>
            <a:r>
              <a:rPr lang="da-DK" dirty="0"/>
              <a:t>Lægevidenskaben viser sig ikke at have svar på alt – fx hvor sjælen sidder</a:t>
            </a:r>
          </a:p>
          <a:p>
            <a:pPr marL="285750" indent="-285750">
              <a:buFont typeface="Arial" panose="020B0604020202020204" pitchFamily="34" charset="0"/>
              <a:buChar char="•"/>
            </a:pPr>
            <a:r>
              <a:rPr lang="da-DK" dirty="0"/>
              <a:t>Fortællingen stiller flere spørgsmål, end den besvarer</a:t>
            </a:r>
          </a:p>
          <a:p>
            <a:pPr marL="285750" indent="-285750">
              <a:buFont typeface="Arial" panose="020B0604020202020204" pitchFamily="34" charset="0"/>
              <a:buChar char="•"/>
            </a:pPr>
            <a:r>
              <a:rPr lang="da-DK" dirty="0"/>
              <a:t>Fortælleren tager et aktivt valg – hver dag – om, at han har den identitet, som hans kone ”giver” ham. Hans identitet er således bundet op på hustruens oplevelse af ham. </a:t>
            </a:r>
          </a:p>
        </p:txBody>
      </p:sp>
    </p:spTree>
    <p:extLst>
      <p:ext uri="{BB962C8B-B14F-4D97-AF65-F5344CB8AC3E}">
        <p14:creationId xmlns:p14="http://schemas.microsoft.com/office/powerpoint/2010/main" val="19892856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1257</TotalTime>
  <Words>1116</Words>
  <Application>Microsoft Office PowerPoint</Application>
  <PresentationFormat>Widescreen</PresentationFormat>
  <Paragraphs>121</Paragraphs>
  <Slides>8</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8</vt:i4>
      </vt:variant>
    </vt:vector>
  </HeadingPairs>
  <TitlesOfParts>
    <vt:vector size="14" baseType="lpstr">
      <vt:lpstr>Arial</vt:lpstr>
      <vt:lpstr>Tw Cen MT</vt:lpstr>
      <vt:lpstr>Tw Cen MT Condensed</vt:lpstr>
      <vt:lpstr>Wingdings</vt:lpstr>
      <vt:lpstr>Wingdings 3</vt:lpstr>
      <vt:lpstr>Integral</vt:lpstr>
      <vt:lpstr>60’er-modernisme (1960-1970) -Konfrontation &amp; fremmedgørelse</vt:lpstr>
      <vt:lpstr>1960’ernes velstand</vt:lpstr>
      <vt:lpstr>Klaus rifbjerg: ”Det er blevet os pålagt” (1963) </vt:lpstr>
      <vt:lpstr>Klaus Rifbjerg: ”Det er blevet os pålagt” (1960)</vt:lpstr>
      <vt:lpstr>PowerPoint-præsentation</vt:lpstr>
      <vt:lpstr>PowerPoint-præsentation</vt:lpstr>
      <vt:lpstr>Peter seeberg: ”Patienten” (1960?)</vt:lpstr>
      <vt:lpstr>”patienten” – eksistentialisme &amp; absurdisme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Opsamling – 1900-tallets litteratur (kanonforfattere)</dc:title>
  <dc:creator>Pia Kamilla Børglum</dc:creator>
  <cp:lastModifiedBy>Pia Kamilla Børglum</cp:lastModifiedBy>
  <cp:revision>111</cp:revision>
  <cp:lastPrinted>2019-04-29T07:44:39Z</cp:lastPrinted>
  <dcterms:created xsi:type="dcterms:W3CDTF">2019-04-25T20:50:18Z</dcterms:created>
  <dcterms:modified xsi:type="dcterms:W3CDTF">2024-04-25T10:50:37Z</dcterms:modified>
</cp:coreProperties>
</file>