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36CAB0-4C9E-4C26-BA63-CDC9F71C23C0}" v="52" dt="2025-03-21T12:09:30.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varScale="1">
        <p:scale>
          <a:sx n="63" d="100"/>
          <a:sy n="63" d="100"/>
        </p:scale>
        <p:origin x="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8BC27F-98C9-4980-BC90-6A62CDC80F4F}"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8B6AA8B1-2CB7-46C2-B392-8D97BD56F2E8}">
      <dgm:prSet/>
      <dgm:spPr/>
      <dgm:t>
        <a:bodyPr/>
        <a:lstStyle/>
        <a:p>
          <a:r>
            <a:rPr lang="da-DK" b="0" i="0" dirty="0"/>
            <a:t>Naturbeskrivelserne giver et meget levende billede som alle kan forstille sig. Derudover grunder det også historien i myten hvor følelserne, monstrene, guderne og menneskerne er bundet op med naturens urkraft.</a:t>
          </a:r>
        </a:p>
        <a:p>
          <a:endParaRPr lang="da-DK" b="0" i="0" dirty="0"/>
        </a:p>
        <a:p>
          <a:r>
            <a:rPr lang="da-DK" b="0" i="0" dirty="0"/>
            <a:t>Sammenligningen af </a:t>
          </a:r>
          <a:r>
            <a:rPr lang="da-DK" b="0" i="0" dirty="0" err="1"/>
            <a:t>Minotauros</a:t>
          </a:r>
          <a:r>
            <a:rPr lang="da-DK" b="0" i="0" dirty="0"/>
            <a:t> med forskellige træer, giver et billede af noget stort, stærkt, højt væsen der som et menneske er umuligt at fælde med et sværd. Men på samme måde bruger </a:t>
          </a:r>
          <a:r>
            <a:rPr lang="da-DK" b="0" i="0" dirty="0" err="1"/>
            <a:t>Catul</a:t>
          </a:r>
          <a:r>
            <a:rPr lang="da-DK" b="0" i="0" dirty="0"/>
            <a:t> billede sprog til at sammenligne hvordan </a:t>
          </a:r>
          <a:r>
            <a:rPr lang="da-DK" b="0" i="0" dirty="0" err="1"/>
            <a:t>Theseus</a:t>
          </a:r>
          <a:r>
            <a:rPr lang="da-DK" b="0" i="0" dirty="0"/>
            <a:t> nedlægger </a:t>
          </a:r>
          <a:r>
            <a:rPr lang="da-DK" b="0" i="0" dirty="0" err="1"/>
            <a:t>Minotauros</a:t>
          </a:r>
          <a:r>
            <a:rPr lang="da-DK" b="0" i="0" dirty="0"/>
            <a:t> som en storm der vælter et træ. Det giver en billede som alle mennesker kan se for deres indre blik.</a:t>
          </a:r>
          <a:br>
            <a:rPr lang="da-DK" dirty="0"/>
          </a:br>
          <a:endParaRPr lang="en-US" dirty="0"/>
        </a:p>
      </dgm:t>
    </dgm:pt>
    <dgm:pt modelId="{13F78B68-BB59-4F19-B76E-DAD6F5A401E2}" type="parTrans" cxnId="{D52F78F4-23C6-4EAB-B567-1A6E7CE35CF6}">
      <dgm:prSet/>
      <dgm:spPr/>
      <dgm:t>
        <a:bodyPr/>
        <a:lstStyle/>
        <a:p>
          <a:endParaRPr lang="en-US"/>
        </a:p>
      </dgm:t>
    </dgm:pt>
    <dgm:pt modelId="{5C679D6C-E6BA-4E0B-8323-6953B1B82832}" type="sibTrans" cxnId="{D52F78F4-23C6-4EAB-B567-1A6E7CE35CF6}">
      <dgm:prSet/>
      <dgm:spPr/>
      <dgm:t>
        <a:bodyPr/>
        <a:lstStyle/>
        <a:p>
          <a:endParaRPr lang="en-US"/>
        </a:p>
      </dgm:t>
    </dgm:pt>
    <dgm:pt modelId="{B8786071-AB63-4C21-9E19-55DAFD5D9859}">
      <dgm:prSet/>
      <dgm:spPr/>
      <dgm:t>
        <a:bodyPr/>
        <a:lstStyle/>
        <a:p>
          <a:pPr>
            <a:buNone/>
          </a:pPr>
          <a:r>
            <a:rPr lang="da-DK" b="0" i="0" dirty="0"/>
            <a:t>At myten er fortalt som et digt gør den mere intens og følsom. Digtet giver hele historien en dramatisk og kunstnerisk følelse, som gør, at følelserne – som Ariadnes sorg og </a:t>
          </a:r>
          <a:r>
            <a:rPr lang="da-DK" b="0" i="0" dirty="0" err="1"/>
            <a:t>Theseus</a:t>
          </a:r>
          <a:r>
            <a:rPr lang="da-DK" b="0" i="0" dirty="0"/>
            <a:t>' mod – virkelig træder frem. Sproget og rytmen får det hele til at føles mere levende og rørende.</a:t>
          </a:r>
          <a:endParaRPr lang="en-US" dirty="0"/>
        </a:p>
      </dgm:t>
    </dgm:pt>
    <dgm:pt modelId="{7547B080-4D5F-4DC4-A2BF-E61932E0D4E6}" type="parTrans" cxnId="{838E2675-DC05-4DD5-A2C6-9A54C65CD158}">
      <dgm:prSet/>
      <dgm:spPr/>
      <dgm:t>
        <a:bodyPr/>
        <a:lstStyle/>
        <a:p>
          <a:endParaRPr lang="en-US"/>
        </a:p>
      </dgm:t>
    </dgm:pt>
    <dgm:pt modelId="{1CB1ED61-EE77-4E24-93C8-94DE506ED0E3}" type="sibTrans" cxnId="{838E2675-DC05-4DD5-A2C6-9A54C65CD158}">
      <dgm:prSet/>
      <dgm:spPr/>
      <dgm:t>
        <a:bodyPr/>
        <a:lstStyle/>
        <a:p>
          <a:endParaRPr lang="en-US"/>
        </a:p>
      </dgm:t>
    </dgm:pt>
    <dgm:pt modelId="{5F6AB4BA-8D62-48FC-AB04-FA5998526E09}" type="pres">
      <dgm:prSet presAssocID="{9F8BC27F-98C9-4980-BC90-6A62CDC80F4F}" presName="hierChild1" presStyleCnt="0">
        <dgm:presLayoutVars>
          <dgm:chPref val="1"/>
          <dgm:dir/>
          <dgm:animOne val="branch"/>
          <dgm:animLvl val="lvl"/>
          <dgm:resizeHandles/>
        </dgm:presLayoutVars>
      </dgm:prSet>
      <dgm:spPr/>
    </dgm:pt>
    <dgm:pt modelId="{D2E12EDC-DE22-42BF-8E9D-0AFA103A20AB}" type="pres">
      <dgm:prSet presAssocID="{8B6AA8B1-2CB7-46C2-B392-8D97BD56F2E8}" presName="hierRoot1" presStyleCnt="0"/>
      <dgm:spPr/>
    </dgm:pt>
    <dgm:pt modelId="{6D214D08-9A9D-4745-9F45-6505D0702609}" type="pres">
      <dgm:prSet presAssocID="{8B6AA8B1-2CB7-46C2-B392-8D97BD56F2E8}" presName="composite" presStyleCnt="0"/>
      <dgm:spPr/>
    </dgm:pt>
    <dgm:pt modelId="{8FB2141F-703A-4CD2-968E-6DB5E0D62BB2}" type="pres">
      <dgm:prSet presAssocID="{8B6AA8B1-2CB7-46C2-B392-8D97BD56F2E8}" presName="background" presStyleLbl="node0" presStyleIdx="0" presStyleCnt="2"/>
      <dgm:spPr/>
    </dgm:pt>
    <dgm:pt modelId="{7A3D7AB2-A1AE-479C-AF0D-EC6D83237D0A}" type="pres">
      <dgm:prSet presAssocID="{8B6AA8B1-2CB7-46C2-B392-8D97BD56F2E8}" presName="text" presStyleLbl="fgAcc0" presStyleIdx="0" presStyleCnt="2">
        <dgm:presLayoutVars>
          <dgm:chPref val="3"/>
        </dgm:presLayoutVars>
      </dgm:prSet>
      <dgm:spPr/>
    </dgm:pt>
    <dgm:pt modelId="{F401298D-1199-4E59-B171-DD43C5ACE4F4}" type="pres">
      <dgm:prSet presAssocID="{8B6AA8B1-2CB7-46C2-B392-8D97BD56F2E8}" presName="hierChild2" presStyleCnt="0"/>
      <dgm:spPr/>
    </dgm:pt>
    <dgm:pt modelId="{8796A2BB-C7F8-46CF-9249-20B1BB9728BC}" type="pres">
      <dgm:prSet presAssocID="{B8786071-AB63-4C21-9E19-55DAFD5D9859}" presName="hierRoot1" presStyleCnt="0"/>
      <dgm:spPr/>
    </dgm:pt>
    <dgm:pt modelId="{DD7C8BFA-8366-45C2-8513-22626E4C86E0}" type="pres">
      <dgm:prSet presAssocID="{B8786071-AB63-4C21-9E19-55DAFD5D9859}" presName="composite" presStyleCnt="0"/>
      <dgm:spPr/>
    </dgm:pt>
    <dgm:pt modelId="{8F5FD806-CDA7-499E-B615-18BF9DFB5C8A}" type="pres">
      <dgm:prSet presAssocID="{B8786071-AB63-4C21-9E19-55DAFD5D9859}" presName="background" presStyleLbl="node0" presStyleIdx="1" presStyleCnt="2"/>
      <dgm:spPr/>
    </dgm:pt>
    <dgm:pt modelId="{9D098087-9720-4167-859C-668EE4F5C65C}" type="pres">
      <dgm:prSet presAssocID="{B8786071-AB63-4C21-9E19-55DAFD5D9859}" presName="text" presStyleLbl="fgAcc0" presStyleIdx="1" presStyleCnt="2">
        <dgm:presLayoutVars>
          <dgm:chPref val="3"/>
        </dgm:presLayoutVars>
      </dgm:prSet>
      <dgm:spPr/>
    </dgm:pt>
    <dgm:pt modelId="{610E8790-B43A-4730-BB07-1C389ECEE831}" type="pres">
      <dgm:prSet presAssocID="{B8786071-AB63-4C21-9E19-55DAFD5D9859}" presName="hierChild2" presStyleCnt="0"/>
      <dgm:spPr/>
    </dgm:pt>
  </dgm:ptLst>
  <dgm:cxnLst>
    <dgm:cxn modelId="{F2A24C37-D701-42A9-934F-3007D90069A2}" type="presOf" srcId="{8B6AA8B1-2CB7-46C2-B392-8D97BD56F2E8}" destId="{7A3D7AB2-A1AE-479C-AF0D-EC6D83237D0A}" srcOrd="0" destOrd="0" presId="urn:microsoft.com/office/officeart/2005/8/layout/hierarchy1"/>
    <dgm:cxn modelId="{838E2675-DC05-4DD5-A2C6-9A54C65CD158}" srcId="{9F8BC27F-98C9-4980-BC90-6A62CDC80F4F}" destId="{B8786071-AB63-4C21-9E19-55DAFD5D9859}" srcOrd="1" destOrd="0" parTransId="{7547B080-4D5F-4DC4-A2BF-E61932E0D4E6}" sibTransId="{1CB1ED61-EE77-4E24-93C8-94DE506ED0E3}"/>
    <dgm:cxn modelId="{33708581-25A6-4D3A-90C5-3D5EA9D246A3}" type="presOf" srcId="{B8786071-AB63-4C21-9E19-55DAFD5D9859}" destId="{9D098087-9720-4167-859C-668EE4F5C65C}" srcOrd="0" destOrd="0" presId="urn:microsoft.com/office/officeart/2005/8/layout/hierarchy1"/>
    <dgm:cxn modelId="{4D8C4EAF-1B56-4CA1-8026-4308C8A8A1E0}" type="presOf" srcId="{9F8BC27F-98C9-4980-BC90-6A62CDC80F4F}" destId="{5F6AB4BA-8D62-48FC-AB04-FA5998526E09}" srcOrd="0" destOrd="0" presId="urn:microsoft.com/office/officeart/2005/8/layout/hierarchy1"/>
    <dgm:cxn modelId="{D52F78F4-23C6-4EAB-B567-1A6E7CE35CF6}" srcId="{9F8BC27F-98C9-4980-BC90-6A62CDC80F4F}" destId="{8B6AA8B1-2CB7-46C2-B392-8D97BD56F2E8}" srcOrd="0" destOrd="0" parTransId="{13F78B68-BB59-4F19-B76E-DAD6F5A401E2}" sibTransId="{5C679D6C-E6BA-4E0B-8323-6953B1B82832}"/>
    <dgm:cxn modelId="{620D24E9-9BED-4A91-A370-2C7C488B1DE8}" type="presParOf" srcId="{5F6AB4BA-8D62-48FC-AB04-FA5998526E09}" destId="{D2E12EDC-DE22-42BF-8E9D-0AFA103A20AB}" srcOrd="0" destOrd="0" presId="urn:microsoft.com/office/officeart/2005/8/layout/hierarchy1"/>
    <dgm:cxn modelId="{E0CD73EB-62CE-4EEC-8C40-96139A5042E7}" type="presParOf" srcId="{D2E12EDC-DE22-42BF-8E9D-0AFA103A20AB}" destId="{6D214D08-9A9D-4745-9F45-6505D0702609}" srcOrd="0" destOrd="0" presId="urn:microsoft.com/office/officeart/2005/8/layout/hierarchy1"/>
    <dgm:cxn modelId="{57CA2637-A89D-4A66-B295-69F050E8CFE9}" type="presParOf" srcId="{6D214D08-9A9D-4745-9F45-6505D0702609}" destId="{8FB2141F-703A-4CD2-968E-6DB5E0D62BB2}" srcOrd="0" destOrd="0" presId="urn:microsoft.com/office/officeart/2005/8/layout/hierarchy1"/>
    <dgm:cxn modelId="{BDB87643-86FD-459E-84E8-66939BE3735A}" type="presParOf" srcId="{6D214D08-9A9D-4745-9F45-6505D0702609}" destId="{7A3D7AB2-A1AE-479C-AF0D-EC6D83237D0A}" srcOrd="1" destOrd="0" presId="urn:microsoft.com/office/officeart/2005/8/layout/hierarchy1"/>
    <dgm:cxn modelId="{5AA808BA-01E0-48A1-A987-9906F5ED78EF}" type="presParOf" srcId="{D2E12EDC-DE22-42BF-8E9D-0AFA103A20AB}" destId="{F401298D-1199-4E59-B171-DD43C5ACE4F4}" srcOrd="1" destOrd="0" presId="urn:microsoft.com/office/officeart/2005/8/layout/hierarchy1"/>
    <dgm:cxn modelId="{3BAC1746-99D0-47D7-BD8E-57D574C7B0A5}" type="presParOf" srcId="{5F6AB4BA-8D62-48FC-AB04-FA5998526E09}" destId="{8796A2BB-C7F8-46CF-9249-20B1BB9728BC}" srcOrd="1" destOrd="0" presId="urn:microsoft.com/office/officeart/2005/8/layout/hierarchy1"/>
    <dgm:cxn modelId="{E347788D-9E28-403E-B150-4B2889DF0706}" type="presParOf" srcId="{8796A2BB-C7F8-46CF-9249-20B1BB9728BC}" destId="{DD7C8BFA-8366-45C2-8513-22626E4C86E0}" srcOrd="0" destOrd="0" presId="urn:microsoft.com/office/officeart/2005/8/layout/hierarchy1"/>
    <dgm:cxn modelId="{4532C588-B88C-4AE0-A066-E75131475996}" type="presParOf" srcId="{DD7C8BFA-8366-45C2-8513-22626E4C86E0}" destId="{8F5FD806-CDA7-499E-B615-18BF9DFB5C8A}" srcOrd="0" destOrd="0" presId="urn:microsoft.com/office/officeart/2005/8/layout/hierarchy1"/>
    <dgm:cxn modelId="{ED934C7E-2D44-41BF-B0B0-7CF630141ABE}" type="presParOf" srcId="{DD7C8BFA-8366-45C2-8513-22626E4C86E0}" destId="{9D098087-9720-4167-859C-668EE4F5C65C}" srcOrd="1" destOrd="0" presId="urn:microsoft.com/office/officeart/2005/8/layout/hierarchy1"/>
    <dgm:cxn modelId="{79E4F0A3-56AF-4777-B57C-0D4CCA56AA2D}" type="presParOf" srcId="{8796A2BB-C7F8-46CF-9249-20B1BB9728BC}" destId="{610E8790-B43A-4730-BB07-1C389ECEE83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141F-703A-4CD2-968E-6DB5E0D62BB2}">
      <dsp:nvSpPr>
        <dsp:cNvPr id="0" name=""/>
        <dsp:cNvSpPr/>
      </dsp:nvSpPr>
      <dsp:spPr>
        <a:xfrm>
          <a:off x="238000" y="992"/>
          <a:ext cx="4193827" cy="2663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3D7AB2-A1AE-479C-AF0D-EC6D83237D0A}">
      <dsp:nvSpPr>
        <dsp:cNvPr id="0" name=""/>
        <dsp:cNvSpPr/>
      </dsp:nvSpPr>
      <dsp:spPr>
        <a:xfrm>
          <a:off x="703981" y="443674"/>
          <a:ext cx="4193827" cy="26630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b="0" i="0" kern="1200" dirty="0"/>
            <a:t>Naturbeskrivelserne giver et meget levende billede som alle kan forstille sig. Derudover grunder det også historien i myten hvor følelserne, monstrene, guderne og menneskerne er bundet op med naturens urkraft.</a:t>
          </a:r>
        </a:p>
        <a:p>
          <a:pPr marL="0" lvl="0" indent="0" algn="ctr" defTabSz="577850">
            <a:lnSpc>
              <a:spcPct val="90000"/>
            </a:lnSpc>
            <a:spcBef>
              <a:spcPct val="0"/>
            </a:spcBef>
            <a:spcAft>
              <a:spcPct val="35000"/>
            </a:spcAft>
            <a:buNone/>
          </a:pPr>
          <a:endParaRPr lang="da-DK" sz="1300" b="0" i="0" kern="1200" dirty="0"/>
        </a:p>
        <a:p>
          <a:pPr marL="0" lvl="0" indent="0" algn="ctr" defTabSz="577850">
            <a:lnSpc>
              <a:spcPct val="90000"/>
            </a:lnSpc>
            <a:spcBef>
              <a:spcPct val="0"/>
            </a:spcBef>
            <a:spcAft>
              <a:spcPct val="35000"/>
            </a:spcAft>
            <a:buNone/>
          </a:pPr>
          <a:r>
            <a:rPr lang="da-DK" sz="1300" b="0" i="0" kern="1200" dirty="0"/>
            <a:t>Sammenligningen af </a:t>
          </a:r>
          <a:r>
            <a:rPr lang="da-DK" sz="1300" b="0" i="0" kern="1200" dirty="0" err="1"/>
            <a:t>Minotauros</a:t>
          </a:r>
          <a:r>
            <a:rPr lang="da-DK" sz="1300" b="0" i="0" kern="1200" dirty="0"/>
            <a:t> med forskellige træer, giver et billede af noget stort, stærkt, højt væsen der som et menneske er umuligt at fælde med et sværd. Men på samme måde bruger </a:t>
          </a:r>
          <a:r>
            <a:rPr lang="da-DK" sz="1300" b="0" i="0" kern="1200" dirty="0" err="1"/>
            <a:t>Catul</a:t>
          </a:r>
          <a:r>
            <a:rPr lang="da-DK" sz="1300" b="0" i="0" kern="1200" dirty="0"/>
            <a:t> billede sprog til at sammenligne hvordan </a:t>
          </a:r>
          <a:r>
            <a:rPr lang="da-DK" sz="1300" b="0" i="0" kern="1200" dirty="0" err="1"/>
            <a:t>Theseus</a:t>
          </a:r>
          <a:r>
            <a:rPr lang="da-DK" sz="1300" b="0" i="0" kern="1200" dirty="0"/>
            <a:t> nedlægger </a:t>
          </a:r>
          <a:r>
            <a:rPr lang="da-DK" sz="1300" b="0" i="0" kern="1200" dirty="0" err="1"/>
            <a:t>Minotauros</a:t>
          </a:r>
          <a:r>
            <a:rPr lang="da-DK" sz="1300" b="0" i="0" kern="1200" dirty="0"/>
            <a:t> som en storm der vælter et træ. Det giver en billede som alle mennesker kan se for deres indre blik.</a:t>
          </a:r>
          <a:br>
            <a:rPr lang="da-DK" sz="1300" kern="1200" dirty="0"/>
          </a:br>
          <a:endParaRPr lang="en-US" sz="1300" kern="1200" dirty="0"/>
        </a:p>
      </dsp:txBody>
      <dsp:txXfrm>
        <a:off x="781980" y="521673"/>
        <a:ext cx="4037829" cy="2507082"/>
      </dsp:txXfrm>
    </dsp:sp>
    <dsp:sp modelId="{8F5FD806-CDA7-499E-B615-18BF9DFB5C8A}">
      <dsp:nvSpPr>
        <dsp:cNvPr id="0" name=""/>
        <dsp:cNvSpPr/>
      </dsp:nvSpPr>
      <dsp:spPr>
        <a:xfrm>
          <a:off x="5363790" y="992"/>
          <a:ext cx="4193827" cy="2663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098087-9720-4167-859C-668EE4F5C65C}">
      <dsp:nvSpPr>
        <dsp:cNvPr id="0" name=""/>
        <dsp:cNvSpPr/>
      </dsp:nvSpPr>
      <dsp:spPr>
        <a:xfrm>
          <a:off x="5829771" y="443674"/>
          <a:ext cx="4193827" cy="26630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b="0" i="0" kern="1200" dirty="0"/>
            <a:t>At myten er fortalt som et digt gør den mere intens og følsom. Digtet giver hele historien en dramatisk og kunstnerisk følelse, som gør, at følelserne – som Ariadnes sorg og </a:t>
          </a:r>
          <a:r>
            <a:rPr lang="da-DK" sz="1300" b="0" i="0" kern="1200" dirty="0" err="1"/>
            <a:t>Theseus</a:t>
          </a:r>
          <a:r>
            <a:rPr lang="da-DK" sz="1300" b="0" i="0" kern="1200" dirty="0"/>
            <a:t>' mod – virkelig træder frem. Sproget og rytmen får det hele til at føles mere levende og rørende.</a:t>
          </a:r>
          <a:endParaRPr lang="en-US" sz="1300" kern="1200" dirty="0"/>
        </a:p>
      </dsp:txBody>
      <dsp:txXfrm>
        <a:off x="5907770" y="521673"/>
        <a:ext cx="4037829" cy="25070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7" name="Date Placeholder 6"/>
          <p:cNvSpPr>
            <a:spLocks noGrp="1"/>
          </p:cNvSpPr>
          <p:nvPr>
            <p:ph type="dt" sz="half" idx="10"/>
          </p:nvPr>
        </p:nvSpPr>
        <p:spPr/>
        <p:txBody>
          <a:bodyPr/>
          <a:lstStyle/>
          <a:p>
            <a:fld id="{22C3585A-8870-476B-B162-FB29B8D7C019}" type="datetimeFigureOut">
              <a:rPr lang="da-DK" smtClean="0"/>
              <a:t>21-03-2025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133343900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2C3585A-8870-476B-B162-FB29B8D7C019}" type="datetimeFigureOut">
              <a:rPr lang="da-DK" smtClean="0"/>
              <a:t>21-03-2025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481025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22C3585A-8870-476B-B162-FB29B8D7C019}" type="datetimeFigureOut">
              <a:rPr lang="da-DK" smtClean="0"/>
              <a:t>21-03-2025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329160137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22C3585A-8870-476B-B162-FB29B8D7C019}" type="datetimeFigureOut">
              <a:rPr lang="da-DK" smtClean="0"/>
              <a:t>21-03-2025</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866798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583436" y="3143250"/>
            <a:ext cx="4270248" cy="259677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22C3585A-8870-476B-B162-FB29B8D7C019}" type="datetimeFigureOut">
              <a:rPr lang="da-DK" smtClean="0"/>
              <a:t>21-03-2025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A99AC07-129E-49A8-ACD0-B4D30928E734}" type="slidenum">
              <a:rPr lang="da-DK" smtClean="0"/>
              <a:t>‹nr.›</a:t>
            </a:fld>
            <a:endParaRPr lang="da-DK"/>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extLst>
      <p:ext uri="{BB962C8B-B14F-4D97-AF65-F5344CB8AC3E}">
        <p14:creationId xmlns:p14="http://schemas.microsoft.com/office/powerpoint/2010/main" val="3719073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22C3585A-8870-476B-B162-FB29B8D7C019}" type="datetimeFigureOut">
              <a:rPr lang="da-DK" smtClean="0"/>
              <a:t>21-03-2025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1662985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C3585A-8870-476B-B162-FB29B8D7C019}" type="datetimeFigureOut">
              <a:rPr lang="da-DK" smtClean="0"/>
              <a:t>21-03-2025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1372758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Date Placeholder 8"/>
          <p:cNvSpPr>
            <a:spLocks noGrp="1"/>
          </p:cNvSpPr>
          <p:nvPr>
            <p:ph type="dt" sz="half" idx="10"/>
          </p:nvPr>
        </p:nvSpPr>
        <p:spPr/>
        <p:txBody>
          <a:bodyPr/>
          <a:lstStyle/>
          <a:p>
            <a:fld id="{22C3585A-8870-476B-B162-FB29B8D7C019}" type="datetimeFigureOut">
              <a:rPr lang="da-DK" smtClean="0"/>
              <a:t>21-03-2025</a:t>
            </a:fld>
            <a:endParaRPr lang="da-DK"/>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da-DK"/>
          </a:p>
        </p:txBody>
      </p:sp>
      <p:sp>
        <p:nvSpPr>
          <p:cNvPr id="11" name="Slide Number Placeholder 10"/>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995638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22C3585A-8870-476B-B162-FB29B8D7C019}" type="datetimeFigureOut">
              <a:rPr lang="da-DK" smtClean="0"/>
              <a:t>21-03-2025</a:t>
            </a:fld>
            <a:endParaRPr lang="da-DK"/>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da-DK"/>
          </a:p>
        </p:txBody>
      </p:sp>
      <p:sp>
        <p:nvSpPr>
          <p:cNvPr id="10" name="Slide Number Placeholder 9"/>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3661472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2C3585A-8870-476B-B162-FB29B8D7C019}" type="datetimeFigureOut">
              <a:rPr lang="da-DK" smtClean="0"/>
              <a:t>21-03-2025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282807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2C3585A-8870-476B-B162-FB29B8D7C019}" type="datetimeFigureOut">
              <a:rPr lang="da-DK" smtClean="0"/>
              <a:t>21-03-2025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A99AC07-129E-49A8-ACD0-B4D30928E734}" type="slidenum">
              <a:rPr lang="da-DK" smtClean="0"/>
              <a:t>‹nr.›</a:t>
            </a:fld>
            <a:endParaRPr lang="da-DK"/>
          </a:p>
        </p:txBody>
      </p:sp>
    </p:spTree>
    <p:extLst>
      <p:ext uri="{BB962C8B-B14F-4D97-AF65-F5344CB8AC3E}">
        <p14:creationId xmlns:p14="http://schemas.microsoft.com/office/powerpoint/2010/main" val="581456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22C3585A-8870-476B-B162-FB29B8D7C019}" type="datetimeFigureOut">
              <a:rPr lang="da-DK" smtClean="0"/>
              <a:t>21-03-2025</a:t>
            </a:fld>
            <a:endParaRPr lang="da-DK"/>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da-DK"/>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3A99AC07-129E-49A8-ACD0-B4D30928E734}" type="slidenum">
              <a:rPr lang="da-DK" smtClean="0"/>
              <a:t>‹nr.›</a:t>
            </a:fld>
            <a:endParaRPr lang="da-DK"/>
          </a:p>
        </p:txBody>
      </p:sp>
    </p:spTree>
    <p:extLst>
      <p:ext uri="{BB962C8B-B14F-4D97-AF65-F5344CB8AC3E}">
        <p14:creationId xmlns:p14="http://schemas.microsoft.com/office/powerpoint/2010/main" val="35411350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Ariadne forladt af Theseus på Naxos, 1774 |">
            <a:extLst>
              <a:ext uri="{FF2B5EF4-FFF2-40B4-BE49-F238E27FC236}">
                <a16:creationId xmlns:a16="http://schemas.microsoft.com/office/drawing/2014/main" id="{6604D2A5-EBF2-FA5F-976D-E91105BB51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35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509165E8-C0D2-3C89-F5D5-B25F4527CFD4}"/>
              </a:ext>
            </a:extLst>
          </p:cNvPr>
          <p:cNvSpPr>
            <a:spLocks noGrp="1"/>
          </p:cNvSpPr>
          <p:nvPr>
            <p:ph type="ctrTitle"/>
          </p:nvPr>
        </p:nvSpPr>
        <p:spPr>
          <a:xfrm>
            <a:off x="1600200" y="2386744"/>
            <a:ext cx="8991600" cy="1645920"/>
          </a:xfrm>
          <a:solidFill>
            <a:schemeClr val="bg1">
              <a:alpha val="60000"/>
            </a:schemeClr>
          </a:solidFill>
          <a:ln w="38100" cap="sq">
            <a:solidFill>
              <a:schemeClr val="tx1"/>
            </a:solidFill>
            <a:miter lim="800000"/>
          </a:ln>
        </p:spPr>
        <p:txBody>
          <a:bodyPr anchor="ctr">
            <a:normAutofit/>
          </a:bodyPr>
          <a:lstStyle/>
          <a:p>
            <a:r>
              <a:rPr lang="da-DK" dirty="0">
                <a:solidFill>
                  <a:schemeClr val="tx1"/>
                </a:solidFill>
              </a:rPr>
              <a:t>Uddrag af </a:t>
            </a:r>
            <a:r>
              <a:rPr lang="da-DK" dirty="0" err="1">
                <a:solidFill>
                  <a:schemeClr val="tx1"/>
                </a:solidFill>
              </a:rPr>
              <a:t>Catul</a:t>
            </a:r>
            <a:r>
              <a:rPr lang="da-DK" dirty="0">
                <a:solidFill>
                  <a:schemeClr val="tx1"/>
                </a:solidFill>
              </a:rPr>
              <a:t> 64: </a:t>
            </a:r>
            <a:br>
              <a:rPr lang="da-DK" dirty="0">
                <a:solidFill>
                  <a:schemeClr val="tx1"/>
                </a:solidFill>
              </a:rPr>
            </a:br>
            <a:r>
              <a:rPr lang="da-DK" dirty="0">
                <a:solidFill>
                  <a:schemeClr val="tx1"/>
                </a:solidFill>
              </a:rPr>
              <a:t>Ariadne på </a:t>
            </a:r>
            <a:r>
              <a:rPr lang="da-DK" dirty="0" err="1">
                <a:solidFill>
                  <a:schemeClr val="tx1"/>
                </a:solidFill>
              </a:rPr>
              <a:t>dia</a:t>
            </a:r>
            <a:endParaRPr lang="da-DK" dirty="0">
              <a:solidFill>
                <a:schemeClr val="tx1"/>
              </a:solidFill>
            </a:endParaRPr>
          </a:p>
        </p:txBody>
      </p:sp>
      <p:sp>
        <p:nvSpPr>
          <p:cNvPr id="3" name="Undertitel 2">
            <a:extLst>
              <a:ext uri="{FF2B5EF4-FFF2-40B4-BE49-F238E27FC236}">
                <a16:creationId xmlns:a16="http://schemas.microsoft.com/office/drawing/2014/main" id="{35C73EA9-F67D-690F-CCE4-2B5C07E66955}"/>
              </a:ext>
            </a:extLst>
          </p:cNvPr>
          <p:cNvSpPr>
            <a:spLocks noGrp="1"/>
          </p:cNvSpPr>
          <p:nvPr>
            <p:ph type="subTitle" idx="1"/>
          </p:nvPr>
        </p:nvSpPr>
        <p:spPr>
          <a:xfrm>
            <a:off x="2695194" y="4352544"/>
            <a:ext cx="6801612" cy="1239894"/>
          </a:xfrm>
        </p:spPr>
        <p:txBody>
          <a:bodyPr>
            <a:normAutofit/>
          </a:bodyPr>
          <a:lstStyle/>
          <a:p>
            <a:endParaRPr lang="da-DK">
              <a:solidFill>
                <a:srgbClr val="FFFFFF"/>
              </a:solidFill>
            </a:endParaRPr>
          </a:p>
        </p:txBody>
      </p:sp>
    </p:spTree>
    <p:extLst>
      <p:ext uri="{BB962C8B-B14F-4D97-AF65-F5344CB8AC3E}">
        <p14:creationId xmlns:p14="http://schemas.microsoft.com/office/powerpoint/2010/main" val="129461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93C0DF-B81F-D54E-DEBA-03B9A4F3F3CC}"/>
              </a:ext>
            </a:extLst>
          </p:cNvPr>
          <p:cNvSpPr>
            <a:spLocks noGrp="1"/>
          </p:cNvSpPr>
          <p:nvPr>
            <p:ph type="title"/>
          </p:nvPr>
        </p:nvSpPr>
        <p:spPr>
          <a:xfrm>
            <a:off x="804672" y="978776"/>
            <a:ext cx="5925310" cy="1174991"/>
          </a:xfrm>
        </p:spPr>
        <p:txBody>
          <a:bodyPr>
            <a:normAutofit/>
          </a:bodyPr>
          <a:lstStyle/>
          <a:p>
            <a:r>
              <a:rPr lang="da-DK" sz="2000" kern="100" dirty="0">
                <a:effectLst/>
                <a:latin typeface="Calibri" panose="020F0502020204030204" pitchFamily="34" charset="0"/>
                <a:ea typeface="Calibri" panose="020F0502020204030204" pitchFamily="34" charset="0"/>
                <a:cs typeface="Times New Roman" panose="02020603050405020304" pitchFamily="18" charset="0"/>
              </a:rPr>
              <a:t>Historien om </a:t>
            </a:r>
            <a:r>
              <a:rPr lang="da-DK" sz="2000" kern="100" dirty="0" err="1">
                <a:effectLst/>
                <a:latin typeface="Calibri" panose="020F0502020204030204" pitchFamily="34" charset="0"/>
                <a:ea typeface="Calibri" panose="020F0502020204030204" pitchFamily="34" charset="0"/>
                <a:cs typeface="Times New Roman" panose="02020603050405020304" pitchFamily="18" charset="0"/>
              </a:rPr>
              <a:t>Theseus</a:t>
            </a:r>
            <a:r>
              <a:rPr lang="da-DK" sz="2000" kern="100" dirty="0">
                <a:effectLst/>
                <a:latin typeface="Calibri" panose="020F0502020204030204" pitchFamily="34" charset="0"/>
                <a:ea typeface="Calibri" panose="020F0502020204030204" pitchFamily="34" charset="0"/>
                <a:cs typeface="Times New Roman" panose="02020603050405020304" pitchFamily="18" charset="0"/>
              </a:rPr>
              <a:t> rejse fra Athen</a:t>
            </a:r>
            <a:br>
              <a:rPr lang="da-DK" sz="2000" kern="100" dirty="0">
                <a:effectLst/>
                <a:latin typeface="Calibri" panose="020F0502020204030204" pitchFamily="34" charset="0"/>
                <a:ea typeface="Calibri" panose="020F0502020204030204" pitchFamily="34" charset="0"/>
                <a:cs typeface="Times New Roman" panose="02020603050405020304" pitchFamily="18" charset="0"/>
              </a:rPr>
            </a:br>
            <a:endParaRPr lang="da-DK" sz="2000" dirty="0"/>
          </a:p>
        </p:txBody>
      </p:sp>
      <p:sp>
        <p:nvSpPr>
          <p:cNvPr id="3" name="Pladsholder til indhold 2">
            <a:extLst>
              <a:ext uri="{FF2B5EF4-FFF2-40B4-BE49-F238E27FC236}">
                <a16:creationId xmlns:a16="http://schemas.microsoft.com/office/drawing/2014/main" id="{3CCB79E5-89DA-4E2E-7804-E0927DA1EE11}"/>
              </a:ext>
            </a:extLst>
          </p:cNvPr>
          <p:cNvSpPr>
            <a:spLocks noGrp="1"/>
          </p:cNvSpPr>
          <p:nvPr>
            <p:ph idx="1"/>
          </p:nvPr>
        </p:nvSpPr>
        <p:spPr>
          <a:xfrm>
            <a:off x="804672" y="2640692"/>
            <a:ext cx="5925310" cy="3255252"/>
          </a:xfrm>
        </p:spPr>
        <p:txBody>
          <a:bodyPr>
            <a:normAutofit/>
          </a:bodyPr>
          <a:lstStyle/>
          <a:p>
            <a:r>
              <a:rPr lang="da-DK" b="0" i="0" dirty="0">
                <a:solidFill>
                  <a:srgbClr val="000000"/>
                </a:solidFill>
                <a:effectLst/>
                <a:latin typeface="Arial" panose="020B0604020202020204" pitchFamily="34" charset="0"/>
              </a:rPr>
              <a:t>Efter mordet på </a:t>
            </a:r>
            <a:r>
              <a:rPr lang="da-DK" b="0" i="0" dirty="0" err="1">
                <a:solidFill>
                  <a:srgbClr val="000000"/>
                </a:solidFill>
                <a:effectLst/>
                <a:latin typeface="Arial" panose="020B0604020202020204" pitchFamily="34" charset="0"/>
              </a:rPr>
              <a:t>Androgeos</a:t>
            </a:r>
            <a:r>
              <a:rPr lang="da-DK" b="0" i="0" dirty="0">
                <a:solidFill>
                  <a:srgbClr val="000000"/>
                </a:solidFill>
                <a:effectLst/>
                <a:latin typeface="Arial" panose="020B0604020202020204" pitchFamily="34" charset="0"/>
              </a:rPr>
              <a:t> blev Athen ramt af pest og som soning begyndte de at sende udvalgte </a:t>
            </a:r>
            <a:r>
              <a:rPr lang="da-DK" b="0" i="0" dirty="0" err="1">
                <a:solidFill>
                  <a:srgbClr val="000000"/>
                </a:solidFill>
                <a:effectLst/>
                <a:latin typeface="Arial" panose="020B0604020202020204" pitchFamily="34" charset="0"/>
              </a:rPr>
              <a:t>ynglige</a:t>
            </a:r>
            <a:r>
              <a:rPr lang="da-DK" b="0" i="0" dirty="0">
                <a:solidFill>
                  <a:srgbClr val="000000"/>
                </a:solidFill>
                <a:effectLst/>
                <a:latin typeface="Arial" panose="020B0604020202020204" pitchFamily="34" charset="0"/>
              </a:rPr>
              <a:t> og jomfruer til Knossos. Men </a:t>
            </a:r>
            <a:r>
              <a:rPr lang="da-DK" b="0" i="0" dirty="0" err="1">
                <a:solidFill>
                  <a:srgbClr val="000000"/>
                </a:solidFill>
                <a:effectLst/>
                <a:latin typeface="Arial" panose="020B0604020202020204" pitchFamily="34" charset="0"/>
              </a:rPr>
              <a:t>Theseus</a:t>
            </a:r>
            <a:r>
              <a:rPr lang="da-DK" b="0" i="0" dirty="0">
                <a:solidFill>
                  <a:srgbClr val="000000"/>
                </a:solidFill>
                <a:effectLst/>
                <a:latin typeface="Arial" panose="020B0604020202020204" pitchFamily="34" charset="0"/>
              </a:rPr>
              <a:t> ville hellere ofre sig selv for Athen end at se alle de blive fragtes til deres død.</a:t>
            </a:r>
            <a:br>
              <a:rPr lang="da-DK" b="0" i="0" dirty="0">
                <a:solidFill>
                  <a:srgbClr val="000000"/>
                </a:solidFill>
                <a:effectLst/>
                <a:latin typeface="Arial" panose="020B0604020202020204" pitchFamily="34" charset="0"/>
              </a:rPr>
            </a:br>
            <a:endParaRPr lang="da-DK" b="0" i="0" dirty="0">
              <a:solidFill>
                <a:srgbClr val="000000"/>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0215E2CA-55D8-A661-C9CF-DBF83AB166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2" r="-1" b="10820"/>
          <a:stretch/>
        </p:blipFill>
        <p:spPr bwMode="auto">
          <a:xfrm>
            <a:off x="7534654" y="10"/>
            <a:ext cx="465734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040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9E174E-E2D4-3D29-5BC9-7CE8203EDE1E}"/>
              </a:ext>
            </a:extLst>
          </p:cNvPr>
          <p:cNvSpPr>
            <a:spLocks noGrp="1"/>
          </p:cNvSpPr>
          <p:nvPr>
            <p:ph type="title"/>
          </p:nvPr>
        </p:nvSpPr>
        <p:spPr>
          <a:xfrm>
            <a:off x="6900672" y="978776"/>
            <a:ext cx="4486656" cy="1174991"/>
          </a:xfrm>
        </p:spPr>
        <p:txBody>
          <a:bodyPr>
            <a:normAutofit/>
          </a:bodyPr>
          <a:lstStyle/>
          <a:p>
            <a:r>
              <a:rPr lang="da-DK" sz="2400"/>
              <a:t>ARIADNE FORELSKER SIG I THESEUS</a:t>
            </a:r>
          </a:p>
        </p:txBody>
      </p:sp>
      <p:pic>
        <p:nvPicPr>
          <p:cNvPr id="2050" name="Picture 2">
            <a:extLst>
              <a:ext uri="{FF2B5EF4-FFF2-40B4-BE49-F238E27FC236}">
                <a16:creationId xmlns:a16="http://schemas.microsoft.com/office/drawing/2014/main" id="{B3D5CB05-E58F-7169-79A9-C49C103D81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91" r="13723"/>
          <a:stretch/>
        </p:blipFill>
        <p:spPr bwMode="auto">
          <a:xfrm>
            <a:off x="20" y="10"/>
            <a:ext cx="6086621"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815A6F66-766D-6929-55D3-0BF5A2CE1961}"/>
              </a:ext>
            </a:extLst>
          </p:cNvPr>
          <p:cNvSpPr>
            <a:spLocks noGrp="1"/>
          </p:cNvSpPr>
          <p:nvPr>
            <p:ph idx="1"/>
          </p:nvPr>
        </p:nvSpPr>
        <p:spPr>
          <a:xfrm>
            <a:off x="6900672" y="2640692"/>
            <a:ext cx="4486656" cy="3255252"/>
          </a:xfrm>
        </p:spPr>
        <p:txBody>
          <a:bodyPr>
            <a:normAutofit/>
          </a:bodyPr>
          <a:lstStyle/>
          <a:p>
            <a:pPr algn="l">
              <a:buFont typeface="Arial" panose="020B0604020202020204" pitchFamily="34" charset="0"/>
              <a:buChar char="•"/>
            </a:pPr>
            <a:r>
              <a:rPr lang="da-DK" b="0" i="0" dirty="0">
                <a:solidFill>
                  <a:srgbClr val="000000"/>
                </a:solidFill>
                <a:effectLst/>
                <a:latin typeface="Arial" panose="020B0604020202020204" pitchFamily="34" charset="0"/>
              </a:rPr>
              <a:t>På Kreta mødte </a:t>
            </a:r>
            <a:r>
              <a:rPr lang="da-DK" b="0" i="0" dirty="0" err="1">
                <a:solidFill>
                  <a:srgbClr val="000000"/>
                </a:solidFill>
                <a:effectLst/>
                <a:latin typeface="Arial" panose="020B0604020202020204" pitchFamily="34" charset="0"/>
              </a:rPr>
              <a:t>Theseus</a:t>
            </a:r>
            <a:r>
              <a:rPr lang="da-DK" b="0" i="0" dirty="0">
                <a:solidFill>
                  <a:srgbClr val="000000"/>
                </a:solidFill>
                <a:effectLst/>
                <a:latin typeface="Arial" panose="020B0604020202020204" pitchFamily="34" charset="0"/>
              </a:rPr>
              <a:t> kong Minos’ datter, Ariadne, som forelskede sig i ham. Hun lovede at hjælpe ham med at finde vej ud af labyrinten, hvis han til gengæld ville gifte sig med hende. Ariadne gav ham et garnnøgle, som han bandt ved indgangen. Med tråden som vejviser fandt han </a:t>
            </a:r>
            <a:r>
              <a:rPr lang="da-DK" b="0" i="0" dirty="0" err="1">
                <a:solidFill>
                  <a:srgbClr val="000000"/>
                </a:solidFill>
                <a:effectLst/>
                <a:latin typeface="Arial" panose="020B0604020202020204" pitchFamily="34" charset="0"/>
              </a:rPr>
              <a:t>Minotaurus</a:t>
            </a:r>
            <a:r>
              <a:rPr lang="da-DK" b="0" i="0" dirty="0">
                <a:solidFill>
                  <a:srgbClr val="000000"/>
                </a:solidFill>
                <a:effectLst/>
                <a:latin typeface="Arial" panose="020B0604020202020204" pitchFamily="34" charset="0"/>
              </a:rPr>
              <a:t>, dræbte ham og hjalp de øvrige ofre med at flygte ud af labyrinten</a:t>
            </a:r>
            <a:r>
              <a:rPr lang="da-DK" b="0" i="1" dirty="0">
                <a:solidFill>
                  <a:srgbClr val="000000"/>
                </a:solidFill>
                <a:effectLst/>
                <a:latin typeface="Arial" panose="020B0604020202020204" pitchFamily="34" charset="0"/>
              </a:rPr>
              <a:t>.</a:t>
            </a:r>
            <a:endParaRPr lang="da-DK" b="0" i="0" dirty="0">
              <a:solidFill>
                <a:srgbClr val="000000"/>
              </a:solidFill>
              <a:effectLst/>
              <a:latin typeface="Arial" panose="020B0604020202020204" pitchFamily="34" charset="0"/>
            </a:endParaRPr>
          </a:p>
          <a:p>
            <a:endParaRPr lang="da-DK" dirty="0"/>
          </a:p>
        </p:txBody>
      </p:sp>
    </p:spTree>
    <p:extLst>
      <p:ext uri="{BB962C8B-B14F-4D97-AF65-F5344CB8AC3E}">
        <p14:creationId xmlns:p14="http://schemas.microsoft.com/office/powerpoint/2010/main" val="3817757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Spark of Love Photograph by Tim Gainey - Fine Art America">
            <a:extLst>
              <a:ext uri="{FF2B5EF4-FFF2-40B4-BE49-F238E27FC236}">
                <a16:creationId xmlns:a16="http://schemas.microsoft.com/office/drawing/2014/main" id="{60D78EB7-2992-21A1-5A8F-62597079765B}"/>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7604" b="781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7D3CFF9-8B63-9CE2-8AB5-FD55151CBEFB}"/>
              </a:ext>
            </a:extLst>
          </p:cNvPr>
          <p:cNvSpPr>
            <a:spLocks noGrp="1"/>
          </p:cNvSpPr>
          <p:nvPr>
            <p:ph type="title"/>
          </p:nvPr>
        </p:nvSpPr>
        <p:spPr>
          <a:xfrm>
            <a:off x="2231136" y="964692"/>
            <a:ext cx="7729728" cy="1188720"/>
          </a:xfrm>
          <a:noFill/>
          <a:ln>
            <a:solidFill>
              <a:srgbClr val="FFFFFF"/>
            </a:solidFill>
          </a:ln>
        </p:spPr>
        <p:txBody>
          <a:bodyPr>
            <a:normAutofit/>
          </a:bodyPr>
          <a:lstStyle/>
          <a:p>
            <a:r>
              <a:rPr lang="da-DK">
                <a:solidFill>
                  <a:schemeClr val="tx1"/>
                </a:solidFill>
              </a:rPr>
              <a:t>fortælleren</a:t>
            </a:r>
          </a:p>
        </p:txBody>
      </p:sp>
      <p:sp>
        <p:nvSpPr>
          <p:cNvPr id="3" name="Pladsholder til indhold 2">
            <a:extLst>
              <a:ext uri="{FF2B5EF4-FFF2-40B4-BE49-F238E27FC236}">
                <a16:creationId xmlns:a16="http://schemas.microsoft.com/office/drawing/2014/main" id="{A34FC408-E11E-138E-CC00-20EE11F252B4}"/>
              </a:ext>
            </a:extLst>
          </p:cNvPr>
          <p:cNvSpPr>
            <a:spLocks noGrp="1"/>
          </p:cNvSpPr>
          <p:nvPr>
            <p:ph idx="1"/>
          </p:nvPr>
        </p:nvSpPr>
        <p:spPr>
          <a:xfrm>
            <a:off x="2231136" y="2638044"/>
            <a:ext cx="7729728" cy="3101983"/>
          </a:xfrm>
        </p:spPr>
        <p:txBody>
          <a:bodyPr>
            <a:normAutofit fontScale="92500" lnSpcReduction="10000"/>
          </a:bodyPr>
          <a:lstStyle/>
          <a:p>
            <a:pPr marL="0" indent="0">
              <a:buNone/>
            </a:pPr>
            <a:r>
              <a:rPr lang="da-DK" sz="2000" dirty="0"/>
              <a:t>Digter-jeget har både et indre perspektiv, som kan ses i brugen af ord som ”jeg”, som udtrykker digter-jegets egne tanker og holdninger, og på den måde som følelserne hos personerne i digtet bliver beskrevet (s. 104: (...) kunne hun ikke fjerne sit flammeblik fra ham, før gnisten var helt blusset på i dybet af hendes uskyldige sjæl og en buldrende ildløs rasede i hendes krop og trængte sig helt ind i marven.”. Derimod har han også et ydre perspektiv, idet han forholder sig objektivt, og forklarer hvad der foregår.</a:t>
            </a:r>
          </a:p>
          <a:p>
            <a:pPr marL="0" indent="0">
              <a:buNone/>
            </a:pPr>
            <a:r>
              <a:rPr lang="da-DK" sz="2000" dirty="0"/>
              <a:t>Det vil sige at digter-jeget ved en del om Ariadne og </a:t>
            </a:r>
            <a:r>
              <a:rPr lang="da-DK" sz="2000" dirty="0" err="1"/>
              <a:t>Theseus</a:t>
            </a:r>
            <a:r>
              <a:rPr lang="da-DK" sz="2000" dirty="0"/>
              <a:t>, da han udtrykker forståelse for deres indre følelser. Dette ses bl.a. på side 106, hvor Ariadne udtrykker sin sorg efter hun er blevet forladt, og på side 104-105, hvor </a:t>
            </a:r>
            <a:r>
              <a:rPr lang="da-DK" sz="2000" dirty="0" err="1"/>
              <a:t>Theseus</a:t>
            </a:r>
            <a:r>
              <a:rPr lang="da-DK" sz="2000" dirty="0"/>
              <a:t> beslutter sig for at forlade Ariadne.</a:t>
            </a:r>
            <a:endParaRPr lang="da-DK" dirty="0"/>
          </a:p>
        </p:txBody>
      </p:sp>
    </p:spTree>
    <p:extLst>
      <p:ext uri="{BB962C8B-B14F-4D97-AF65-F5344CB8AC3E}">
        <p14:creationId xmlns:p14="http://schemas.microsoft.com/office/powerpoint/2010/main" val="327737049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5CD18A-2063-A61F-3875-ED160F4074C4}"/>
              </a:ext>
            </a:extLst>
          </p:cNvPr>
          <p:cNvSpPr>
            <a:spLocks noGrp="1"/>
          </p:cNvSpPr>
          <p:nvPr>
            <p:ph type="title"/>
          </p:nvPr>
        </p:nvSpPr>
        <p:spPr>
          <a:xfrm>
            <a:off x="2231136" y="964692"/>
            <a:ext cx="7729728" cy="1188720"/>
          </a:xfrm>
        </p:spPr>
        <p:txBody>
          <a:bodyPr>
            <a:normAutofit/>
          </a:bodyPr>
          <a:lstStyle/>
          <a:p>
            <a:r>
              <a:rPr lang="da-DK" dirty="0"/>
              <a:t>genren</a:t>
            </a:r>
          </a:p>
        </p:txBody>
      </p:sp>
      <p:graphicFrame>
        <p:nvGraphicFramePr>
          <p:cNvPr id="5" name="Pladsholder til indhold 2">
            <a:extLst>
              <a:ext uri="{FF2B5EF4-FFF2-40B4-BE49-F238E27FC236}">
                <a16:creationId xmlns:a16="http://schemas.microsoft.com/office/drawing/2014/main" id="{7C6ADCC2-7499-6EAF-A64B-A5434259D510}"/>
              </a:ext>
            </a:extLst>
          </p:cNvPr>
          <p:cNvGraphicFramePr>
            <a:graphicFrameLocks noGrp="1"/>
          </p:cNvGraphicFramePr>
          <p:nvPr>
            <p:ph idx="1"/>
            <p:extLst>
              <p:ext uri="{D42A27DB-BD31-4B8C-83A1-F6EECF244321}">
                <p14:modId xmlns:p14="http://schemas.microsoft.com/office/powerpoint/2010/main" val="366098786"/>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1448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098" name="Picture 2" descr="Heartbreak can cause physical pain">
            <a:extLst>
              <a:ext uri="{FF2B5EF4-FFF2-40B4-BE49-F238E27FC236}">
                <a16:creationId xmlns:a16="http://schemas.microsoft.com/office/drawing/2014/main" id="{1A358587-D26A-FA7F-4AD6-EBD8933AD4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127" r="1688" b="1"/>
          <a:stretch/>
        </p:blipFill>
        <p:spPr bwMode="auto">
          <a:xfrm>
            <a:off x="20" y="10"/>
            <a:ext cx="7537684"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CB6C27AB-55A2-7CE0-E32E-64F368598C11}"/>
              </a:ext>
            </a:extLst>
          </p:cNvPr>
          <p:cNvSpPr>
            <a:spLocks noGrp="1"/>
          </p:cNvSpPr>
          <p:nvPr>
            <p:ph type="title"/>
          </p:nvPr>
        </p:nvSpPr>
        <p:spPr>
          <a:xfrm>
            <a:off x="804672" y="2844368"/>
            <a:ext cx="5928360" cy="1188720"/>
          </a:xfrm>
          <a:solidFill>
            <a:schemeClr val="bg1">
              <a:alpha val="80000"/>
            </a:schemeClr>
          </a:solidFill>
          <a:ln>
            <a:solidFill>
              <a:schemeClr val="tx1">
                <a:lumMod val="75000"/>
                <a:lumOff val="25000"/>
              </a:schemeClr>
            </a:solidFill>
          </a:ln>
        </p:spPr>
        <p:txBody>
          <a:bodyPr>
            <a:normAutofit/>
          </a:bodyPr>
          <a:lstStyle/>
          <a:p>
            <a:r>
              <a:rPr lang="da-DK" dirty="0">
                <a:solidFill>
                  <a:schemeClr val="tx1">
                    <a:lumMod val="85000"/>
                    <a:lumOff val="15000"/>
                  </a:schemeClr>
                </a:solidFill>
              </a:rPr>
              <a:t>Perspektivering - </a:t>
            </a:r>
            <a:r>
              <a:rPr lang="da-DK" dirty="0" err="1">
                <a:solidFill>
                  <a:schemeClr val="tx1">
                    <a:lumMod val="85000"/>
                    <a:lumOff val="15000"/>
                  </a:schemeClr>
                </a:solidFill>
              </a:rPr>
              <a:t>Catul</a:t>
            </a:r>
            <a:endParaRPr lang="da-DK" dirty="0">
              <a:solidFill>
                <a:schemeClr val="tx1">
                  <a:lumMod val="85000"/>
                  <a:lumOff val="15000"/>
                </a:schemeClr>
              </a:solidFill>
            </a:endParaRPr>
          </a:p>
        </p:txBody>
      </p:sp>
      <p:sp>
        <p:nvSpPr>
          <p:cNvPr id="4103" name="Rectangle 4102">
            <a:extLst>
              <a:ext uri="{FF2B5EF4-FFF2-40B4-BE49-F238E27FC236}">
                <a16:creationId xmlns:a16="http://schemas.microsoft.com/office/drawing/2014/main" id="{68D8C857-9447-4941-8520-9A44A926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704" y="674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5862D21-111D-028D-5ED4-3D777A9763E5}"/>
              </a:ext>
            </a:extLst>
          </p:cNvPr>
          <p:cNvSpPr>
            <a:spLocks noGrp="1"/>
          </p:cNvSpPr>
          <p:nvPr>
            <p:ph idx="1"/>
          </p:nvPr>
        </p:nvSpPr>
        <p:spPr>
          <a:xfrm>
            <a:off x="8242273" y="973600"/>
            <a:ext cx="3374136" cy="4924280"/>
          </a:xfrm>
        </p:spPr>
        <p:txBody>
          <a:bodyPr anchor="ctr">
            <a:noAutofit/>
          </a:bodyPr>
          <a:lstStyle/>
          <a:p>
            <a:pPr marL="0" indent="0">
              <a:buNone/>
            </a:pPr>
            <a:r>
              <a:rPr lang="da-DK" sz="2400" dirty="0" err="1">
                <a:solidFill>
                  <a:srgbClr val="FFFFFF"/>
                </a:solidFill>
              </a:rPr>
              <a:t>Catul</a:t>
            </a:r>
            <a:r>
              <a:rPr lang="da-DK" sz="2400" dirty="0">
                <a:solidFill>
                  <a:srgbClr val="FFFFFF"/>
                </a:solidFill>
              </a:rPr>
              <a:t> skriver ofte om hans personlige kærlighedssvigt i hans forhold med </a:t>
            </a:r>
            <a:r>
              <a:rPr lang="da-DK" sz="2400" dirty="0" err="1">
                <a:solidFill>
                  <a:srgbClr val="FFFFFF"/>
                </a:solidFill>
              </a:rPr>
              <a:t>Lesbia</a:t>
            </a:r>
            <a:r>
              <a:rPr lang="da-DK" sz="2400" dirty="0">
                <a:solidFill>
                  <a:srgbClr val="FFFFFF"/>
                </a:solidFill>
              </a:rPr>
              <a:t>, og hvordan han føler at hun tager ham forgivet, ikke indser hvor stor hans kærlighed for hende er, og er en uværdig kvinde at elske. </a:t>
            </a:r>
          </a:p>
          <a:p>
            <a:pPr marL="0" indent="0">
              <a:buNone/>
            </a:pPr>
            <a:r>
              <a:rPr lang="da-DK" sz="2400" dirty="0">
                <a:solidFill>
                  <a:srgbClr val="FFFFFF"/>
                </a:solidFill>
              </a:rPr>
              <a:t>Der er en stærk, intens følelse af både had og kærlighed, samt fordømmelse af hendes moral, som i dette digt i stedet kommer fra kvinden Ariadne til manden </a:t>
            </a:r>
            <a:r>
              <a:rPr lang="da-DK" sz="2400" dirty="0" err="1">
                <a:solidFill>
                  <a:srgbClr val="FFFFFF"/>
                </a:solidFill>
              </a:rPr>
              <a:t>Theseus</a:t>
            </a:r>
            <a:r>
              <a:rPr lang="da-DK" sz="2400" dirty="0">
                <a:solidFill>
                  <a:srgbClr val="FFFFFF"/>
                </a:solidFill>
              </a:rPr>
              <a:t>.</a:t>
            </a:r>
          </a:p>
        </p:txBody>
      </p:sp>
    </p:spTree>
    <p:extLst>
      <p:ext uri="{BB962C8B-B14F-4D97-AF65-F5344CB8AC3E}">
        <p14:creationId xmlns:p14="http://schemas.microsoft.com/office/powerpoint/2010/main" val="88963433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tile tx="0" ty="0" sx="100000" sy="100000" flip="none" algn="tl"/>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19811C-41E3-13DB-863E-A66656B6F8C4}"/>
              </a:ext>
            </a:extLst>
          </p:cNvPr>
          <p:cNvSpPr>
            <a:spLocks noGrp="1"/>
          </p:cNvSpPr>
          <p:nvPr>
            <p:ph type="title"/>
          </p:nvPr>
        </p:nvSpPr>
        <p:spPr/>
        <p:txBody>
          <a:bodyPr/>
          <a:lstStyle/>
          <a:p>
            <a:r>
              <a:rPr lang="da-DK" dirty="0"/>
              <a:t>Perspektivering – andre digtere</a:t>
            </a:r>
          </a:p>
        </p:txBody>
      </p:sp>
      <p:sp>
        <p:nvSpPr>
          <p:cNvPr id="3" name="Pladsholder til indhold 2">
            <a:extLst>
              <a:ext uri="{FF2B5EF4-FFF2-40B4-BE49-F238E27FC236}">
                <a16:creationId xmlns:a16="http://schemas.microsoft.com/office/drawing/2014/main" id="{ADD508BB-1E33-82CB-93BA-E0D7EF67DA70}"/>
              </a:ext>
            </a:extLst>
          </p:cNvPr>
          <p:cNvSpPr>
            <a:spLocks noGrp="1"/>
          </p:cNvSpPr>
          <p:nvPr>
            <p:ph idx="1"/>
          </p:nvPr>
        </p:nvSpPr>
        <p:spPr>
          <a:solidFill>
            <a:schemeClr val="bg1">
              <a:lumMod val="95000"/>
            </a:schemeClr>
          </a:solidFill>
        </p:spPr>
        <p:txBody>
          <a:bodyPr>
            <a:normAutofit/>
          </a:bodyPr>
          <a:lstStyle/>
          <a:p>
            <a:r>
              <a:rPr lang="da-DK" dirty="0">
                <a:solidFill>
                  <a:schemeClr val="tx1"/>
                </a:solidFill>
              </a:rPr>
              <a:t>Selvom teksten er skrevet af en mand i oldtidens rom, så føltes den for det meste faktisk ikke rigtig sådan, det er en ret progressiv </a:t>
            </a:r>
            <a:r>
              <a:rPr lang="da-DK" dirty="0" err="1">
                <a:solidFill>
                  <a:schemeClr val="tx1"/>
                </a:solidFill>
              </a:rPr>
              <a:t>take</a:t>
            </a:r>
            <a:r>
              <a:rPr lang="da-DK" dirty="0">
                <a:solidFill>
                  <a:schemeClr val="tx1"/>
                </a:solidFill>
              </a:rPr>
              <a:t> når det kommer til kærlighed fra den tid af, da vi får kvindens perspektiv:</a:t>
            </a:r>
          </a:p>
          <a:p>
            <a:r>
              <a:rPr lang="da-DK" dirty="0">
                <a:solidFill>
                  <a:schemeClr val="tx1"/>
                </a:solidFill>
              </a:rPr>
              <a:t>Digtet står i god kontrast med </a:t>
            </a:r>
            <a:r>
              <a:rPr lang="da-DK" dirty="0" err="1">
                <a:solidFill>
                  <a:schemeClr val="tx1"/>
                </a:solidFill>
              </a:rPr>
              <a:t>Amores</a:t>
            </a:r>
            <a:r>
              <a:rPr lang="da-DK" dirty="0">
                <a:solidFill>
                  <a:schemeClr val="tx1"/>
                </a:solidFill>
              </a:rPr>
              <a:t> af Ovid, da i </a:t>
            </a:r>
            <a:r>
              <a:rPr lang="da-DK" dirty="0" err="1">
                <a:solidFill>
                  <a:schemeClr val="tx1"/>
                </a:solidFill>
              </a:rPr>
              <a:t>Amores</a:t>
            </a:r>
            <a:r>
              <a:rPr lang="da-DK" dirty="0">
                <a:solidFill>
                  <a:schemeClr val="tx1"/>
                </a:solidFill>
              </a:rPr>
              <a:t> så er perspektivet meget maskulint, både i måden det er skrevet men også på den måde som kærlighedsfølelserne er udtrykket, han bruger mange krigeriske udtryk og frække ord, som ikke bliver gjort i dette digt. </a:t>
            </a:r>
          </a:p>
          <a:p>
            <a:r>
              <a:rPr lang="da-DK" dirty="0">
                <a:solidFill>
                  <a:schemeClr val="tx1"/>
                </a:solidFill>
              </a:rPr>
              <a:t>Sapfo er helt klart den nærmeste forfatter stilmæssigt her, men hun skriver stadig om en mands kærlighed til kvinder, dog som en slags proxy for hende selv, men hun gør det stadig.</a:t>
            </a:r>
          </a:p>
        </p:txBody>
      </p:sp>
    </p:spTree>
    <p:extLst>
      <p:ext uri="{BB962C8B-B14F-4D97-AF65-F5344CB8AC3E}">
        <p14:creationId xmlns:p14="http://schemas.microsoft.com/office/powerpoint/2010/main" val="1675555018"/>
      </p:ext>
    </p:extLst>
  </p:cSld>
  <p:clrMapOvr>
    <a:masterClrMapping/>
  </p:clrMapOvr>
</p:sld>
</file>

<file path=ppt/theme/theme1.xml><?xml version="1.0" encoding="utf-8"?>
<a:theme xmlns:a="http://schemas.openxmlformats.org/drawingml/2006/main" name="Pakke">
  <a:themeElements>
    <a:clrScheme name="Pakk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k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TM10001115[[fn=Pakke]]</Template>
  <TotalTime>102</TotalTime>
  <Words>670</Words>
  <Application>Microsoft Office PowerPoint</Application>
  <PresentationFormat>Widescreen</PresentationFormat>
  <Paragraphs>20</Paragraphs>
  <Slides>7</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7</vt:i4>
      </vt:variant>
    </vt:vector>
  </HeadingPairs>
  <TitlesOfParts>
    <vt:vector size="11" baseType="lpstr">
      <vt:lpstr>Arial</vt:lpstr>
      <vt:lpstr>Calibri</vt:lpstr>
      <vt:lpstr>Gill Sans MT</vt:lpstr>
      <vt:lpstr>Pakke</vt:lpstr>
      <vt:lpstr>Uddrag af Catul 64:  Ariadne på dia</vt:lpstr>
      <vt:lpstr>Historien om Theseus rejse fra Athen </vt:lpstr>
      <vt:lpstr>ARIADNE FORELSKER SIG I THESEUS</vt:lpstr>
      <vt:lpstr>fortælleren</vt:lpstr>
      <vt:lpstr>genren</vt:lpstr>
      <vt:lpstr>Perspektivering - Catul</vt:lpstr>
      <vt:lpstr>Perspektivering – andre digtere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Uddrag af Catul 64:  Ariadne på Naxos</dc:title>
  <dc:creator>Anne Mari Borchert</dc:creator>
  <cp:lastModifiedBy>Anne Mari Borchert</cp:lastModifiedBy>
  <cp:revision>3</cp:revision>
  <dcterms:created xsi:type="dcterms:W3CDTF">2023-12-12T12:54:54Z</dcterms:created>
  <dcterms:modified xsi:type="dcterms:W3CDTF">2025-03-21T12:10:00Z</dcterms:modified>
</cp:coreProperties>
</file>