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70" r:id="rId15"/>
    <p:sldId id="271" r:id="rId16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532431C0-A29F-44B0-8B51-0C2C7B18FD01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73"/>
            <p14:sldId id="267"/>
            <p14:sldId id="268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76471" autoAdjust="0"/>
  </p:normalViewPr>
  <p:slideViewPr>
    <p:cSldViewPr>
      <p:cViewPr varScale="1">
        <p:scale>
          <a:sx n="85" d="100"/>
          <a:sy n="85" d="100"/>
        </p:scale>
        <p:origin x="216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51BF3334-43F6-4734-9DD8-797742262937}" type="datetimeFigureOut">
              <a:rPr lang="da-DK" smtClean="0"/>
              <a:t>06-01-2022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28243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748DA24D-BA40-45FE-B996-D6647A7380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362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2:36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24575,'820'0'0,"-802"-1"0,1 2 0,-1 0 0,0 1 0,23 6 0,-35-6 0,0 0 0,0 0 0,0 0 0,0 1 0,-1 0 0,1 0 0,-1 0 0,0 1 0,0 0 0,0 0 0,-1 0 0,1 1 0,-1-1 0,0 1 0,0 0 0,4 7 0,-4-3 0,1 0 0,-1 0 0,-1 1 0,1-1 0,-2 1 0,3 16 0,2 61 0,-2-6 0,21 232 0,-24-284 0,2 1 0,1-1 0,1-1 0,16 47 0,-5-19 0,-4-13 0,-2-7 0,-2 1 0,9 66 0,-14 2 0,-3-61 0,10 78 0,7 59 0,-14-118 0,13 69 0,2 40 0,-20 138 0,1-299 0,0 0 0,-1 0 0,-1 0 0,-4 21 0,4-26 0,-1 0 0,1-1 0,-1 1 0,0 0 0,0-1 0,-1 0 0,1 0 0,-1 0 0,0 0 0,-7 5 0,-2 1 0,-1 0 0,0-1 0,-1-1 0,0-1 0,-1 0 0,0 0 0,0-2 0,-1 0 0,-22 5 0,-20 1 0,-80 6 0,-28 6 280,64-8-1925,69-11-5181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2:47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6T09:55:00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24575,'26'2'0,"1"1"0,-1 2 0,0 0 0,30 11 0,7 0 0,-17-6 0,1-3 0,54 2 0,95-8 0,-161-2 0,-24 1 0,-1 0 0,1 1 0,0 0 0,0 0 0,-1 1 0,13 4 0,-19-5 0,0 1 0,-1 0 0,1-1 0,-1 1 0,0 1 0,1-1 0,-1 0 0,0 1 0,0 0 0,0-1 0,-1 1 0,1 0 0,-1 0 0,1 1 0,-1-1 0,0 0 0,0 1 0,-1 0 0,1-1 0,1 6 0,1 11 0,0 0 0,-2 0 0,0 1 0,-1 27 0,2 22 0,21 221 0,-8-119 0,4 141 0,-21 248 0,3-510 0,14 78 0,2 20 0,-17-119 0,-1-18 0,0 1 0,1-1 0,0 1 0,1-1 0,0 0 0,1 1 0,1-1 0,5 14 0,0-8 0,-1 0 0,-1 1 0,-1 0 0,0 0 0,-2 0 0,4 31 0,-7-40 0,0 1 0,-1-1 0,-1 1 0,0-1 0,0 1 0,-1-1 0,0 0 0,-1 0 0,0 0 0,-1 0 0,0 0 0,0-1 0,-12 18 0,6-13 0,-2 0 0,0-1 0,0 0 0,-1-1 0,-29 20 0,-80 43 0,99-62 0,-40 18 267,47-24-539,1 0 0,0 0 0,1 1 0,0 1 0,-22 18 0,13-4-6554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fld id="{95EB9FE5-7F8A-4988-8CED-B38A6DC4E147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8" rIns="91438" bIns="45718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8" tIns="45718" rIns="91438" bIns="45718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fld id="{9BA09FD5-8BD3-4CF3-8FE7-A2ABDA9376C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840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680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2231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903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56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27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4292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9FD5-8BD3-4CF3-8FE7-A2ABDA9376C8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193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7" name="Rektangel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2" name="Pladsholder til dato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13" name="Pladsholder til diasnumm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10" name="Pladsholder til diasnumm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3" name="Pladsholder til indhold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12" name="Pladsholder til diasnumm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a-DK"/>
          </a:p>
        </p:txBody>
      </p:sp>
      <p:sp>
        <p:nvSpPr>
          <p:cNvPr id="16" name="Pladsholder til teks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8" name="Rektangel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1" name="Rektangel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ladsholder til dato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13" name="Pladsholder til diasnumm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4" name="Pladsholder til sidefod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Rektangel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645238-CC99-4FE2-935B-1C42892CC189}" type="datetimeFigureOut">
              <a:rPr lang="da-DK" smtClean="0"/>
              <a:pPr/>
              <a:t>06-01-2022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Rektangel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AB1530-9818-41FA-BFD6-64D3E382F96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.xml"/><Relationship Id="rId12" Type="http://schemas.openxmlformats.org/officeDocument/2006/relationships/image" Target="../media/image1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11" Type="http://schemas.openxmlformats.org/officeDocument/2006/relationships/customXml" Target="../ink/ink3.xml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Melodik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Fra ”Rockmusik i tid og rum”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Lineær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 sange, der er nemme at synge, er ofte </a:t>
            </a:r>
            <a:r>
              <a:rPr lang="da-DK" b="1" dirty="0"/>
              <a:t>lineære melodier</a:t>
            </a:r>
            <a:r>
              <a:rPr lang="da-DK" dirty="0"/>
              <a:t>, som har en selvstændig status der gør at den kan fungere uafhængigt af akkompagnement.</a:t>
            </a:r>
          </a:p>
          <a:p>
            <a:endParaRPr lang="da-DK" dirty="0"/>
          </a:p>
          <a:p>
            <a:r>
              <a:rPr lang="da-DK" dirty="0"/>
              <a:t>Sådan en melodi har sin egen dynamik – retningsbestemte bevægelser, der danner mønstre, kurver, der fx stræber mod forskellige måltoner.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37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lineær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Eksempel: ”</a:t>
            </a:r>
            <a:r>
              <a:rPr lang="da-DK" dirty="0" err="1"/>
              <a:t>Yesterday</a:t>
            </a:r>
            <a:r>
              <a:rPr lang="da-DK" dirty="0"/>
              <a:t>” af The Beatles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2862558"/>
            <a:ext cx="7329101" cy="1971084"/>
          </a:xfrm>
          <a:prstGeom prst="rect">
            <a:avLst/>
          </a:prstGeom>
        </p:spPr>
      </p:pic>
      <p:pic>
        <p:nvPicPr>
          <p:cNvPr id="5" name="64 - Melo 1">
            <a:hlinkClick r:id="" action="ppaction://media"/>
            <a:extLst>
              <a:ext uri="{FF2B5EF4-FFF2-40B4-BE49-F238E27FC236}">
                <a16:creationId xmlns:a16="http://schemas.microsoft.com/office/drawing/2014/main" id="{5DE80ECB-3A60-4D07-9609-92AD2AC52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Cyklisk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De sange, der kan være svære at synge uden akkompagnement, kan høre ind under </a:t>
            </a:r>
            <a:r>
              <a:rPr lang="da-DK" b="1" dirty="0"/>
              <a:t>cykliske melodier</a:t>
            </a:r>
            <a:r>
              <a:rPr lang="da-DK" dirty="0"/>
              <a:t>. </a:t>
            </a:r>
          </a:p>
          <a:p>
            <a:r>
              <a:rPr lang="da-DK" dirty="0"/>
              <a:t>Disse er mere statiske og retningsløse og kredser ofte om en </a:t>
            </a:r>
            <a:r>
              <a:rPr lang="da-DK" b="1" dirty="0"/>
              <a:t>centraltone</a:t>
            </a:r>
            <a:r>
              <a:rPr lang="da-DK" dirty="0"/>
              <a:t>. Derfor er musikken ofte meget vigtig, for at melodien ”hænger sammen”.</a:t>
            </a:r>
          </a:p>
        </p:txBody>
      </p:sp>
    </p:spTree>
    <p:extLst>
      <p:ext uri="{BB962C8B-B14F-4D97-AF65-F5344CB8AC3E}">
        <p14:creationId xmlns:p14="http://schemas.microsoft.com/office/powerpoint/2010/main" val="21340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cyklisk melodi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Eksempel</a:t>
            </a:r>
            <a:r>
              <a:rPr lang="en-US" dirty="0"/>
              <a:t>: ”(I Can’t Get No) Satisfaction” </a:t>
            </a:r>
            <a:r>
              <a:rPr lang="en-US" dirty="0" err="1"/>
              <a:t>af</a:t>
            </a:r>
            <a:r>
              <a:rPr lang="en-US" dirty="0"/>
              <a:t> The Rolling Stones </a:t>
            </a:r>
          </a:p>
          <a:p>
            <a:endParaRPr lang="en-US" dirty="0"/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08" y="2967335"/>
            <a:ext cx="7920880" cy="1943137"/>
          </a:xfrm>
          <a:prstGeom prst="rect">
            <a:avLst/>
          </a:prstGeom>
        </p:spPr>
      </p:pic>
      <p:pic>
        <p:nvPicPr>
          <p:cNvPr id="4" name="65 - Melo 2">
            <a:hlinkClick r:id="" action="ppaction://media"/>
            <a:extLst>
              <a:ext uri="{FF2B5EF4-FFF2-40B4-BE49-F238E27FC236}">
                <a16:creationId xmlns:a16="http://schemas.microsoft.com/office/drawing/2014/main" id="{F2FBD238-AD60-40E3-B868-A46E41C66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1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En melodi kan opdeles i fraser, som f.eks. svarer til tekstfrasernes længde; de adskilles af de naturlige vejrtrækningspauser. </a:t>
            </a:r>
          </a:p>
          <a:p>
            <a:r>
              <a:rPr lang="da-DK" dirty="0"/>
              <a:t>Overordnet kan man beskrive en frase vha. begreberne </a:t>
            </a:r>
          </a:p>
          <a:p>
            <a:pPr lvl="1"/>
            <a:r>
              <a:rPr lang="da-DK" b="1" dirty="0"/>
              <a:t>udstrækning</a:t>
            </a:r>
            <a:r>
              <a:rPr lang="da-DK" dirty="0"/>
              <a:t> (antal takter)</a:t>
            </a:r>
          </a:p>
          <a:p>
            <a:pPr lvl="1"/>
            <a:r>
              <a:rPr lang="da-DK" b="1" dirty="0"/>
              <a:t>kontur </a:t>
            </a:r>
            <a:r>
              <a:rPr lang="da-DK" dirty="0"/>
              <a:t>(det grafiske billede af dens forløb; </a:t>
            </a:r>
            <a:r>
              <a:rPr lang="da-DK" b="1" dirty="0"/>
              <a:t>stigende</a:t>
            </a:r>
            <a:r>
              <a:rPr lang="da-DK" dirty="0"/>
              <a:t>, </a:t>
            </a:r>
            <a:r>
              <a:rPr lang="da-DK" b="1" dirty="0"/>
              <a:t>faldende</a:t>
            </a:r>
            <a:r>
              <a:rPr lang="da-DK" dirty="0"/>
              <a:t> og </a:t>
            </a:r>
            <a:r>
              <a:rPr lang="da-DK" b="1" dirty="0"/>
              <a:t>bueformet</a:t>
            </a:r>
            <a:r>
              <a:rPr lang="da-DK" dirty="0"/>
              <a:t>). </a:t>
            </a:r>
            <a:r>
              <a:rPr lang="da-DK" dirty="0" err="1"/>
              <a:t>Toppuktet</a:t>
            </a:r>
            <a:r>
              <a:rPr lang="da-DK" dirty="0"/>
              <a:t> for en stigning kaldes </a:t>
            </a:r>
            <a:r>
              <a:rPr lang="da-DK" b="1" dirty="0"/>
              <a:t>højtonen</a:t>
            </a:r>
            <a:r>
              <a:rPr lang="da-DK" dirty="0"/>
              <a:t> og for et helt formled er denne ofte klimaks. </a:t>
            </a:r>
          </a:p>
          <a:p>
            <a:pPr lvl="1"/>
            <a:r>
              <a:rPr lang="da-DK" b="1" dirty="0"/>
              <a:t>Ambitus</a:t>
            </a:r>
            <a:r>
              <a:rPr lang="da-DK" dirty="0"/>
              <a:t> er toneomfanget fra den laveste til den højeste tone.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690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Lineær kontur</a:t>
            </a:r>
            <a:r>
              <a:rPr lang="da-DK" dirty="0"/>
              <a:t>; herunder hører ofte følgende: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852936"/>
            <a:ext cx="7220147" cy="16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3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Fraseopbygning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Cyklisk kontur</a:t>
            </a:r>
            <a:r>
              <a:rPr lang="da-DK" dirty="0"/>
              <a:t>; hvis melodien laver udsving fra en centraltone (ofte grundtonen eller kvinten)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01" y="3212976"/>
            <a:ext cx="8353797" cy="185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6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a-DK" sz="4400" dirty="0"/>
              <a:t>Repetition</a:t>
            </a:r>
          </a:p>
          <a:p>
            <a:r>
              <a:rPr lang="da-DK" sz="4400" dirty="0"/>
              <a:t>Variation</a:t>
            </a:r>
          </a:p>
          <a:p>
            <a:r>
              <a:rPr lang="da-DK" sz="4400" dirty="0"/>
              <a:t>Sekvens</a:t>
            </a:r>
          </a:p>
        </p:txBody>
      </p:sp>
    </p:spTree>
    <p:extLst>
      <p:ext uri="{BB962C8B-B14F-4D97-AF65-F5344CB8AC3E}">
        <p14:creationId xmlns:p14="http://schemas.microsoft.com/office/powerpoint/2010/main" val="159752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646049" y="1628800"/>
            <a:ext cx="8153400" cy="4495800"/>
          </a:xfrm>
        </p:spPr>
        <p:txBody>
          <a:bodyPr/>
          <a:lstStyle/>
          <a:p>
            <a:r>
              <a:rPr lang="da-DK" sz="2800" b="1" dirty="0"/>
              <a:t>Repetition</a:t>
            </a:r>
            <a:r>
              <a:rPr lang="da-DK" sz="2800" dirty="0"/>
              <a:t>: nodetro gentagelse (i akkompagnementsinstrumenter ofte kaldet </a:t>
            </a:r>
            <a:r>
              <a:rPr lang="da-DK" sz="2800" b="1" dirty="0"/>
              <a:t>ostinatfigur</a:t>
            </a:r>
            <a:r>
              <a:rPr lang="da-DK" sz="2800" dirty="0"/>
              <a:t>) </a:t>
            </a:r>
          </a:p>
          <a:p>
            <a:pPr lvl="1"/>
            <a:r>
              <a:rPr lang="da-DK" dirty="0"/>
              <a:t>Eks. (ostinatfigur) ”…</a:t>
            </a:r>
            <a:r>
              <a:rPr lang="da-DK" dirty="0" err="1"/>
              <a:t>Satisfaction</a:t>
            </a:r>
            <a:r>
              <a:rPr lang="da-DK" dirty="0"/>
              <a:t>”, The Rolling Stones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000" y="3460687"/>
            <a:ext cx="7075328" cy="2056545"/>
          </a:xfrm>
          <a:prstGeom prst="rect">
            <a:avLst/>
          </a:prstGeom>
        </p:spPr>
      </p:pic>
      <p:pic>
        <p:nvPicPr>
          <p:cNvPr id="4" name="71 - Melo 7">
            <a:hlinkClick r:id="" action="ppaction://media"/>
            <a:extLst>
              <a:ext uri="{FF2B5EF4-FFF2-40B4-BE49-F238E27FC236}">
                <a16:creationId xmlns:a16="http://schemas.microsoft.com/office/drawing/2014/main" id="{2730ADD0-FDFA-4D30-87ED-AAA422406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9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646049" y="1628800"/>
            <a:ext cx="8153400" cy="4495800"/>
          </a:xfrm>
        </p:spPr>
        <p:txBody>
          <a:bodyPr/>
          <a:lstStyle/>
          <a:p>
            <a:pPr lvl="1"/>
            <a:endParaRPr lang="da-DK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7" name="Pladsholder til indhold 3">
            <a:extLst>
              <a:ext uri="{FF2B5EF4-FFF2-40B4-BE49-F238E27FC236}">
                <a16:creationId xmlns:a16="http://schemas.microsoft.com/office/drawing/2014/main" id="{963DD392-C445-4B99-9382-E54F0B5BD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4" y="3695530"/>
            <a:ext cx="8153400" cy="2552837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F80163A-F32C-4BA2-9BFB-355564D50329}"/>
              </a:ext>
            </a:extLst>
          </p:cNvPr>
          <p:cNvSpPr txBox="1"/>
          <p:nvPr/>
        </p:nvSpPr>
        <p:spPr>
          <a:xfrm>
            <a:off x="1475656" y="1988840"/>
            <a:ext cx="66247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da-DK" sz="2600" dirty="0"/>
              <a:t>Eksempel: ”</a:t>
            </a:r>
            <a:r>
              <a:rPr lang="da-DK" sz="2600" dirty="0" err="1"/>
              <a:t>She</a:t>
            </a:r>
            <a:r>
              <a:rPr lang="da-DK" sz="2600" dirty="0"/>
              <a:t> Loves </a:t>
            </a:r>
            <a:r>
              <a:rPr lang="da-DK" sz="2600" dirty="0" err="1"/>
              <a:t>You</a:t>
            </a:r>
            <a:r>
              <a:rPr lang="da-DK" sz="2600" dirty="0"/>
              <a:t>”, The Beatles</a:t>
            </a:r>
          </a:p>
        </p:txBody>
      </p:sp>
      <p:pic>
        <p:nvPicPr>
          <p:cNvPr id="8" name="72 - Melo 8">
            <a:hlinkClick r:id="" action="ppaction://media"/>
            <a:extLst>
              <a:ext uri="{FF2B5EF4-FFF2-40B4-BE49-F238E27FC236}">
                <a16:creationId xmlns:a16="http://schemas.microsoft.com/office/drawing/2014/main" id="{C2B651B9-CF11-434C-946E-1E5BD518E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Håndskrift 10">
                <a:extLst>
                  <a:ext uri="{FF2B5EF4-FFF2-40B4-BE49-F238E27FC236}">
                    <a16:creationId xmlns:a16="http://schemas.microsoft.com/office/drawing/2014/main" id="{4F7A8A85-677F-4E77-B6E7-7165CD8E4834}"/>
                  </a:ext>
                </a:extLst>
              </p14:cNvPr>
              <p14:cNvContentPartPr/>
              <p14:nvPr/>
            </p14:nvContentPartPr>
            <p14:xfrm>
              <a:off x="7119309" y="3931509"/>
              <a:ext cx="457560" cy="914400"/>
            </p14:xfrm>
          </p:contentPart>
        </mc:Choice>
        <mc:Fallback xmlns="">
          <p:pic>
            <p:nvPicPr>
              <p:cNvPr id="11" name="Håndskrift 10">
                <a:extLst>
                  <a:ext uri="{FF2B5EF4-FFF2-40B4-BE49-F238E27FC236}">
                    <a16:creationId xmlns:a16="http://schemas.microsoft.com/office/drawing/2014/main" id="{4F7A8A85-677F-4E77-B6E7-7165CD8E48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10669" y="3922509"/>
                <a:ext cx="47520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Håndskrift 11">
                <a:extLst>
                  <a:ext uri="{FF2B5EF4-FFF2-40B4-BE49-F238E27FC236}">
                    <a16:creationId xmlns:a16="http://schemas.microsoft.com/office/drawing/2014/main" id="{9F067EDD-1CE7-4401-8573-C9FB4E3E9819}"/>
                  </a:ext>
                </a:extLst>
              </p14:cNvPr>
              <p14:cNvContentPartPr/>
              <p14:nvPr/>
            </p14:nvContentPartPr>
            <p14:xfrm>
              <a:off x="5799549" y="2233389"/>
              <a:ext cx="360" cy="360"/>
            </p14:xfrm>
          </p:contentPart>
        </mc:Choice>
        <mc:Fallback xmlns="">
          <p:pic>
            <p:nvPicPr>
              <p:cNvPr id="12" name="Håndskrift 11">
                <a:extLst>
                  <a:ext uri="{FF2B5EF4-FFF2-40B4-BE49-F238E27FC236}">
                    <a16:creationId xmlns:a16="http://schemas.microsoft.com/office/drawing/2014/main" id="{9F067EDD-1CE7-4401-8573-C9FB4E3E98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90909" y="2224749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kstfelt 13">
            <a:extLst>
              <a:ext uri="{FF2B5EF4-FFF2-40B4-BE49-F238E27FC236}">
                <a16:creationId xmlns:a16="http://schemas.microsoft.com/office/drawing/2014/main" id="{4F104ED1-0A68-4A0D-9C72-37AE6B722772}"/>
              </a:ext>
            </a:extLst>
          </p:cNvPr>
          <p:cNvSpPr txBox="1"/>
          <p:nvPr/>
        </p:nvSpPr>
        <p:spPr>
          <a:xfrm>
            <a:off x="1835696" y="2922236"/>
            <a:ext cx="5792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Hvad gentages hvornår i dette eksempel?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Håndskrift 17">
                <a:extLst>
                  <a:ext uri="{FF2B5EF4-FFF2-40B4-BE49-F238E27FC236}">
                    <a16:creationId xmlns:a16="http://schemas.microsoft.com/office/drawing/2014/main" id="{73ADAA9A-B33C-4818-B93D-31BAD39D6E16}"/>
                  </a:ext>
                </a:extLst>
              </p14:cNvPr>
              <p14:cNvContentPartPr/>
              <p14:nvPr/>
            </p14:nvContentPartPr>
            <p14:xfrm>
              <a:off x="7288869" y="5041749"/>
              <a:ext cx="352800" cy="1005480"/>
            </p14:xfrm>
          </p:contentPart>
        </mc:Choice>
        <mc:Fallback xmlns="">
          <p:pic>
            <p:nvPicPr>
              <p:cNvPr id="18" name="Håndskrift 17">
                <a:extLst>
                  <a:ext uri="{FF2B5EF4-FFF2-40B4-BE49-F238E27FC236}">
                    <a16:creationId xmlns:a16="http://schemas.microsoft.com/office/drawing/2014/main" id="{73ADAA9A-B33C-4818-B93D-31BAD39D6E1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80229" y="5032749"/>
                <a:ext cx="370440" cy="10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821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Variation</a:t>
            </a:r>
            <a:r>
              <a:rPr lang="da-DK" dirty="0"/>
              <a:t>: gentagelse med få ændringer</a:t>
            </a:r>
          </a:p>
          <a:p>
            <a:pPr lvl="1"/>
            <a:r>
              <a:rPr lang="da-DK" dirty="0"/>
              <a:t>Eksempel: ”</a:t>
            </a:r>
            <a:r>
              <a:rPr lang="da-DK" dirty="0" err="1"/>
              <a:t>Don’t</a:t>
            </a:r>
            <a:r>
              <a:rPr lang="da-DK" dirty="0"/>
              <a:t> Be </a:t>
            </a:r>
            <a:r>
              <a:rPr lang="da-DK" dirty="0" err="1"/>
              <a:t>Cruel</a:t>
            </a:r>
            <a:r>
              <a:rPr lang="da-DK" dirty="0"/>
              <a:t>”, Elvis Presley</a:t>
            </a:r>
          </a:p>
          <a:p>
            <a:pPr lvl="2"/>
            <a:r>
              <a:rPr lang="da-DK" dirty="0" err="1"/>
              <a:t>Fraselængden</a:t>
            </a:r>
            <a:r>
              <a:rPr lang="da-DK" dirty="0"/>
              <a:t> er ca. 1,5 takt. Motivet </a:t>
            </a:r>
            <a:r>
              <a:rPr lang="da-DK" b="1" dirty="0"/>
              <a:t>a’ </a:t>
            </a:r>
            <a:r>
              <a:rPr lang="da-DK" dirty="0"/>
              <a:t>er en varieret gentagelse af </a:t>
            </a:r>
            <a:r>
              <a:rPr lang="da-DK" b="1" dirty="0"/>
              <a:t>a</a:t>
            </a:r>
            <a:r>
              <a:rPr lang="da-DK" dirty="0"/>
              <a:t>, mens </a:t>
            </a:r>
            <a:r>
              <a:rPr lang="da-DK" b="1" dirty="0"/>
              <a:t>b</a:t>
            </a:r>
            <a:r>
              <a:rPr lang="da-DK" dirty="0"/>
              <a:t> kun repeterer rytmikken.</a:t>
            </a:r>
          </a:p>
          <a:p>
            <a:pPr lvl="1"/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33" y="3717032"/>
            <a:ext cx="7878683" cy="2571947"/>
          </a:xfrm>
          <a:prstGeom prst="rect">
            <a:avLst/>
          </a:prstGeom>
        </p:spPr>
      </p:pic>
      <p:pic>
        <p:nvPicPr>
          <p:cNvPr id="4" name="73 - Melo 9">
            <a:hlinkClick r:id="" action="ppaction://media"/>
            <a:extLst>
              <a:ext uri="{FF2B5EF4-FFF2-40B4-BE49-F238E27FC236}">
                <a16:creationId xmlns:a16="http://schemas.microsoft.com/office/drawing/2014/main" id="{2421F13C-94D9-498B-B012-81FEB92178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Gentagelse af enkeltmotiver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b="1" dirty="0"/>
              <a:t>Sekvens</a:t>
            </a:r>
            <a:r>
              <a:rPr lang="da-DK" dirty="0"/>
              <a:t>: en transponeret gentagelse, dvs. en gentagelse fra et højere og lavere udgangspunkt. </a:t>
            </a:r>
          </a:p>
          <a:p>
            <a:pPr lvl="1"/>
            <a:r>
              <a:rPr lang="da-DK" dirty="0"/>
              <a:t>Eksempel: ”</a:t>
            </a:r>
            <a:r>
              <a:rPr lang="da-DK" dirty="0" err="1"/>
              <a:t>Smells</a:t>
            </a:r>
            <a:r>
              <a:rPr lang="da-DK" dirty="0"/>
              <a:t> </a:t>
            </a:r>
            <a:r>
              <a:rPr lang="da-DK" dirty="0" err="1"/>
              <a:t>Like</a:t>
            </a:r>
            <a:r>
              <a:rPr lang="da-DK" dirty="0"/>
              <a:t> Teen </a:t>
            </a:r>
            <a:r>
              <a:rPr lang="da-DK" dirty="0" err="1"/>
              <a:t>Spirit</a:t>
            </a:r>
            <a:r>
              <a:rPr lang="da-DK" dirty="0"/>
              <a:t>”, Nirvana</a:t>
            </a:r>
          </a:p>
          <a:p>
            <a:pPr lvl="2"/>
            <a:r>
              <a:rPr lang="da-DK" dirty="0"/>
              <a:t>Det to-</a:t>
            </a:r>
            <a:r>
              <a:rPr lang="da-DK" dirty="0" err="1"/>
              <a:t>tonige</a:t>
            </a:r>
            <a:r>
              <a:rPr lang="da-DK" dirty="0"/>
              <a:t> motiv i omkvædet sekvenseres først en terts op, og dernæst en sekst ned.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437112"/>
            <a:ext cx="8656687" cy="1460749"/>
          </a:xfrm>
          <a:prstGeom prst="rect">
            <a:avLst/>
          </a:prstGeom>
        </p:spPr>
      </p:pic>
      <p:pic>
        <p:nvPicPr>
          <p:cNvPr id="5" name="74 - Melo 10">
            <a:hlinkClick r:id="" action="ppaction://media"/>
            <a:extLst>
              <a:ext uri="{FF2B5EF4-FFF2-40B4-BE49-F238E27FC236}">
                <a16:creationId xmlns:a16="http://schemas.microsoft.com/office/drawing/2014/main" id="{9150219B-7C6D-498B-83AB-2936243EE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9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Analyse af sange	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Tonemateriale</a:t>
            </a:r>
          </a:p>
          <a:p>
            <a:pPr lvl="1"/>
            <a:r>
              <a:rPr lang="da-DK" dirty="0"/>
              <a:t>Hvilke toneart er sangen skrevet i? Vær opmærksom på om sangen modulerer.</a:t>
            </a:r>
          </a:p>
          <a:p>
            <a:pPr lvl="2"/>
            <a:r>
              <a:rPr lang="da-DK" dirty="0"/>
              <a:t>Simpel eller ikke simpel harmonik (brug kvintcirklen)</a:t>
            </a:r>
          </a:p>
          <a:p>
            <a:r>
              <a:rPr lang="da-DK" dirty="0"/>
              <a:t>Tekst og melodi</a:t>
            </a:r>
          </a:p>
          <a:p>
            <a:pPr lvl="1"/>
            <a:r>
              <a:rPr lang="da-DK" dirty="0"/>
              <a:t>Som regel vil et vokalmotivs rytmiske og melodiske udformning understøtte i en eller anden grad tekstfrasens naturlige rytmik. </a:t>
            </a:r>
          </a:p>
          <a:p>
            <a:pPr lvl="2"/>
            <a:r>
              <a:rPr lang="da-DK" dirty="0"/>
              <a:t>Dette er med til at gøre en sang fængende.</a:t>
            </a:r>
          </a:p>
          <a:p>
            <a:r>
              <a:rPr lang="da-DK" dirty="0"/>
              <a:t>Den ”auditive” melodi</a:t>
            </a:r>
          </a:p>
          <a:p>
            <a:pPr lvl="1"/>
            <a:r>
              <a:rPr lang="da-DK" dirty="0"/>
              <a:t>Er der nuancer som ikke ses i nodebilledet? </a:t>
            </a:r>
          </a:p>
          <a:p>
            <a:pPr lvl="1"/>
            <a:r>
              <a:rPr lang="da-DK" dirty="0"/>
              <a:t>Hvad gør nuanceringen ved sangen og er der mening med denne?  </a:t>
            </a:r>
          </a:p>
          <a:p>
            <a:pPr lvl="1"/>
            <a:endParaRPr lang="da-DK" dirty="0"/>
          </a:p>
          <a:p>
            <a:endParaRPr lang="da-DK" dirty="0"/>
          </a:p>
          <a:p>
            <a:pPr marL="36576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121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Melodisk analyse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I skal nu lave melodisk analyse af ud fra følgende parametre:</a:t>
            </a:r>
          </a:p>
          <a:p>
            <a:pPr lvl="1"/>
            <a:r>
              <a:rPr lang="da-DK" dirty="0"/>
              <a:t>Lineær/cyklisk</a:t>
            </a:r>
          </a:p>
          <a:p>
            <a:pPr lvl="1"/>
            <a:r>
              <a:rPr lang="da-DK" dirty="0"/>
              <a:t>Fraseopbygning: Inddel sangen i fraser og sammenlign disse efter:</a:t>
            </a:r>
          </a:p>
          <a:p>
            <a:pPr lvl="2"/>
            <a:r>
              <a:rPr lang="da-DK" dirty="0"/>
              <a:t>Repetition</a:t>
            </a:r>
          </a:p>
          <a:p>
            <a:pPr lvl="2"/>
            <a:r>
              <a:rPr lang="da-DK" dirty="0"/>
              <a:t>Variation</a:t>
            </a:r>
          </a:p>
          <a:p>
            <a:pPr lvl="2"/>
            <a:r>
              <a:rPr lang="da-DK" dirty="0"/>
              <a:t>Sekvens</a:t>
            </a:r>
          </a:p>
          <a:p>
            <a:pPr lvl="1"/>
            <a:r>
              <a:rPr lang="da-DK" dirty="0"/>
              <a:t>Tonemateriale: Toneart, skala?</a:t>
            </a:r>
          </a:p>
          <a:p>
            <a:pPr lvl="1"/>
            <a:r>
              <a:rPr lang="da-DK" dirty="0"/>
              <a:t>Tekst og melodi (sammenhæng eller det modsatte?)</a:t>
            </a:r>
          </a:p>
          <a:p>
            <a:pPr lvl="1"/>
            <a:r>
              <a:rPr lang="da-DK" dirty="0"/>
              <a:t>(Den ”auditive melodi”)</a:t>
            </a:r>
          </a:p>
          <a:p>
            <a:pPr marL="685800" lvl="2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6455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1487</TotalTime>
  <Words>531</Words>
  <Application>Microsoft Office PowerPoint</Application>
  <PresentationFormat>Skærmshow (4:3)</PresentationFormat>
  <Paragraphs>71</Paragraphs>
  <Slides>15</Slides>
  <Notes>7</Notes>
  <HiddenSlides>0</HiddenSlides>
  <MMClips>6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1" baseType="lpstr">
      <vt:lpstr>Arial</vt:lpstr>
      <vt:lpstr>Calibri</vt:lpstr>
      <vt:lpstr>Tw Cen MT</vt:lpstr>
      <vt:lpstr>Wingdings</vt:lpstr>
      <vt:lpstr>Wingdings 2</vt:lpstr>
      <vt:lpstr>Median</vt:lpstr>
      <vt:lpstr>Melodik</vt:lpstr>
      <vt:lpstr>Lineær melodi</vt:lpstr>
      <vt:lpstr>Eksempel på lineær melodi</vt:lpstr>
      <vt:lpstr>Cyklisk melodi</vt:lpstr>
      <vt:lpstr>Eksempel på cyklisk melodi</vt:lpstr>
      <vt:lpstr>Fraseopbygning</vt:lpstr>
      <vt:lpstr>Fraseopbygning</vt:lpstr>
      <vt:lpstr>Fraseopbygning</vt:lpstr>
      <vt:lpstr>Gentagelse af enkeltmotiver</vt:lpstr>
      <vt:lpstr>Gentagelse af enkeltmotiver</vt:lpstr>
      <vt:lpstr>Gentagelse af enkeltmotiver</vt:lpstr>
      <vt:lpstr>Gentagelse af enkeltmotiver</vt:lpstr>
      <vt:lpstr>Gentagelse af enkeltmotiver</vt:lpstr>
      <vt:lpstr>Analyse af sange </vt:lpstr>
      <vt:lpstr>Melodisk analyse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af ny kompositionsmusik</dc:title>
  <dc:creator>mth</dc:creator>
  <cp:lastModifiedBy>Niels Jørgen Christiansen</cp:lastModifiedBy>
  <cp:revision>97</cp:revision>
  <cp:lastPrinted>2019-03-28T10:58:09Z</cp:lastPrinted>
  <dcterms:created xsi:type="dcterms:W3CDTF">2013-02-17T15:13:03Z</dcterms:created>
  <dcterms:modified xsi:type="dcterms:W3CDTF">2022-01-06T12:49:19Z</dcterms:modified>
</cp:coreProperties>
</file>