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3" autoAdjust="0"/>
    <p:restoredTop sz="90929"/>
  </p:normalViewPr>
  <p:slideViewPr>
    <p:cSldViewPr>
      <p:cViewPr>
        <p:scale>
          <a:sx n="75" d="100"/>
          <a:sy n="75" d="100"/>
        </p:scale>
        <p:origin x="-1044" y="-66"/>
      </p:cViewPr>
      <p:guideLst>
        <p:guide orient="horz" pos="480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 altLang="da-DK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 altLang="da-DK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 altLang="da-DK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124D4D-3F65-4AC1-A533-77543899E8D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97685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6D8EA-710D-43A9-803C-B3DE8ED1AFC4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06258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2047A-D62F-41AE-ABCC-63A29616E79F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82845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86D40-8FBA-4DC1-B584-DAC0BAB71510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68343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86A4D-987A-4AA1-A214-9EB93503084C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04298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2C0F1-8EE0-4751-BA53-A9441ADEDE6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28975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AD7FD-48F8-4B1D-8A4C-4B5B81ED389D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9971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52F4E-9AB5-4B83-8EB9-B290891DAD8D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59907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3BB5F-546B-4816-B099-2107FB64EF9D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8375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0E159-910D-4575-B5FB-BA8A0159191C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122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49371-F669-4A8F-8F3D-C5D57E4FC548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8457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CD7EC-DAB3-4A24-A623-6FCB46BCB679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6813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teksttypografierne i masteren</a:t>
            </a:r>
          </a:p>
          <a:p>
            <a:pPr lvl="1"/>
            <a:r>
              <a:rPr lang="da-DK" altLang="da-DK" smtClean="0"/>
              <a:t>Andet niveau</a:t>
            </a:r>
          </a:p>
          <a:p>
            <a:pPr lvl="2"/>
            <a:r>
              <a:rPr lang="da-DK" altLang="da-DK" smtClean="0"/>
              <a:t>Tredje niveau</a:t>
            </a:r>
          </a:p>
          <a:p>
            <a:pPr lvl="3"/>
            <a:r>
              <a:rPr lang="da-DK" altLang="da-DK" smtClean="0"/>
              <a:t>Fjerde niveau</a:t>
            </a:r>
          </a:p>
          <a:p>
            <a:pPr lvl="4"/>
            <a:r>
              <a:rPr lang="da-DK" altLang="da-DK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da-DK" alt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da-DK" alt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D421E70B-D775-4903-93D2-E87519097508}" type="slidenum">
              <a:rPr lang="da-DK" altLang="da-DK"/>
              <a:pPr/>
              <a:t>‹nr.›</a:t>
            </a:fld>
            <a:endParaRPr lang="da-DK" altLang="da-DK"/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131763" y="6400800"/>
            <a:ext cx="299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400">
                <a:solidFill>
                  <a:srgbClr val="29292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Rockens</a:t>
            </a:r>
            <a:r>
              <a:rPr lang="da-DK" altLang="da-DK" sz="24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</a:t>
            </a:r>
            <a:r>
              <a:rPr lang="da-DK" altLang="da-DK" sz="2400">
                <a:solidFill>
                  <a:srgbClr val="29292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historie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5.png"/><Relationship Id="rId11" Type="http://schemas.openxmlformats.org/officeDocument/2006/relationships/image" Target="../media/image6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jpe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jpe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6.pn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jpe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jpe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26" descr="C:\DOCUME~1\jg\LOKALE~1\Temp\~AUT0000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181917"/>
              </a:clrFrom>
              <a:clrTo>
                <a:srgbClr val="181917">
                  <a:alpha val="0"/>
                </a:srgbClr>
              </a:clrTo>
            </a:clrChange>
            <a:lum bright="-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26045" r="33368" b="2368"/>
          <a:stretch>
            <a:fillRect/>
          </a:stretch>
        </p:blipFill>
        <p:spPr bwMode="auto">
          <a:xfrm>
            <a:off x="246063" y="838200"/>
            <a:ext cx="219233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Rectangle 1027"/>
          <p:cNvSpPr>
            <a:spLocks noChangeArrowheads="1"/>
          </p:cNvSpPr>
          <p:nvPr/>
        </p:nvSpPr>
        <p:spPr bwMode="auto">
          <a:xfrm>
            <a:off x="152400" y="914400"/>
            <a:ext cx="15240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124" name="Text Box 1028"/>
          <p:cNvSpPr txBox="1">
            <a:spLocks noChangeArrowheads="1"/>
          </p:cNvSpPr>
          <p:nvPr/>
        </p:nvSpPr>
        <p:spPr bwMode="auto">
          <a:xfrm>
            <a:off x="3184525" y="1055688"/>
            <a:ext cx="54752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5400"/>
              <a:t>Rockens historie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0" name="Picture 32" descr="C:\DOCUME~1\jg\LOKALE~1\Temp\~AUT0000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181917"/>
              </a:clrFrom>
              <a:clrTo>
                <a:srgbClr val="181917">
                  <a:alpha val="0"/>
                </a:srgbClr>
              </a:clrTo>
            </a:clrChange>
            <a:lum bright="-54000" contrast="-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2" t="26045" r="33368" b="2368"/>
          <a:stretch>
            <a:fillRect/>
          </a:stretch>
        </p:blipFill>
        <p:spPr bwMode="auto">
          <a:xfrm>
            <a:off x="246063" y="838200"/>
            <a:ext cx="219233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152400" y="914400"/>
            <a:ext cx="15240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2895600" y="76200"/>
            <a:ext cx="1828800" cy="6248400"/>
          </a:xfrm>
          <a:prstGeom prst="rect">
            <a:avLst/>
          </a:prstGeom>
          <a:solidFill>
            <a:srgbClr val="2929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6096000" y="76200"/>
            <a:ext cx="1828800" cy="6248400"/>
          </a:xfrm>
          <a:prstGeom prst="rect">
            <a:avLst/>
          </a:prstGeom>
          <a:solidFill>
            <a:srgbClr val="2929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7163" y="-61913"/>
            <a:ext cx="1747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800" b="1">
                <a:latin typeface="Arial" charset="0"/>
              </a:rPr>
              <a:t>Oversigt: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914400" y="685800"/>
            <a:ext cx="0" cy="563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974725" y="914400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>
                <a:latin typeface="Arial" charset="0"/>
              </a:rPr>
              <a:t>1960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974725" y="2209800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>
                <a:latin typeface="Arial" charset="0"/>
              </a:rPr>
              <a:t>1970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974725" y="3413125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>
                <a:latin typeface="Arial" charset="0"/>
              </a:rPr>
              <a:t>1980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974725" y="4708525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>
                <a:latin typeface="Arial" charset="0"/>
              </a:rPr>
              <a:t>1990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990600" y="5927725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>
                <a:latin typeface="Arial" charset="0"/>
              </a:rPr>
              <a:t>2000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971800" y="60325"/>
            <a:ext cx="1311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 u="sng">
                <a:latin typeface="Arial" charset="0"/>
              </a:rPr>
              <a:t>USA </a:t>
            </a:r>
            <a:r>
              <a:rPr lang="da-DK" altLang="da-DK" sz="1800" u="sng">
                <a:latin typeface="Arial" charset="0"/>
              </a:rPr>
              <a:t>(sort)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089650" y="60325"/>
            <a:ext cx="1758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2000" u="sng">
                <a:latin typeface="Arial" charset="0"/>
              </a:rPr>
              <a:t>England </a:t>
            </a:r>
            <a:r>
              <a:rPr lang="da-DK" altLang="da-DK" sz="1800" u="sng">
                <a:latin typeface="Arial" charset="0"/>
              </a:rPr>
              <a:t>(hvid)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971800" y="547688"/>
            <a:ext cx="1304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Rock’n Roll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096000" y="990600"/>
            <a:ext cx="860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”Beat”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2971800" y="1676400"/>
            <a:ext cx="644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Soul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800600" y="1752600"/>
            <a:ext cx="116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Syrerock</a:t>
            </a: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6096000" y="2057400"/>
            <a:ext cx="1304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Heavyrock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6096000" y="2403475"/>
            <a:ext cx="2935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Glamrock/Symfonisk rock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1828800" y="25908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Reggae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2971800" y="2895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Disco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6096000" y="3165475"/>
            <a:ext cx="665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Punk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6096000" y="3546475"/>
            <a:ext cx="1228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New wave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4344988" y="4079875"/>
            <a:ext cx="2132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Global mainstream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971800" y="3698875"/>
            <a:ext cx="989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Hip hop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2971800" y="4689475"/>
            <a:ext cx="1406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Grunge </a:t>
            </a:r>
            <a:r>
              <a:rPr lang="da-DK" altLang="da-DK" sz="1200"/>
              <a:t>(hvid)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2971800" y="5375275"/>
            <a:ext cx="620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R&amp;B</a:t>
            </a: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6096000" y="4994275"/>
            <a:ext cx="974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Britpop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6096000" y="5756275"/>
            <a:ext cx="1489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Designerpop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2971800" y="1157288"/>
            <a:ext cx="15732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/>
              <a:t>Folkrock </a:t>
            </a:r>
            <a:r>
              <a:rPr lang="da-DK" altLang="da-DK" sz="1200"/>
              <a:t>(hvid)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C:\DOCUME~1\jg\LOKALE~1\Temp\~AUT0000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" t="2705" r="6093" b="7442"/>
          <a:stretch>
            <a:fillRect/>
          </a:stretch>
        </p:blipFill>
        <p:spPr bwMode="auto">
          <a:xfrm>
            <a:off x="5867400" y="2286000"/>
            <a:ext cx="304006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52400" y="44450"/>
            <a:ext cx="2354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Rock’n’roll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943600" y="228600"/>
            <a:ext cx="27273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Chuck Berry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Little Richard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Bill Haley &amp; the Comets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Jerry Lee Lewis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Elvis Presley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52400" y="4572000"/>
            <a:ext cx="54705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Hvide teenagere i USA lytter til sort rhythm &amp; blues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Transistorradio, singleplade, el-guitar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52400" y="5638800"/>
            <a:ext cx="4146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endParaRPr lang="da-DK" altLang="da-DK" sz="1800">
              <a:latin typeface="Arial" charset="0"/>
            </a:endParaRPr>
          </a:p>
          <a:p>
            <a:r>
              <a:rPr lang="da-DK" altLang="da-DK" sz="1800">
                <a:latin typeface="Arial" charset="0"/>
              </a:rPr>
              <a:t>Chuck Berry: ”Johnny B Goode” (1958)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3082" name="Picture 10" descr="C:\DOCUME~1\jg\LOKALE~1\Temp\~AUT0001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1" t="11324" b="5663"/>
          <a:stretch>
            <a:fillRect/>
          </a:stretch>
        </p:blipFill>
        <p:spPr bwMode="auto">
          <a:xfrm>
            <a:off x="2895600" y="304800"/>
            <a:ext cx="2532063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 descr="C:\DOCUME~1\jg\LOKALE~1\Temp\~AUT000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" t="2441" r="4973" b="813"/>
          <a:stretch>
            <a:fillRect/>
          </a:stretch>
        </p:blipFill>
        <p:spPr bwMode="auto">
          <a:xfrm>
            <a:off x="304800" y="838200"/>
            <a:ext cx="20732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Chuck Berry - Johnny B Goode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10" fill="hold"/>
                                        <p:tgtEl>
                                          <p:spTgt spid="30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8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jg\Dokumenter\Billeder\Rockbilleder\Beatles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0" t="5511" r="11810" b="15749"/>
          <a:stretch>
            <a:fillRect/>
          </a:stretch>
        </p:blipFill>
        <p:spPr bwMode="auto">
          <a:xfrm>
            <a:off x="3008313" y="0"/>
            <a:ext cx="6135687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52400" y="44450"/>
            <a:ext cx="34147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Engelsk ”Beat”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28600" y="2514600"/>
            <a:ext cx="3200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Rocken kommer til England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Rockbandet etableres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Massehysteri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95600" y="6110288"/>
            <a:ext cx="63055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The Beatles: ”Twist and Shout (live)” (1964)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4103" name="Picture 7" descr="C:\Documents and Settings\jg\Dokumenter\Billeder\Rockbilleder\Kink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DOCUME~1\jg\LOKALE~1\Temp\~AUT0004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5"/>
          <a:stretch>
            <a:fillRect/>
          </a:stretch>
        </p:blipFill>
        <p:spPr bwMode="auto">
          <a:xfrm>
            <a:off x="2590800" y="1219200"/>
            <a:ext cx="2362200" cy="12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698500"/>
            <a:ext cx="22574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Beatles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Rolling Stones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Kinks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Who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Yardbirds</a:t>
            </a:r>
          </a:p>
        </p:txBody>
      </p:sp>
      <p:pic>
        <p:nvPicPr>
          <p:cNvPr id="4107" name="Picture 11" descr="C:\Documents and Settings\jg\Dokumenter\Billeder\Rockbilleder\Rolling Stones 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Beatles - Twist and Shout (liv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016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Folkrock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534150" y="5181600"/>
            <a:ext cx="24574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Bob Dylan: </a:t>
            </a:r>
          </a:p>
          <a:p>
            <a:r>
              <a:rPr lang="da-DK" altLang="da-DK" sz="1800">
                <a:latin typeface="Arial" charset="0"/>
              </a:rPr>
              <a:t>”Like A Rolling Stone” </a:t>
            </a:r>
          </a:p>
          <a:p>
            <a:r>
              <a:rPr lang="da-DK" altLang="da-DK" sz="1800">
                <a:latin typeface="Arial" charset="0"/>
              </a:rPr>
              <a:t> (1965)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52400" y="4572000"/>
            <a:ext cx="270986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Bob Dylan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Peter, Poul and Mary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Crosby, Stills &amp; Nash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Byrds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Fairport Convention </a:t>
            </a:r>
            <a:r>
              <a:rPr lang="da-DK" altLang="da-DK" sz="1200">
                <a:latin typeface="Arial" charset="0"/>
              </a:rPr>
              <a:t>(UK)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52400" y="1981200"/>
            <a:ext cx="49752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Baggrund i folkemusik og protestsange i USA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Fokus på teksterne – ofte med politisk indhold</a:t>
            </a:r>
          </a:p>
        </p:txBody>
      </p:sp>
      <p:pic>
        <p:nvPicPr>
          <p:cNvPr id="6151" name="Picture 7" descr="C:\Documents and Settings\jg\Dokumenter\Billeder\Rockhistorie\Bob Dyl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4800"/>
            <a:ext cx="228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Documents and Settings\jg\Dokumenter\Billeder\Rockhistorie\Fairport Conven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89275"/>
            <a:ext cx="3573463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Documents and Settings\jg\Dokumenter\Billeder\Rockhistorie\crosby Stills Nas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3573463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Like A Rolling Stone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Documents and Settings\jg\Dokumenter\Billeder\Rockhistorie\Aretha Franklin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"/>
            <a:ext cx="228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987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Soul og Funk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8750" y="5867400"/>
            <a:ext cx="513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Sam &amp; Dave: ”Soul Man” (1967)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58750" y="838200"/>
            <a:ext cx="279082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Otis Redding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Wilson Pickett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Aretha Franklin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Sam Cooke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James Brown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Supremes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Stevie Wonder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Jackson Five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Sly &amp; The Famely Stone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52400" y="4371975"/>
            <a:ext cx="45180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De sortes musik i USA i 60’erne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Sort stolthed, borgerrettighedsbevægelse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To retninger: Stax og Motown</a:t>
            </a:r>
          </a:p>
        </p:txBody>
      </p:sp>
      <p:pic>
        <p:nvPicPr>
          <p:cNvPr id="7177" name="Picture 9" descr="C:\Documents and Settings\jg\Dokumenter\Billeder\Rockhistorie\otis Redd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1"/>
          <a:stretch>
            <a:fillRect/>
          </a:stretch>
        </p:blipFill>
        <p:spPr bwMode="auto">
          <a:xfrm>
            <a:off x="6629400" y="152400"/>
            <a:ext cx="22860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 descr="C:\Documents and Settings\jg\Dokumenter\Billeder\Rockhistorie\james Brown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290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14-Soul Man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1701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Syrerock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648200" y="5408613"/>
            <a:ext cx="42989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Procul Harum: ”A Whiter Shade of Pale” </a:t>
            </a:r>
          </a:p>
          <a:p>
            <a:r>
              <a:rPr lang="da-DK" altLang="da-DK" sz="1800">
                <a:latin typeface="Arial" charset="0"/>
              </a:rPr>
              <a:t>(1967)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781800" y="228600"/>
            <a:ext cx="216852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Jefferson Airplane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Grateful Dead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Doors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Janis Joplin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Jimi Hendrix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Beatles </a:t>
            </a:r>
            <a:r>
              <a:rPr lang="da-DK" altLang="da-DK" sz="1200">
                <a:latin typeface="Arial" charset="0"/>
              </a:rPr>
              <a:t>(UK)</a:t>
            </a: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Procul Harum </a:t>
            </a:r>
            <a:r>
              <a:rPr lang="da-DK" altLang="da-DK" sz="1200">
                <a:latin typeface="Arial" charset="0"/>
              </a:rPr>
              <a:t>(UK)</a:t>
            </a: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Pink Floyd </a:t>
            </a:r>
            <a:r>
              <a:rPr lang="da-DK" altLang="da-DK" sz="1200">
                <a:latin typeface="Arial" charset="0"/>
              </a:rPr>
              <a:t>(UK)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52400" y="914400"/>
            <a:ext cx="34004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Hippiekultur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Musik påvirket af stoffer (LSD)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Ofte lange instrumentale soli</a:t>
            </a:r>
          </a:p>
        </p:txBody>
      </p:sp>
      <p:pic>
        <p:nvPicPr>
          <p:cNvPr id="8198" name="Picture 6" descr="C:\Documents and Settings\jg\Dokumenter\Billeder\Rockhistorie\jimi Hendri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Documents and Settings\jg\Dokumenter\Billeder\Rockhistorie\procul Har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3200400"/>
            <a:ext cx="362743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Documents and Settings\jg\Dokumenter\Billeder\Rockhistorie\Doors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71"/>
          <a:stretch>
            <a:fillRect/>
          </a:stretch>
        </p:blipFill>
        <p:spPr bwMode="auto">
          <a:xfrm>
            <a:off x="4724400" y="304800"/>
            <a:ext cx="19462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rocul Harum - A whiter shade of pale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0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550" y="44450"/>
            <a:ext cx="6426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Glamrock og Symfonisk rock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06750" y="5867400"/>
            <a:ext cx="3270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Marc Bolan: ”Get It On” (1971)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144838" y="762000"/>
            <a:ext cx="2112962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David Bowie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Marc Bolan 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Roxy Music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Gary Glitter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Alice Cooper </a:t>
            </a:r>
            <a:r>
              <a:rPr lang="da-DK" altLang="da-DK" sz="1200">
                <a:latin typeface="Arial" charset="0"/>
              </a:rPr>
              <a:t>(USA)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Sweet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Slade</a:t>
            </a:r>
          </a:p>
          <a:p>
            <a:pPr>
              <a:buFontTx/>
              <a:buChar char="•"/>
            </a:pP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Jethro Tull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Yes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Genesis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Pink Floyd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Queen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200400" y="4800600"/>
            <a:ext cx="3375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Storladen, flot lyd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Megen vægt på image (glitter)</a:t>
            </a:r>
          </a:p>
        </p:txBody>
      </p:sp>
      <p:pic>
        <p:nvPicPr>
          <p:cNvPr id="10250" name="Picture 10" descr="C:\Documents and Settings\jg\Dokumenter\Billeder\Rockbilleder\Marc Bolan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0" y="838200"/>
            <a:ext cx="295433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C:\Documents and Settings\jg\Dokumenter\Billeder\Rockhistorie\gary Glit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228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C:\Documents and Settings\jg\Dokumenter\Billeder\Rockhistorie\slad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244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T.Rex - Get in on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5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924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Heavy metal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52400" y="4876800"/>
            <a:ext cx="2940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Deep Purple: ”Burn” (1974)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52400" y="742950"/>
            <a:ext cx="1871663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Led Zeppelin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Deep Purple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Black Sabbath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Aerosmith </a:t>
            </a:r>
            <a:r>
              <a:rPr lang="da-DK" altLang="da-DK" sz="1200">
                <a:latin typeface="Arial" charset="0"/>
              </a:rPr>
              <a:t>(USA)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AC/DC </a:t>
            </a:r>
            <a:r>
              <a:rPr lang="da-DK" altLang="da-DK" sz="1200">
                <a:latin typeface="Arial" charset="0"/>
              </a:rPr>
              <a:t>(Aus)</a:t>
            </a:r>
            <a:r>
              <a:rPr lang="da-DK" altLang="da-DK" sz="1800">
                <a:latin typeface="Arial" charset="0"/>
              </a:rPr>
              <a:t> 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Iron Maiden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Van Halen </a:t>
            </a:r>
            <a:r>
              <a:rPr lang="da-DK" altLang="da-DK" sz="1200">
                <a:latin typeface="Arial" charset="0"/>
              </a:rPr>
              <a:t>(USA)</a:t>
            </a: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Anthrax </a:t>
            </a:r>
            <a:r>
              <a:rPr lang="da-DK" altLang="da-DK" sz="1200">
                <a:latin typeface="Arial" charset="0"/>
              </a:rPr>
              <a:t>(USA)</a:t>
            </a: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Metallica </a:t>
            </a:r>
            <a:r>
              <a:rPr lang="da-DK" altLang="da-DK" sz="1200">
                <a:latin typeface="Arial" charset="0"/>
              </a:rPr>
              <a:t>(USA)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2400" y="3733800"/>
            <a:ext cx="35909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Tyngde, lydstyrke, slagkraft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Store spilletekniske færdigheder</a:t>
            </a:r>
          </a:p>
        </p:txBody>
      </p:sp>
      <p:pic>
        <p:nvPicPr>
          <p:cNvPr id="9222" name="Picture 6" descr="C:\Documents and Settings\jg\Dokumenter\Billeder\Rockhistorie\deep Purp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Documents and Settings\jg\Dokumenter\Billeder\Rockhistorie\Anthrax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382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Documents and Settings\jg\Dokumenter\Billeder\Rockhistorie\Accep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3"/>
          <a:stretch>
            <a:fillRect/>
          </a:stretch>
        </p:blipFill>
        <p:spPr bwMode="auto">
          <a:xfrm>
            <a:off x="4495800" y="4779963"/>
            <a:ext cx="4495800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burn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C:\Documents and Settings\jg\Dokumenter\Billeder\Rockhistorie\Bob Marley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22"/>
          <a:stretch>
            <a:fillRect/>
          </a:stretch>
        </p:blipFill>
        <p:spPr bwMode="auto">
          <a:xfrm>
            <a:off x="6781800" y="304800"/>
            <a:ext cx="2286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Documents and Settings\jg\Dokumenter\Billeder\Rockhistorie\Jimmy Clif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4572000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72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Reggae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886200" y="1905000"/>
            <a:ext cx="30416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Bob Marley &amp; The Wailers: </a:t>
            </a:r>
          </a:p>
          <a:p>
            <a:r>
              <a:rPr lang="da-DK" altLang="da-DK" sz="1800">
                <a:latin typeface="Arial" charset="0"/>
              </a:rPr>
              <a:t>”No Woman, No Cry” (1974)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886200" y="287338"/>
            <a:ext cx="17621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Bob Marley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Jimmy Cliff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Sly Dunbar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Heptones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42875" y="4524375"/>
            <a:ext cx="42005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Rastafari kultur på Jamaica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Langsom, vuggende musik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Eksperimenterende brug af lydeffekter</a:t>
            </a:r>
          </a:p>
        </p:txBody>
      </p:sp>
      <p:pic>
        <p:nvPicPr>
          <p:cNvPr id="11270" name="Picture 6" descr="C:\Documents and Settings\jg\Dokumenter\Billeder\Rockhistorie\Hepton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2672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Bob Marley - No woman no cry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33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Disco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3748088"/>
            <a:ext cx="508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Bee Gees: ”Night Fever” (1977)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58750" y="685800"/>
            <a:ext cx="2422525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  <a:endParaRPr lang="da-DK" altLang="da-DK" sz="1800">
              <a:latin typeface="Arial" charset="0"/>
            </a:endParaRP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Donna Summer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Village People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Earth, Wind and Fire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Bee Gees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Boney M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ABBA</a:t>
            </a:r>
          </a:p>
        </p:txBody>
      </p:sp>
      <p:pic>
        <p:nvPicPr>
          <p:cNvPr id="12294" name="Picture 6" descr="C:\Documents and Settings\jg\Dokumenter\Billeder\Rockhistorie\Earth Wind and Fi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Documents and Settings\jg\Dokumenter\Billeder\Rockhistorie\ABB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21590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C:\Documents and Settings\jg\Dokumenter\Billeder\Rockhistorie\Donna Summer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43400"/>
            <a:ext cx="2349500" cy="198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Picture 11" descr="C:\Documents and Settings\jg\Dokumenter\Billeder\Rockhistorie\BeeGe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3124200"/>
            <a:ext cx="2260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52400" y="2743200"/>
            <a:ext cx="64992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Dansemusik med solidt beat og iørefaldende melodier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Hverdagsflugt ind i diskotekets bløde hynder og stabile rytme</a:t>
            </a:r>
          </a:p>
        </p:txBody>
      </p:sp>
      <p:pic>
        <p:nvPicPr>
          <p:cNvPr id="12301" name="Bee Gees - Night Fever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0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3" name="Picture 21" descr="C:\Documents and Settings\jg\Dokumenter\Billeder\Rockhistorie\Sex Pistols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1" r="10071" b="14436"/>
          <a:stretch>
            <a:fillRect/>
          </a:stretch>
        </p:blipFill>
        <p:spPr bwMode="auto">
          <a:xfrm>
            <a:off x="228600" y="2486025"/>
            <a:ext cx="227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Picture 19" descr="C:\Documents and Settings\jg\Dokumenter\Billeder\Rockhistorie\Slit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82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9" name="Picture 17" descr="C:\Documents and Settings\jg\Dokumenter\Billeder\Rockhistorie\Sex Pistols6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0" b="12062"/>
          <a:stretch>
            <a:fillRect/>
          </a:stretch>
        </p:blipFill>
        <p:spPr bwMode="auto">
          <a:xfrm>
            <a:off x="2740025" y="152400"/>
            <a:ext cx="381317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152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Punk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58750" y="609600"/>
            <a:ext cx="223996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Sex Pistols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Damned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Clash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Slits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The Ramones </a:t>
            </a:r>
            <a:r>
              <a:rPr lang="da-DK" altLang="da-DK" sz="1200">
                <a:latin typeface="Arial" charset="0"/>
              </a:rPr>
              <a:t>(USA)</a:t>
            </a:r>
          </a:p>
        </p:txBody>
      </p:sp>
      <p:pic>
        <p:nvPicPr>
          <p:cNvPr id="13319" name="Picture 7" descr="C:\Documents and Settings\jg\Dokumenter\Billeder\Rockhistorie\Ramon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 descr="C:\Documents and Settings\jg\Dokumenter\Billeder\Rockhistorie\Slits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8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2" name="Picture 20" descr="C:\Documents and Settings\jg\Dokumenter\Billeder\Rockhistorie\Damned 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 descr="C:\Documents and Settings\jg\Dokumenter\Billeder\Rockhistorie\Sex Pistols logo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733800"/>
            <a:ext cx="2057400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52400" y="5257800"/>
            <a:ext cx="66643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Antiekvilibristisk ”gør-det-selv”-musik, få akkorder, enkel rytmik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Punkstil: strithår, sikkerhedsnåle, pjaltet tøj (antiæstetik)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Anarki, aggressivitet, kynisme, larm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52400" y="4572000"/>
            <a:ext cx="4248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Sex Pistols: ”Anarchy In The UK” (1977)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13334" name="Sex Pistols - Anarchy in the UK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3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5288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New Wave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987675" y="652463"/>
            <a:ext cx="188912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Kraftwerk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Devo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Pere Ubu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Human League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Elvis Costello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New Order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52400" y="5484813"/>
            <a:ext cx="40608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Enkel synthesizer-baseret musik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Ofte robotagtigt, fremmedgjort image</a:t>
            </a:r>
          </a:p>
        </p:txBody>
      </p:sp>
      <p:pic>
        <p:nvPicPr>
          <p:cNvPr id="14343" name="Picture 7" descr="C:\Documents and Settings\jg\Dokumenter\Billeder\Rockhistorie\Kraftwerk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7620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Documents and Settings\jg\Dokumenter\Billeder\Rockhistorie\Dev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196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C:\Documents and Settings\jg\Dokumenter\Billeder\Rockhistorie\Elvis Costello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228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003550" y="2971800"/>
            <a:ext cx="2711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Kraftwerk: </a:t>
            </a:r>
          </a:p>
          <a:p>
            <a:r>
              <a:rPr lang="da-DK" altLang="da-DK" sz="1800">
                <a:latin typeface="Arial" charset="0"/>
              </a:rPr>
              <a:t>”The Model” (1978/1982)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14346" name="Kraftwerk - The model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82550" y="44450"/>
            <a:ext cx="4210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Global mainstream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52400" y="5957888"/>
            <a:ext cx="555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Michael Jackson: ”Billy Jean” (1982)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743200" y="744538"/>
            <a:ext cx="22066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Michael Jackson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Madonna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Bruce Springsteen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Prince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52400" y="4875213"/>
            <a:ext cx="46577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MTV, CD, Video, Stadionkoncerter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Pladeselskaberne satser på få store navne</a:t>
            </a:r>
          </a:p>
        </p:txBody>
      </p:sp>
      <p:pic>
        <p:nvPicPr>
          <p:cNvPr id="16391" name="Picture 7" descr="C:\Documents and Settings\jg\Dokumenter\Billeder\Rockhistorie\Bruce Springste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1714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:\Documents and Settings\jg\Dokumenter\Billeder\Rockhistorie\Michael Jackson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4"/>
          <a:stretch>
            <a:fillRect/>
          </a:stretch>
        </p:blipFill>
        <p:spPr bwMode="auto">
          <a:xfrm>
            <a:off x="6629400" y="228600"/>
            <a:ext cx="22860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 descr="C:\Documents and Settings\jg\Dokumenter\Billeder\Rockhistorie\Princ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343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Documents and Settings\jg\Dokumenter\Billeder\Rockhistorie\Madonna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332038"/>
            <a:ext cx="2025650" cy="269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Michael Jackson - Billy Jean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3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6557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Hiphop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58750" y="990600"/>
            <a:ext cx="22828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Grandmaster Flash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Africa Bambaataa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Sugarhill Gang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Run-D.M.C.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Beastie Boys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Public Enemy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Gang Starr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52400" y="4646613"/>
            <a:ext cx="37941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Rap, scratch, breakbeat, sampling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Hiphopkultur: breakdance, graffiti</a:t>
            </a:r>
          </a:p>
        </p:txBody>
      </p:sp>
      <p:pic>
        <p:nvPicPr>
          <p:cNvPr id="15366" name="Picture 6" descr="C:\Documents and Settings\jg\Dokumenter\Billeder\Rockhistorie\Gang Star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152400"/>
            <a:ext cx="20208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 descr="C:\Documents and Settings\jg\Dokumenter\Billeder\Rockhistorie\Run-DMC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C:\Documents and Settings\jg\Dokumenter\Billeder\Rockhistorie\Run-DMC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1" name="Picture 11" descr="C:\Documents and Settings\jg\Dokumenter\Billeder\Rockhistorie\Run-DMC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 descr="C:\Documents and Settings\jg\Dokumenter\Billeder\Rockhistorie\Run-DMC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Documents and Settings\jg\Dokumenter\Billeder\Rockhistorie\Public Enemy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196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52400" y="3473450"/>
            <a:ext cx="3917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Run-D.M.C.: ”Walk This Way” (1985)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15375" name="Run DMC - Walk This Way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3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7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690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Grunge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2400" y="5943600"/>
            <a:ext cx="601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Nirvana: ”Smells Like Teen Spirit” (1991)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810000" y="820738"/>
            <a:ext cx="24098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Nirvana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Pearl Jam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Soundgarden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Smashing Pumpkins</a:t>
            </a:r>
          </a:p>
        </p:txBody>
      </p:sp>
      <p:pic>
        <p:nvPicPr>
          <p:cNvPr id="17415" name="Picture 7" descr="C:\Documents and Settings\jg\Dokumenter\Billeder\Rockhistorie\Nirva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14400"/>
            <a:ext cx="228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Documents and Settings\jg\Dokumenter\Billeder\Rockhistorie\Nirvana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00196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52400" y="4600575"/>
            <a:ext cx="76803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Oprør mod 80’ernes pænhed og varegørelse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Salg i negativt ladede værdier: død, ulykke, skilsmisser, stofmisbrug osv.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Modkulturen bliver en del af massekulturen</a:t>
            </a:r>
          </a:p>
        </p:txBody>
      </p:sp>
      <p:pic>
        <p:nvPicPr>
          <p:cNvPr id="17418" name="Picture 10" descr="C:\Documents and Settings\jg\Dokumenter\Billeder\Rockhistorie\soundgarden4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724150"/>
            <a:ext cx="314325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1" name="Smells Like Teen Spirit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4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2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765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Britpop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422650" y="5408613"/>
            <a:ext cx="2597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Oasis: </a:t>
            </a:r>
          </a:p>
          <a:p>
            <a:r>
              <a:rPr lang="da-DK" altLang="da-DK" sz="1800">
                <a:latin typeface="Arial" charset="0"/>
              </a:rPr>
              <a:t>”Rock’n’roll Star” (1994)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58750" y="838200"/>
            <a:ext cx="14319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Oasis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Blur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Suede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Pulp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Radiohead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52400" y="2695575"/>
            <a:ext cx="56229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Iørefaldende guitarrock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Traditionsbundet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Ingen modsætning mellem subkultur og massekultur</a:t>
            </a:r>
          </a:p>
        </p:txBody>
      </p:sp>
      <p:pic>
        <p:nvPicPr>
          <p:cNvPr id="18438" name="Picture 6" descr="C:\Documents and Settings\jg\Dokumenter\Billeder\Rockhistorie\Blu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4117975"/>
            <a:ext cx="3022600" cy="22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3" name="Picture 11" descr="C:\Documents and Settings\jg\Dokumenter\Billeder\Rockhistorie\Radiohead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5100"/>
            <a:ext cx="4584700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C:\Documents and Settings\jg\Dokumenter\Billeder\Rockhistorie\Oasis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9" b="1866"/>
          <a:stretch>
            <a:fillRect/>
          </a:stretch>
        </p:blipFill>
        <p:spPr bwMode="auto">
          <a:xfrm>
            <a:off x="6096000" y="2743200"/>
            <a:ext cx="28606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Rock 'n' Roll Star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44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C:\Documents and Settings\jg\Dokumenter\Billeder\Rockhistorie\Erykah Bad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/>
          <a:stretch>
            <a:fillRect/>
          </a:stretch>
        </p:blipFill>
        <p:spPr bwMode="auto">
          <a:xfrm>
            <a:off x="1193800" y="374650"/>
            <a:ext cx="3606800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82550" y="44450"/>
            <a:ext cx="1063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R&amp;B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58750" y="838200"/>
            <a:ext cx="17875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Destinys Child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Missy Elliot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Lauryn Hill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Erykah Badu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TLC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52400" y="5410200"/>
            <a:ext cx="36544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Feminiseret modstykke til hiphop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</a:t>
            </a:r>
          </a:p>
        </p:txBody>
      </p:sp>
      <p:pic>
        <p:nvPicPr>
          <p:cNvPr id="19462" name="Picture 6" descr="C:\Documents and Settings\jg\Dokumenter\Billeder\Rockhistorie\Destinys Child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" t="20757" r="11023" b="12634"/>
          <a:stretch>
            <a:fillRect/>
          </a:stretch>
        </p:blipFill>
        <p:spPr bwMode="auto">
          <a:xfrm>
            <a:off x="5102225" y="381000"/>
            <a:ext cx="388937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 descr="C:\Documents and Settings\jg\Dokumenter\Billeder\Rockhistorie\TLC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52800"/>
            <a:ext cx="2193925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9" descr="C:\Documents and Settings\jg\Dokumenter\Billeder\Rockhistorie\Lauryn Hill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3330575"/>
            <a:ext cx="2390775" cy="32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52400" y="4616450"/>
            <a:ext cx="263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TLC: ”Waterfalls” (1995)</a:t>
            </a:r>
            <a:endParaRPr lang="da-DK" altLang="da-DK" sz="1800" u="sng">
              <a:latin typeface="Arial" charset="0"/>
            </a:endParaRPr>
          </a:p>
        </p:txBody>
      </p:sp>
      <p:pic>
        <p:nvPicPr>
          <p:cNvPr id="19469" name="Waterfalls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82550" y="44450"/>
            <a:ext cx="2806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Designerpop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724400" y="4495800"/>
            <a:ext cx="2101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Musikeksempel:</a:t>
            </a:r>
            <a:r>
              <a:rPr lang="da-DK" altLang="da-DK" sz="1800">
                <a:latin typeface="Arial" charset="0"/>
              </a:rPr>
              <a:t> </a:t>
            </a:r>
          </a:p>
          <a:p>
            <a:r>
              <a:rPr lang="da-DK" altLang="da-DK" sz="1800">
                <a:latin typeface="Arial" charset="0"/>
              </a:rPr>
              <a:t>Trigirlz: </a:t>
            </a:r>
          </a:p>
          <a:p>
            <a:r>
              <a:rPr lang="da-DK" altLang="da-DK" sz="1800">
                <a:latin typeface="Arial" charset="0"/>
              </a:rPr>
              <a:t>”Mission Possible” </a:t>
            </a:r>
          </a:p>
          <a:p>
            <a:r>
              <a:rPr lang="da-DK" altLang="da-DK" sz="1800">
                <a:latin typeface="Arial" charset="0"/>
              </a:rPr>
              <a:t> (2002)</a:t>
            </a:r>
            <a:endParaRPr lang="da-DK" altLang="da-DK" sz="1800" u="sng">
              <a:latin typeface="Arial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58750" y="685800"/>
            <a:ext cx="280352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Navne: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Take That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New Kids On The Block 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Spice Girls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Backstreet Boys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Westlife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Popstars (EyeQ)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Stjerne for en aften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Trigirlz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52400" y="3351213"/>
            <a:ext cx="67659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u="sng">
                <a:latin typeface="Arial" charset="0"/>
              </a:rPr>
              <a:t>Stikord: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Popgrupper designet til at matche teenagepublikumets drømme</a:t>
            </a:r>
          </a:p>
          <a:p>
            <a:pPr>
              <a:buFontTx/>
              <a:buChar char="•"/>
            </a:pPr>
            <a:r>
              <a:rPr lang="da-DK" altLang="da-DK" sz="1800">
                <a:latin typeface="Arial" charset="0"/>
              </a:rPr>
              <a:t> Askepotsyndromet: alle kan i princippet blive popstjerner</a:t>
            </a:r>
          </a:p>
        </p:txBody>
      </p:sp>
      <p:pic>
        <p:nvPicPr>
          <p:cNvPr id="20486" name="Picture 6" descr="C:\Documents and Settings\jg\Dokumenter\Billeder\Rockhistorie\Trigirlz 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114800"/>
            <a:ext cx="225901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C:\Documents and Settings\jg\Dokumenter\Billeder\Rockhistorie\EyeQ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29150"/>
            <a:ext cx="23622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C:\Documents and Settings\jg\Dokumenter\Billeder\Rockhistorie\spice-girls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 t="3905" r="2362" b="3905"/>
          <a:stretch>
            <a:fillRect/>
          </a:stretch>
        </p:blipFill>
        <p:spPr bwMode="auto">
          <a:xfrm>
            <a:off x="4306888" y="152400"/>
            <a:ext cx="468471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 descr="C:\Documents and Settings\jg\Dokumenter\Billeder\Rockhistorie\Westlife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419600"/>
            <a:ext cx="180022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Trigirlz - Mission Possible (range).mp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477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029075" y="2895600"/>
            <a:ext cx="1085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b="1"/>
              <a:t>Fine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">
      <a:dk1>
        <a:srgbClr val="808080"/>
      </a:dk1>
      <a:lt1>
        <a:srgbClr val="DBD1C7"/>
      </a:lt1>
      <a:dk2>
        <a:srgbClr val="000000"/>
      </a:dk2>
      <a:lt2>
        <a:srgbClr val="000000"/>
      </a:lt2>
      <a:accent1>
        <a:srgbClr val="00CC99"/>
      </a:accent1>
      <a:accent2>
        <a:srgbClr val="3333CC"/>
      </a:accent2>
      <a:accent3>
        <a:srgbClr val="AAAAAA"/>
      </a:accent3>
      <a:accent4>
        <a:srgbClr val="BBB2A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991</Words>
  <Application>Microsoft Office PowerPoint</Application>
  <PresentationFormat>Skærmshow (4:3)</PresentationFormat>
  <Paragraphs>264</Paragraphs>
  <Slides>20</Slides>
  <Notes>0</Notes>
  <HiddenSlides>0</HiddenSlides>
  <MMClips>17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20</vt:i4>
      </vt:variant>
    </vt:vector>
  </HeadingPairs>
  <TitlesOfParts>
    <vt:vector size="25" baseType="lpstr">
      <vt:lpstr>Times New Roman</vt:lpstr>
      <vt:lpstr>Comic Sans MS</vt:lpstr>
      <vt:lpstr>Arial</vt:lpstr>
      <vt:lpstr>Arial Black</vt:lpstr>
      <vt:lpstr>Standarddesign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Horsens Statsskole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JG</dc:creator>
  <cp:lastModifiedBy>XX-64</cp:lastModifiedBy>
  <cp:revision>59</cp:revision>
  <dcterms:created xsi:type="dcterms:W3CDTF">2003-04-10T09:13:36Z</dcterms:created>
  <dcterms:modified xsi:type="dcterms:W3CDTF">2013-09-12T15:09:51Z</dcterms:modified>
</cp:coreProperties>
</file>