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64" r:id="rId2"/>
  </p:sldMasterIdLst>
  <p:notesMasterIdLst>
    <p:notesMasterId r:id="rId21"/>
  </p:notesMasterIdLst>
  <p:sldIdLst>
    <p:sldId id="274" r:id="rId3"/>
    <p:sldId id="283" r:id="rId4"/>
    <p:sldId id="287" r:id="rId5"/>
    <p:sldId id="275" r:id="rId6"/>
    <p:sldId id="291" r:id="rId7"/>
    <p:sldId id="296" r:id="rId8"/>
    <p:sldId id="292" r:id="rId9"/>
    <p:sldId id="297" r:id="rId10"/>
    <p:sldId id="293" r:id="rId11"/>
    <p:sldId id="298" r:id="rId12"/>
    <p:sldId id="278" r:id="rId13"/>
    <p:sldId id="277" r:id="rId14"/>
    <p:sldId id="279" r:id="rId15"/>
    <p:sldId id="295" r:id="rId16"/>
    <p:sldId id="284" r:id="rId17"/>
    <p:sldId id="286" r:id="rId18"/>
    <p:sldId id="270" r:id="rId19"/>
    <p:sldId id="285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78543" autoAdjust="0"/>
  </p:normalViewPr>
  <p:slideViewPr>
    <p:cSldViewPr snapToGrid="0">
      <p:cViewPr varScale="1">
        <p:scale>
          <a:sx n="65" d="100"/>
          <a:sy n="65" d="100"/>
        </p:scale>
        <p:origin x="13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ls Magnus Christensen" userId="f070d0d2-aefe-4531-8fcf-a79ac56b3ec8" providerId="ADAL" clId="{4A033BBB-32F0-4843-B47E-4B199B02F595}"/>
    <pc:docChg chg="custSel addSld delSld modSld sldOrd">
      <pc:chgData name="Niels Magnus Christensen" userId="f070d0d2-aefe-4531-8fcf-a79ac56b3ec8" providerId="ADAL" clId="{4A033BBB-32F0-4843-B47E-4B199B02F595}" dt="2025-10-12T17:56:16.981" v="511"/>
      <pc:docMkLst>
        <pc:docMk/>
      </pc:docMkLst>
      <pc:sldChg chg="del">
        <pc:chgData name="Niels Magnus Christensen" userId="f070d0d2-aefe-4531-8fcf-a79ac56b3ec8" providerId="ADAL" clId="{4A033BBB-32F0-4843-B47E-4B199B02F595}" dt="2025-10-12T15:52:48.030" v="479" actId="47"/>
        <pc:sldMkLst>
          <pc:docMk/>
          <pc:sldMk cId="230386914" sldId="257"/>
        </pc:sldMkLst>
      </pc:sldChg>
      <pc:sldChg chg="modSp del mod">
        <pc:chgData name="Niels Magnus Christensen" userId="f070d0d2-aefe-4531-8fcf-a79ac56b3ec8" providerId="ADAL" clId="{4A033BBB-32F0-4843-B47E-4B199B02F595}" dt="2025-10-12T15:55:09.579" v="508" actId="47"/>
        <pc:sldMkLst>
          <pc:docMk/>
          <pc:sldMk cId="842804309" sldId="261"/>
        </pc:sldMkLst>
        <pc:spChg chg="mod">
          <ac:chgData name="Niels Magnus Christensen" userId="f070d0d2-aefe-4531-8fcf-a79ac56b3ec8" providerId="ADAL" clId="{4A033BBB-32F0-4843-B47E-4B199B02F595}" dt="2025-10-12T15:50:40.579" v="478" actId="20577"/>
          <ac:spMkLst>
            <pc:docMk/>
            <pc:sldMk cId="842804309" sldId="261"/>
            <ac:spMk id="2" creationId="{2A2166B5-A5D1-4746-961E-146B67313007}"/>
          </ac:spMkLst>
        </pc:spChg>
        <pc:spChg chg="mod">
          <ac:chgData name="Niels Magnus Christensen" userId="f070d0d2-aefe-4531-8fcf-a79ac56b3ec8" providerId="ADAL" clId="{4A033BBB-32F0-4843-B47E-4B199B02F595}" dt="2025-10-12T15:54:56.850" v="507" actId="20577"/>
          <ac:spMkLst>
            <pc:docMk/>
            <pc:sldMk cId="842804309" sldId="261"/>
            <ac:spMk id="3" creationId="{DBFAA6A6-760C-4F44-A3BD-8D83C74517CF}"/>
          </ac:spMkLst>
        </pc:spChg>
      </pc:sldChg>
      <pc:sldChg chg="del">
        <pc:chgData name="Niels Magnus Christensen" userId="f070d0d2-aefe-4531-8fcf-a79ac56b3ec8" providerId="ADAL" clId="{4A033BBB-32F0-4843-B47E-4B199B02F595}" dt="2025-10-12T15:55:12.386" v="509" actId="47"/>
        <pc:sldMkLst>
          <pc:docMk/>
          <pc:sldMk cId="2864778738" sldId="265"/>
        </pc:sldMkLst>
      </pc:sldChg>
      <pc:sldChg chg="del">
        <pc:chgData name="Niels Magnus Christensen" userId="f070d0d2-aefe-4531-8fcf-a79ac56b3ec8" providerId="ADAL" clId="{4A033BBB-32F0-4843-B47E-4B199B02F595}" dt="2025-10-12T15:40:04.268" v="277" actId="47"/>
        <pc:sldMkLst>
          <pc:docMk/>
          <pc:sldMk cId="3546907256" sldId="272"/>
        </pc:sldMkLst>
      </pc:sldChg>
      <pc:sldChg chg="ord">
        <pc:chgData name="Niels Magnus Christensen" userId="f070d0d2-aefe-4531-8fcf-a79ac56b3ec8" providerId="ADAL" clId="{4A033BBB-32F0-4843-B47E-4B199B02F595}" dt="2025-10-12T17:56:16.981" v="511"/>
        <pc:sldMkLst>
          <pc:docMk/>
          <pc:sldMk cId="0" sldId="278"/>
        </pc:sldMkLst>
      </pc:sldChg>
      <pc:sldChg chg="del">
        <pc:chgData name="Niels Magnus Christensen" userId="f070d0d2-aefe-4531-8fcf-a79ac56b3ec8" providerId="ADAL" clId="{4A033BBB-32F0-4843-B47E-4B199B02F595}" dt="2025-10-12T15:40:00.943" v="276" actId="47"/>
        <pc:sldMkLst>
          <pc:docMk/>
          <pc:sldMk cId="2180709629" sldId="280"/>
        </pc:sldMkLst>
      </pc:sldChg>
      <pc:sldChg chg="modSp mod">
        <pc:chgData name="Niels Magnus Christensen" userId="f070d0d2-aefe-4531-8fcf-a79ac56b3ec8" providerId="ADAL" clId="{4A033BBB-32F0-4843-B47E-4B199B02F595}" dt="2025-10-12T15:50:29.212" v="466" actId="20577"/>
        <pc:sldMkLst>
          <pc:docMk/>
          <pc:sldMk cId="218107227" sldId="285"/>
        </pc:sldMkLst>
        <pc:spChg chg="mod">
          <ac:chgData name="Niels Magnus Christensen" userId="f070d0d2-aefe-4531-8fcf-a79ac56b3ec8" providerId="ADAL" clId="{4A033BBB-32F0-4843-B47E-4B199B02F595}" dt="2025-10-12T15:50:29.212" v="466" actId="20577"/>
          <ac:spMkLst>
            <pc:docMk/>
            <pc:sldMk cId="218107227" sldId="285"/>
            <ac:spMk id="3" creationId="{4CD20E09-DC07-4754-746A-E523D9EB6F75}"/>
          </ac:spMkLst>
        </pc:spChg>
      </pc:sldChg>
      <pc:sldChg chg="modSp add mod">
        <pc:chgData name="Niels Magnus Christensen" userId="f070d0d2-aefe-4531-8fcf-a79ac56b3ec8" providerId="ADAL" clId="{4A033BBB-32F0-4843-B47E-4B199B02F595}" dt="2025-10-12T15:27:03.535" v="210" actId="20577"/>
        <pc:sldMkLst>
          <pc:docMk/>
          <pc:sldMk cId="2035661832" sldId="296"/>
        </pc:sldMkLst>
        <pc:spChg chg="mod">
          <ac:chgData name="Niels Magnus Christensen" userId="f070d0d2-aefe-4531-8fcf-a79ac56b3ec8" providerId="ADAL" clId="{4A033BBB-32F0-4843-B47E-4B199B02F595}" dt="2025-10-12T15:27:03.535" v="210" actId="20577"/>
          <ac:spMkLst>
            <pc:docMk/>
            <pc:sldMk cId="2035661832" sldId="296"/>
            <ac:spMk id="61" creationId="{502117B6-5DF2-13C5-4B0E-8AEEA227E109}"/>
          </ac:spMkLst>
        </pc:spChg>
      </pc:sldChg>
      <pc:sldChg chg="addSp modSp add mod">
        <pc:chgData name="Niels Magnus Christensen" userId="f070d0d2-aefe-4531-8fcf-a79ac56b3ec8" providerId="ADAL" clId="{4A033BBB-32F0-4843-B47E-4B199B02F595}" dt="2025-10-12T15:28:46.931" v="214" actId="14100"/>
        <pc:sldMkLst>
          <pc:docMk/>
          <pc:sldMk cId="4254143264" sldId="297"/>
        </pc:sldMkLst>
        <pc:picChg chg="add mod">
          <ac:chgData name="Niels Magnus Christensen" userId="f070d0d2-aefe-4531-8fcf-a79ac56b3ec8" providerId="ADAL" clId="{4A033BBB-32F0-4843-B47E-4B199B02F595}" dt="2025-10-12T15:28:46.931" v="214" actId="14100"/>
          <ac:picMkLst>
            <pc:docMk/>
            <pc:sldMk cId="4254143264" sldId="297"/>
            <ac:picMk id="3" creationId="{35C20733-D81A-91B3-5200-42490DF6105D}"/>
          </ac:picMkLst>
        </pc:picChg>
      </pc:sldChg>
      <pc:sldChg chg="modSp add mod">
        <pc:chgData name="Niels Magnus Christensen" userId="f070d0d2-aefe-4531-8fcf-a79ac56b3ec8" providerId="ADAL" clId="{4A033BBB-32F0-4843-B47E-4B199B02F595}" dt="2025-10-12T15:33:06.072" v="275" actId="20577"/>
        <pc:sldMkLst>
          <pc:docMk/>
          <pc:sldMk cId="1913038779" sldId="298"/>
        </pc:sldMkLst>
        <pc:spChg chg="mod">
          <ac:chgData name="Niels Magnus Christensen" userId="f070d0d2-aefe-4531-8fcf-a79ac56b3ec8" providerId="ADAL" clId="{4A033BBB-32F0-4843-B47E-4B199B02F595}" dt="2025-10-12T15:33:06.072" v="275" actId="20577"/>
          <ac:spMkLst>
            <pc:docMk/>
            <pc:sldMk cId="1913038779" sldId="298"/>
            <ac:spMk id="61" creationId="{AC712FFB-040A-60AD-68A5-16ADF53EC3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5FC0E-D8F3-4809-8455-963FF24C4139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27B2D-301C-42EC-8633-796C37B7B76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060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97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070D00D-979D-38DD-F213-83F3B9CE9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>
            <a:extLst>
              <a:ext uri="{FF2B5EF4-FFF2-40B4-BE49-F238E27FC236}">
                <a16:creationId xmlns:a16="http://schemas.microsoft.com/office/drawing/2014/main" id="{4F92E9F0-97F8-16E4-B05D-C15E6C4ECA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>
            <a:extLst>
              <a:ext uri="{FF2B5EF4-FFF2-40B4-BE49-F238E27FC236}">
                <a16:creationId xmlns:a16="http://schemas.microsoft.com/office/drawing/2014/main" id="{C1720E9A-285B-2A85-FBA6-F16FCFF89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76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8564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8FAB2405-0D3D-5955-F172-FB09E202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>
            <a:extLst>
              <a:ext uri="{FF2B5EF4-FFF2-40B4-BE49-F238E27FC236}">
                <a16:creationId xmlns:a16="http://schemas.microsoft.com/office/drawing/2014/main" id="{DBC4BB81-DFAD-DB51-19A2-D7B3C54777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>
            <a:extLst>
              <a:ext uri="{FF2B5EF4-FFF2-40B4-BE49-F238E27FC236}">
                <a16:creationId xmlns:a16="http://schemas.microsoft.com/office/drawing/2014/main" id="{48C5A951-73E8-E8C2-5D03-86BA5D4E57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228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61D9813-2212-1872-3B56-A4397A11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>
            <a:extLst>
              <a:ext uri="{FF2B5EF4-FFF2-40B4-BE49-F238E27FC236}">
                <a16:creationId xmlns:a16="http://schemas.microsoft.com/office/drawing/2014/main" id="{A365B780-6126-FD59-4621-B8C410DFD8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>
            <a:extLst>
              <a:ext uri="{FF2B5EF4-FFF2-40B4-BE49-F238E27FC236}">
                <a16:creationId xmlns:a16="http://schemas.microsoft.com/office/drawing/2014/main" id="{90B8409F-C513-88C9-9765-6A19E877E2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208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5942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832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DADCB-9536-41A1-B793-993356A89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FBBE93D-4F78-4437-8812-543DF1405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3EDB86-4DA0-44FA-99AC-F932E4B9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3AF217-0FF7-4496-942A-8A1CC541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04FBCA-8766-4172-B351-1311D67C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48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47C0D-BBBD-44F5-9024-D354AD74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DAA4224-1B9C-442A-BC96-355460238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50F6B7-5A0F-4FD1-B2CC-8D00FE32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24D791-C672-41B1-B38C-B5741911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31D28C-A71E-4BA0-A629-5F73648BC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621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CE0703-03B8-48C1-84E4-98C96525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1A1A3B1-DFEE-43AD-831C-C3E22A88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F3BE1-713D-479B-AEE5-D83F02D4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04FE73-0D7D-4F9E-8279-F60B8E3ED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C2568D-2C7F-4FA2-8F27-0D59177B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802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D51C6-E775-4F04-A12E-AD74DDA6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45FE88-A4B0-49EC-9F19-0F7CB6500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B95FB6C-2B35-44D0-B467-6750D3459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AAC16F8-284A-44A8-9845-CE8BE4A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BA8643A-5E81-46FA-8E53-9AC381D1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0EE49C-9831-49D8-96F7-C4C8D2EA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968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A491C5-05C4-43FE-8A0A-CA3F0E95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5F01D5A-7EDA-4FC2-B497-1BEF33B8D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F45BC7-07D3-4310-B1E4-BC7678E73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ACCA91-8AB1-4D0B-935C-EA2C38840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E0F00DA-895E-401B-983B-C1E88CAF3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A6ED065-0592-4009-AD49-DD971355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DB279F5-D426-4E80-8B43-DD48F6F5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12DE603-DDF4-4764-9B17-8E795275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298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E3668-CF12-45DA-B611-B12FE5D8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3FF28D7-60F3-4FC7-8A5D-40BB044F3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6CA4F1A-E6B1-4A94-B4B7-8E5B5B32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CEEE424-80B9-4926-B1CD-5D1882EF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456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BF31DB0-906E-48F3-A5FA-988C7FA8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C15AEC2-FCBF-4387-81EA-7A773DA51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71C9053-C57C-4A11-A52B-752DBDA1C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326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92A04-A663-4196-94C9-ED461AF5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B637B2-9FD1-4C1F-AF1A-DC326A393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2885617-01E2-47A3-8F72-89F4B855F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2ABFC57-1EB4-4FF8-9D4D-54A5BC27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69E9D08-066B-4CA0-A5ED-61DD80C6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E30EF2-9557-4D56-B779-E52B1267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548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8307A-EE22-4BA6-A69D-1F964EF05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4F2565C-7DFF-40AD-BC29-637C26E6F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CA5E66-CAC7-4993-9220-F38C7B557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FBEA691-F362-47E8-90E3-DF532E6B9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35C6CC-7953-445E-AF36-7880EA80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064189A-5E6A-4270-9E5A-2B718FAA5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5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DF846-3C7C-4B8D-BAD4-B195BEA7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6464DD0-B4DA-41DE-B734-A68E939AE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4C6727-B594-45C6-80A7-3B9B841F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538BEE-1030-46CC-BCE8-5115E215E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45DF65-1C25-4061-8820-F345D0C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466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0BA22D3-C3A0-41F8-8DE9-DE56C2A858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A6C9A59-449D-49AC-8325-08B880EB5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21D333-2CEC-47B7-A1E7-DA25AB988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7F044C-F07C-4B88-9329-013539FAA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905B8A-7EC1-4B00-8640-AB09C0D3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5700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166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4292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0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0140F19-8F3D-434F-9E7B-BEFBED0BD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3999DB-AEA1-46E7-8E00-346AFA74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E46DDA0-66EC-47BC-819B-C1DA2F4B7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B9B97-1B63-4FA0-9A18-1B6EE8D140A0}" type="datetimeFigureOut">
              <a:rPr lang="da-DK" smtClean="0"/>
              <a:t>12-10-2025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DEEB7E-DC4C-4705-8D32-DA2F24D22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677C6B-C57C-4F5B-BC2A-49DE9A5AB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104B8-88C5-467C-B8E3-F31F12BA45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887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866" r:id="rId12"/>
    <p:sldLayoutId id="21474838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7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WaIOumjS3RQ?start=2&amp;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93520" y="2744662"/>
            <a:ext cx="658970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Pierre Bourdieu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757786C-05C4-7124-AC4C-D07018AF1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982" y="1679109"/>
            <a:ext cx="4185522" cy="422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2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D0D0BB-FF52-5773-7A21-C47F3F6B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7" y="1233241"/>
            <a:ext cx="3702011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kommer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“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individet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”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fra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EB8A7D6-B941-00F4-46B7-E1129EEA8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/>
              <a:t>Er det tilfældigt hvilket muligheder man har eller får og hvilke begrænsninger man måske møder i sit liv? 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/>
              <a:t>Bourdieu afdækker nogle af de mekanismer som ”styrer” mennesket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/>
              <a:t>Hvorfor gør du som du gør?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/>
              <a:t>Hvilke præferencer har du?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/>
              <a:t>Hvorfor kan det være svært at bevæge sig mellem de forskellige sociale lag og grupperinger?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8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72564-6E7E-7981-61F2-039E45D7A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Se video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EF6091-2CBB-9EDE-D001-47668FC5A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Onlinemedier 3" title="Socialisering">
            <a:hlinkClick r:id="" action="ppaction://media"/>
            <a:extLst>
              <a:ext uri="{FF2B5EF4-FFF2-40B4-BE49-F238E27FC236}">
                <a16:creationId xmlns:a16="http://schemas.microsoft.com/office/drawing/2014/main" id="{1F3766B8-2D33-F302-DAD7-D537985109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41537" y="2185505"/>
            <a:ext cx="6308926" cy="356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3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253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14117844-6FB0-8067-DB84-23531A09F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7C6D011-D5CC-EBC2-BC5A-631A11A06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CDD15A2-B07C-4E09-3B2E-54C8AA40F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>
            <a:extLst>
              <a:ext uri="{FF2B5EF4-FFF2-40B4-BE49-F238E27FC236}">
                <a16:creationId xmlns:a16="http://schemas.microsoft.com/office/drawing/2014/main" id="{C2EA27C6-3928-2A29-1470-DC776480EB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DB0CA289-5E1B-C3D7-1CD3-B9F429595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2B30C5D-9C79-F0CB-5C2A-8F1D7AC46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5FE8438-AC5C-056E-4D72-C569A3433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>
            <a:extLst>
              <a:ext uri="{FF2B5EF4-FFF2-40B4-BE49-F238E27FC236}">
                <a16:creationId xmlns:a16="http://schemas.microsoft.com/office/drawing/2014/main" id="{502117B6-5DF2-13C5-4B0E-8AEEA227E1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 fontScale="85000" lnSpcReduction="20000"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Habitus: </a:t>
            </a:r>
            <a:r>
              <a:rPr lang="en-US" dirty="0" err="1"/>
              <a:t>Kropsligjorte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erfaringer</a:t>
            </a:r>
            <a:r>
              <a:rPr lang="en-US" dirty="0"/>
              <a:t>.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Bevidste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ubevidste</a:t>
            </a:r>
            <a:endParaRPr lang="en-US" dirty="0"/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Tillærte</a:t>
            </a:r>
            <a:r>
              <a:rPr lang="en-US" dirty="0"/>
              <a:t> </a:t>
            </a:r>
            <a:r>
              <a:rPr lang="en-US" dirty="0" err="1"/>
              <a:t>normer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ens</a:t>
            </a:r>
            <a:r>
              <a:rPr lang="en-US" dirty="0"/>
              <a:t> </a:t>
            </a:r>
            <a:r>
              <a:rPr lang="en-US" dirty="0" err="1"/>
              <a:t>opvækst</a:t>
            </a:r>
            <a:endParaRPr lang="en-US" dirty="0"/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Vi </a:t>
            </a:r>
            <a:r>
              <a:rPr lang="en-US" dirty="0" err="1"/>
              <a:t>søger</a:t>
            </a:r>
            <a:r>
              <a:rPr lang="en-US" dirty="0"/>
              <a:t> </a:t>
            </a:r>
            <a:r>
              <a:rPr lang="en-US" dirty="0" err="1"/>
              <a:t>ubevidst</a:t>
            </a:r>
            <a:r>
              <a:rPr lang="en-US" dirty="0"/>
              <a:t> mod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deler</a:t>
            </a:r>
            <a:r>
              <a:rPr lang="en-US" dirty="0"/>
              <a:t> </a:t>
            </a:r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normer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værdier</a:t>
            </a:r>
            <a:endParaRPr lang="en-US" dirty="0"/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reproduceres</a:t>
            </a:r>
            <a:r>
              <a:rPr lang="en-US" dirty="0"/>
              <a:t> de – </a:t>
            </a:r>
            <a:r>
              <a:rPr lang="en-US" dirty="0" err="1"/>
              <a:t>også</a:t>
            </a:r>
            <a:r>
              <a:rPr lang="en-US" dirty="0"/>
              <a:t> den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ulighed</a:t>
            </a:r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F7A26A1-265A-19B9-B64E-F2105F4D0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D8FF819-9A34-1DAD-16DC-91CDD492C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52DD2C3-3E0A-0BBA-756A-41F585CE8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66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Kapitaler</a:t>
            </a:r>
            <a:r>
              <a:rPr lang="en-US" dirty="0"/>
              <a:t>: </a:t>
            </a:r>
            <a:r>
              <a:rPr lang="en-US" dirty="0" err="1"/>
              <a:t>økonomi</a:t>
            </a:r>
            <a:r>
              <a:rPr lang="en-US" dirty="0"/>
              <a:t>, </a:t>
            </a:r>
            <a:r>
              <a:rPr lang="en-US" dirty="0" err="1"/>
              <a:t>kulturel</a:t>
            </a:r>
            <a:r>
              <a:rPr lang="en-US" dirty="0"/>
              <a:t>, social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191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04EBE1C1-9BF8-04CA-4749-6445CC35E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A08C4DC7-0B9A-E38E-DDDC-A0807070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DE7C0E2-E828-46E0-3D85-B9309335B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>
            <a:extLst>
              <a:ext uri="{FF2B5EF4-FFF2-40B4-BE49-F238E27FC236}">
                <a16:creationId xmlns:a16="http://schemas.microsoft.com/office/drawing/2014/main" id="{C30DBA53-98C5-3E37-0CC6-39655CCCEB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0A5A68A7-902B-72F9-9556-60BD20BB8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0367F7F-09C9-7E06-B21D-0B6136C3A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1F0CC80-7F9C-A048-6C25-325034DCD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>
            <a:extLst>
              <a:ext uri="{FF2B5EF4-FFF2-40B4-BE49-F238E27FC236}">
                <a16:creationId xmlns:a16="http://schemas.microsoft.com/office/drawing/2014/main" id="{4A50ED42-9FB7-AFFC-E4E5-038EF89D69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Kapitaler</a:t>
            </a:r>
            <a:r>
              <a:rPr lang="en-US" dirty="0"/>
              <a:t>: </a:t>
            </a:r>
            <a:r>
              <a:rPr lang="en-US" dirty="0" err="1"/>
              <a:t>økonomi</a:t>
            </a:r>
            <a:r>
              <a:rPr lang="en-US" dirty="0"/>
              <a:t>, </a:t>
            </a:r>
            <a:r>
              <a:rPr lang="en-US" dirty="0" err="1"/>
              <a:t>kulturel</a:t>
            </a:r>
            <a:r>
              <a:rPr lang="en-US" dirty="0"/>
              <a:t>, social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8C75EBB9-EDA3-4FCD-D6B9-685CF6A9C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2592EF5-8C45-FE9B-E2D4-259B5ED6E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EE03911-3D36-D550-D17E-3EB5F4F4F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5C20733-D81A-91B3-5200-42490DF61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160" y="3238904"/>
            <a:ext cx="5546866" cy="329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4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Kapitaler</a:t>
            </a:r>
            <a:r>
              <a:rPr lang="en-US" dirty="0"/>
              <a:t>: </a:t>
            </a:r>
            <a:r>
              <a:rPr lang="en-US" dirty="0" err="1"/>
              <a:t>økonomi</a:t>
            </a:r>
            <a:r>
              <a:rPr lang="en-US" dirty="0"/>
              <a:t>, </a:t>
            </a:r>
            <a:r>
              <a:rPr lang="en-US" dirty="0" err="1"/>
              <a:t>kulturel</a:t>
            </a:r>
            <a:r>
              <a:rPr lang="en-US" dirty="0"/>
              <a:t>, social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Felt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21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C3233431-060F-BEDE-10E4-E5A111911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A495F856-F79C-A99D-FB35-D4B5515C5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EFA5A19-4901-B67C-9F7D-8AAEE8AEF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60">
            <a:extLst>
              <a:ext uri="{FF2B5EF4-FFF2-40B4-BE49-F238E27FC236}">
                <a16:creationId xmlns:a16="http://schemas.microsoft.com/office/drawing/2014/main" id="{C30173FB-BE9E-5796-1899-0007628989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047" y="1233241"/>
            <a:ext cx="3853911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Grundbegreber</a:t>
            </a:r>
            <a:r>
              <a:rPr lang="en-US" sz="4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0F274D81-3186-6D62-DF54-F259F0A04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B1F66FF-A19B-18BA-4A31-F0596AA82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3C37409-FBA7-7692-6B30-FC715A2AD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61">
            <a:extLst>
              <a:ext uri="{FF2B5EF4-FFF2-40B4-BE49-F238E27FC236}">
                <a16:creationId xmlns:a16="http://schemas.microsoft.com/office/drawing/2014/main" id="{AC712FFB-040A-60AD-68A5-16ADF53EC3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Habitus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Kapitaler</a:t>
            </a:r>
            <a:r>
              <a:rPr lang="en-US" dirty="0"/>
              <a:t>: </a:t>
            </a:r>
            <a:r>
              <a:rPr lang="en-US" dirty="0" err="1"/>
              <a:t>økonomi</a:t>
            </a:r>
            <a:r>
              <a:rPr lang="en-US" dirty="0"/>
              <a:t>, </a:t>
            </a:r>
            <a:r>
              <a:rPr lang="en-US" dirty="0" err="1"/>
              <a:t>kulturel</a:t>
            </a:r>
            <a:r>
              <a:rPr lang="en-US" dirty="0"/>
              <a:t>, social</a:t>
            </a:r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dirty="0"/>
              <a:t>Felt: </a:t>
            </a:r>
            <a:r>
              <a:rPr lang="en-US" dirty="0" err="1"/>
              <a:t>Netværk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relationer</a:t>
            </a:r>
            <a:r>
              <a:rPr lang="en-US" dirty="0"/>
              <a:t> </a:t>
            </a:r>
            <a:r>
              <a:rPr lang="en-US" dirty="0" err="1"/>
              <a:t>mellem</a:t>
            </a:r>
            <a:r>
              <a:rPr lang="en-US" dirty="0"/>
              <a:t> </a:t>
            </a:r>
            <a:r>
              <a:rPr lang="en-US" dirty="0" err="1"/>
              <a:t>individer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</a:t>
            </a:r>
            <a:r>
              <a:rPr lang="en-US" dirty="0" err="1"/>
              <a:t>logik</a:t>
            </a:r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2524B8F-B885-BAC9-1632-06D7E39F9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9E70248-8F91-256E-FF09-8C51F0AF9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0BF982-2C72-FE34-1ADE-23FB361DC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3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Eksempel: politik som felt</a:t>
            </a:r>
          </a:p>
          <a:p>
            <a:pPr>
              <a:spcBef>
                <a:spcPct val="0"/>
              </a:spcBef>
            </a:pP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-228600">
              <a:buFont typeface="Arial" panose="020B0604020202020204" pitchFamily="34" charset="0"/>
              <a:buChar char="•"/>
            </a:pPr>
            <a:r>
              <a:rPr lang="en-US" dirty="0" err="1"/>
              <a:t>Dominerende</a:t>
            </a:r>
            <a:r>
              <a:rPr lang="en-US" dirty="0"/>
              <a:t> </a:t>
            </a:r>
            <a:r>
              <a:rPr lang="en-US" dirty="0" err="1"/>
              <a:t>kapitalformer</a:t>
            </a:r>
            <a:r>
              <a:rPr lang="en-US" dirty="0"/>
              <a:t>: </a:t>
            </a:r>
            <a:r>
              <a:rPr lang="en-US" dirty="0" err="1">
                <a:solidFill>
                  <a:srgbClr val="FF0000"/>
                </a:solidFill>
              </a:rPr>
              <a:t>kulturel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og</a:t>
            </a:r>
            <a:r>
              <a:rPr lang="en-US" dirty="0">
                <a:solidFill>
                  <a:srgbClr val="FF0000"/>
                </a:solidFill>
              </a:rPr>
              <a:t> social </a:t>
            </a:r>
            <a:r>
              <a:rPr lang="en-US" dirty="0" err="1">
                <a:solidFill>
                  <a:srgbClr val="FF0000"/>
                </a:solidFill>
              </a:rPr>
              <a:t>kapital</a:t>
            </a:r>
            <a:endParaRPr lang="en-US" dirty="0">
              <a:solidFill>
                <a:srgbClr val="FF0000"/>
              </a:solidFill>
            </a:endParaRPr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Netværk</a:t>
            </a:r>
            <a:r>
              <a:rPr lang="en-US" dirty="0"/>
              <a:t>, </a:t>
            </a:r>
            <a:r>
              <a:rPr lang="en-US" dirty="0" err="1"/>
              <a:t>karisma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gennemslagskraft</a:t>
            </a:r>
            <a:endParaRPr lang="en-US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Individer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meget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kapitaler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klare</a:t>
            </a:r>
            <a:r>
              <a:rPr lang="en-US" dirty="0"/>
              <a:t> sig </a:t>
            </a:r>
            <a:r>
              <a:rPr lang="en-US" dirty="0" err="1"/>
              <a:t>bedre</a:t>
            </a:r>
            <a:r>
              <a:rPr lang="en-US" dirty="0"/>
              <a:t> end </a:t>
            </a:r>
            <a:r>
              <a:rPr lang="en-US" dirty="0" err="1"/>
              <a:t>individer</a:t>
            </a:r>
            <a:r>
              <a:rPr lang="en-US" dirty="0"/>
              <a:t> der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det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Block Arc 90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Grundbegreb: Felt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49525" y="1740214"/>
            <a:ext cx="6125308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Mængden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kapitaler</a:t>
            </a:r>
            <a:r>
              <a:rPr lang="en-US" sz="2000" dirty="0"/>
              <a:t> er </a:t>
            </a:r>
            <a:r>
              <a:rPr lang="en-US" sz="2000" dirty="0" err="1"/>
              <a:t>afgørende</a:t>
            </a:r>
            <a:r>
              <a:rPr lang="en-US" sz="2000" dirty="0"/>
              <a:t> for:</a:t>
            </a:r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Hvordan</a:t>
            </a:r>
            <a:r>
              <a:rPr lang="en-US" sz="2000" dirty="0"/>
              <a:t> vi </a:t>
            </a:r>
            <a:r>
              <a:rPr lang="en-US" sz="2000" dirty="0" err="1"/>
              <a:t>agerer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sociale</a:t>
            </a:r>
            <a:r>
              <a:rPr lang="en-US" sz="2000" dirty="0"/>
              <a:t> </a:t>
            </a:r>
            <a:r>
              <a:rPr lang="en-US" sz="2000" dirty="0" err="1"/>
              <a:t>situationer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Individets</a:t>
            </a:r>
            <a:r>
              <a:rPr lang="en-US" sz="2000" dirty="0"/>
              <a:t> </a:t>
            </a:r>
            <a:r>
              <a:rPr lang="en-US" sz="2000" dirty="0" err="1"/>
              <a:t>magtposition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givne</a:t>
            </a:r>
            <a:r>
              <a:rPr lang="en-US" sz="2000" dirty="0"/>
              <a:t> </a:t>
            </a:r>
            <a:r>
              <a:rPr lang="en-US" sz="2000" dirty="0" err="1"/>
              <a:t>sammenhænge</a:t>
            </a:r>
            <a:r>
              <a:rPr lang="en-US" sz="2000" dirty="0"/>
              <a:t>: et FELT</a:t>
            </a:r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Afgrænset</a:t>
            </a:r>
            <a:r>
              <a:rPr lang="en-US" sz="2000" dirty="0"/>
              <a:t> </a:t>
            </a:r>
            <a:r>
              <a:rPr lang="en-US" sz="2000" dirty="0" err="1"/>
              <a:t>socialt</a:t>
            </a:r>
            <a:r>
              <a:rPr lang="en-US" sz="2000" dirty="0"/>
              <a:t> </a:t>
            </a:r>
            <a:r>
              <a:rPr lang="en-US" sz="2000" dirty="0" err="1"/>
              <a:t>område</a:t>
            </a:r>
            <a:r>
              <a:rPr lang="en-US" sz="2000" dirty="0"/>
              <a:t>/social arena: </a:t>
            </a:r>
            <a:r>
              <a:rPr lang="en-US" sz="2000" dirty="0" err="1"/>
              <a:t>uddannelse</a:t>
            </a:r>
            <a:r>
              <a:rPr lang="en-US" sz="2000" dirty="0"/>
              <a:t>, kunst, </a:t>
            </a:r>
            <a:r>
              <a:rPr lang="en-US" sz="2000" dirty="0" err="1"/>
              <a:t>politik</a:t>
            </a:r>
            <a:r>
              <a:rPr lang="en-US" sz="2000" dirty="0"/>
              <a:t> etc.</a:t>
            </a:r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Hvert</a:t>
            </a:r>
            <a:r>
              <a:rPr lang="en-US" sz="2000" dirty="0"/>
              <a:t> felt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egne</a:t>
            </a:r>
            <a:r>
              <a:rPr lang="en-US" sz="2000" dirty="0"/>
              <a:t> </a:t>
            </a:r>
            <a:r>
              <a:rPr lang="en-US" sz="2000" dirty="0" err="1"/>
              <a:t>spilleregler</a:t>
            </a:r>
            <a:r>
              <a:rPr lang="en-US" sz="2000" dirty="0"/>
              <a:t>: </a:t>
            </a:r>
            <a:r>
              <a:rPr lang="en-US" sz="2000" dirty="0" err="1"/>
              <a:t>forskellige</a:t>
            </a:r>
            <a:r>
              <a:rPr lang="en-US" sz="2000" dirty="0"/>
              <a:t> </a:t>
            </a:r>
            <a:r>
              <a:rPr lang="en-US" sz="2000" dirty="0" err="1"/>
              <a:t>felter</a:t>
            </a:r>
            <a:r>
              <a:rPr lang="en-US" sz="2000" dirty="0"/>
              <a:t> </a:t>
            </a:r>
            <a:r>
              <a:rPr lang="en-US" sz="2000" dirty="0" err="1"/>
              <a:t>styres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forskellige</a:t>
            </a:r>
            <a:r>
              <a:rPr lang="en-US" sz="2000" dirty="0"/>
              <a:t> </a:t>
            </a:r>
            <a:r>
              <a:rPr lang="en-US" sz="2000" dirty="0" err="1"/>
              <a:t>kapitaler</a:t>
            </a:r>
            <a:endParaRPr lang="en-US" sz="2000" dirty="0"/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 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Block Arc 8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Arc 9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Eksempler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felter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5370153" y="724403"/>
            <a:ext cx="5650773" cy="58928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Eksempler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felter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5370153" y="745067"/>
            <a:ext cx="5650773" cy="589280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Kunstverdenen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Børshandlere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Kapitalejere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Rockere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Idrætsklubben</a:t>
            </a:r>
            <a:endParaRPr lang="en-US" sz="2000" dirty="0"/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Familien</a:t>
            </a:r>
            <a:endParaRPr lang="en-US" sz="2000" dirty="0"/>
          </a:p>
          <a:p>
            <a:pPr marL="0" indent="-228600">
              <a:spcBef>
                <a:spcPts val="2133"/>
              </a:spcBef>
              <a:spcAft>
                <a:spcPts val="2133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Ledelsen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et gymnasium</a:t>
            </a: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sz="2000" dirty="0" err="1"/>
              <a:t>Dominerende</a:t>
            </a:r>
            <a:r>
              <a:rPr lang="en-US" sz="2000" dirty="0"/>
              <a:t> </a:t>
            </a:r>
            <a:r>
              <a:rPr lang="en-US" sz="2000" dirty="0" err="1"/>
              <a:t>kapitalformer</a:t>
            </a:r>
            <a:r>
              <a:rPr lang="en-US" sz="2000" dirty="0"/>
              <a:t>?</a:t>
            </a: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sz="2000" dirty="0"/>
              <a:t>ØKONOMISKE, SOCIALE, KULTURELLE?</a:t>
            </a:r>
          </a:p>
        </p:txBody>
      </p:sp>
    </p:spTree>
    <p:extLst>
      <p:ext uri="{BB962C8B-B14F-4D97-AF65-F5344CB8AC3E}">
        <p14:creationId xmlns:p14="http://schemas.microsoft.com/office/powerpoint/2010/main" val="3723244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CC897735-D1C6-8499-1814-B0DF27417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645" y="331787"/>
            <a:ext cx="6188710" cy="6194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869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CAA9CE26-660C-CD97-EE9E-C487DABA1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75" y="118403"/>
            <a:ext cx="6425921" cy="633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90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Anvendelser</a:t>
            </a:r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5370153" y="1526033"/>
            <a:ext cx="5536397" cy="393528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-228600">
              <a:buFont typeface="Arial" panose="020B0604020202020204" pitchFamily="34" charset="0"/>
              <a:buChar char="•"/>
            </a:pPr>
            <a:r>
              <a:rPr lang="en-US" dirty="0" err="1"/>
              <a:t>Undersøgelser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kortlægning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</a:p>
          <a:p>
            <a:pPr marL="0" indent="-228600">
              <a:buFont typeface="Arial" panose="020B0604020202020204" pitchFamily="34" charset="0"/>
              <a:buChar char="•"/>
            </a:pPr>
            <a:r>
              <a:rPr lang="en-US" dirty="0" err="1"/>
              <a:t>barriere</a:t>
            </a:r>
            <a:r>
              <a:rPr lang="en-US" dirty="0"/>
              <a:t> for social </a:t>
            </a:r>
            <a:r>
              <a:rPr lang="en-US" dirty="0" err="1"/>
              <a:t>mobilitet</a:t>
            </a:r>
            <a:r>
              <a:rPr lang="en-US" dirty="0"/>
              <a:t>, </a:t>
            </a:r>
          </a:p>
          <a:p>
            <a:pPr marL="0" indent="-228600">
              <a:buFont typeface="Arial" panose="020B0604020202020204" pitchFamily="34" charset="0"/>
              <a:buChar char="•"/>
            </a:pPr>
            <a:r>
              <a:rPr lang="en-US" dirty="0"/>
              <a:t>den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arv</a:t>
            </a:r>
            <a:r>
              <a:rPr lang="en-US" dirty="0"/>
              <a:t> (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negativ</a:t>
            </a:r>
            <a:r>
              <a:rPr lang="en-US" dirty="0"/>
              <a:t>)</a:t>
            </a:r>
          </a:p>
          <a:p>
            <a:pPr marL="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-228600">
              <a:buFont typeface="Arial" panose="020B0604020202020204" pitchFamily="34" charset="0"/>
              <a:buChar char="•"/>
            </a:pP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socialgruppens</a:t>
            </a:r>
            <a:r>
              <a:rPr lang="en-US" dirty="0"/>
              <a:t> </a:t>
            </a:r>
            <a:r>
              <a:rPr lang="en-US" dirty="0" err="1"/>
              <a:t>sammenhæng</a:t>
            </a:r>
            <a:r>
              <a:rPr lang="en-US" dirty="0"/>
              <a:t> med:</a:t>
            </a:r>
          </a:p>
          <a:p>
            <a:pPr marL="0" indent="-228600">
              <a:spcBef>
                <a:spcPts val="2133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Sundhed</a:t>
            </a:r>
            <a:r>
              <a:rPr lang="en-US" dirty="0"/>
              <a:t>, </a:t>
            </a:r>
            <a:r>
              <a:rPr lang="en-US" dirty="0" err="1"/>
              <a:t>sygdom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dødelighed</a:t>
            </a:r>
            <a:r>
              <a:rPr lang="en-US" dirty="0"/>
              <a:t>, </a:t>
            </a:r>
            <a:r>
              <a:rPr lang="en-US" dirty="0" err="1"/>
              <a:t>Uddannelse</a:t>
            </a:r>
            <a:r>
              <a:rPr lang="en-US" dirty="0"/>
              <a:t>, </a:t>
            </a:r>
            <a:r>
              <a:rPr lang="en-US" dirty="0" err="1"/>
              <a:t>Indkomst</a:t>
            </a:r>
            <a:r>
              <a:rPr lang="en-US" dirty="0"/>
              <a:t>, </a:t>
            </a:r>
            <a:r>
              <a:rPr lang="en-US" dirty="0" err="1"/>
              <a:t>Magt</a:t>
            </a:r>
            <a:r>
              <a:rPr lang="en-US" dirty="0"/>
              <a:t>,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netværk</a:t>
            </a:r>
            <a:r>
              <a:rPr lang="en-US" dirty="0"/>
              <a:t>, Social </a:t>
            </a:r>
            <a:r>
              <a:rPr lang="en-US" dirty="0" err="1"/>
              <a:t>mobilitet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729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82AFE7-2E02-0C3B-CB7B-A8F53BEF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Case: Kate og Peter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D20E09-DC07-4754-746A-E523D9EB6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da-DK" dirty="0"/>
              <a:t>Spørgsmål: hos lægen får de det samme at vide. Hvem af de to vurderer I, vil med størst sandsynlighed ændre adfærd – og hvorfor?</a:t>
            </a:r>
          </a:p>
        </p:txBody>
      </p:sp>
    </p:spTree>
    <p:extLst>
      <p:ext uri="{BB962C8B-B14F-4D97-AF65-F5344CB8AC3E}">
        <p14:creationId xmlns:p14="http://schemas.microsoft.com/office/powerpoint/2010/main" val="21810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349</Words>
  <Application>Microsoft Office PowerPoint</Application>
  <PresentationFormat>Widescreen</PresentationFormat>
  <Paragraphs>62</Paragraphs>
  <Slides>18</Slides>
  <Notes>12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Wingdings 2</vt:lpstr>
      <vt:lpstr>Office-tema</vt:lpstr>
      <vt:lpstr>HDOfficeLightV0</vt:lpstr>
      <vt:lpstr>Pierre Bourdieu</vt:lpstr>
      <vt:lpstr>Hvor kommer “individet” fra?</vt:lpstr>
      <vt:lpstr>Se video</vt:lpstr>
      <vt:lpstr>Grundbegreber?:</vt:lpstr>
      <vt:lpstr>Grundbegreber?:</vt:lpstr>
      <vt:lpstr>Grundbegreber?:</vt:lpstr>
      <vt:lpstr>Grundbegreber?:</vt:lpstr>
      <vt:lpstr>Grundbegreber?:</vt:lpstr>
      <vt:lpstr>Grundbegreber?:</vt:lpstr>
      <vt:lpstr>Grundbegreber?:</vt:lpstr>
      <vt:lpstr>Eksempel: politik som felt </vt:lpstr>
      <vt:lpstr>Grundbegreb: Felt</vt:lpstr>
      <vt:lpstr>Eksempler på felter?</vt:lpstr>
      <vt:lpstr>Eksempler på felter?</vt:lpstr>
      <vt:lpstr>PowerPoint-præsentation</vt:lpstr>
      <vt:lpstr>PowerPoint-præsentation</vt:lpstr>
      <vt:lpstr>Anvendelser</vt:lpstr>
      <vt:lpstr>Case: Kate og Peter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Livsstile</dc:title>
  <dc:creator>Marie Skou (MU | VHG)</dc:creator>
  <cp:lastModifiedBy>Niels Magnus Christensen</cp:lastModifiedBy>
  <cp:revision>20</cp:revision>
  <dcterms:created xsi:type="dcterms:W3CDTF">2018-11-12T11:15:08Z</dcterms:created>
  <dcterms:modified xsi:type="dcterms:W3CDTF">2025-10-12T17:56:26Z</dcterms:modified>
</cp:coreProperties>
</file>