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72" r:id="rId14"/>
    <p:sldId id="273" r:id="rId15"/>
    <p:sldId id="274" r:id="rId16"/>
    <p:sldId id="269" r:id="rId17"/>
    <p:sldId id="276" r:id="rId18"/>
    <p:sldId id="277" r:id="rId19"/>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CD8"/>
    <a:srgbClr val="FFE38B"/>
    <a:srgbClr val="D2D4D3"/>
    <a:srgbClr val="F6F0EE"/>
    <a:srgbClr val="B2BCC2"/>
    <a:srgbClr val="9BA7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76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titeltypografi i masteren</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EDC5A5AF-D9E8-4DD6-999F-A60663D43858}" type="datetimeFigureOut">
              <a:rPr lang="da-DK" smtClean="0"/>
              <a:t>26-10-2022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AB94411-2297-4BD0-B197-35E3682289EC}" type="slidenum">
              <a:rPr lang="da-DK" smtClean="0"/>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DC5A5AF-D9E8-4DD6-999F-A60663D43858}" type="datetimeFigureOut">
              <a:rPr lang="da-DK" smtClean="0"/>
              <a:t>26-10-2022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AB94411-2297-4BD0-B197-35E3682289EC}"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DC5A5AF-D9E8-4DD6-999F-A60663D43858}" type="datetimeFigureOut">
              <a:rPr lang="da-DK" smtClean="0"/>
              <a:t>26-10-2022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AB94411-2297-4BD0-B197-35E3682289EC}" type="slidenum">
              <a:rPr lang="da-DK" smtClean="0"/>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DC5A5AF-D9E8-4DD6-999F-A60663D43858}" type="datetimeFigureOut">
              <a:rPr lang="da-DK" smtClean="0"/>
              <a:t>26-10-2022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AB94411-2297-4BD0-B197-35E3682289EC}" type="slidenum">
              <a:rPr lang="da-DK" smtClean="0"/>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typografi i masteren</a:t>
            </a:r>
          </a:p>
        </p:txBody>
      </p:sp>
      <p:sp>
        <p:nvSpPr>
          <p:cNvPr id="4" name="Pladsholder til dato 3"/>
          <p:cNvSpPr>
            <a:spLocks noGrp="1"/>
          </p:cNvSpPr>
          <p:nvPr>
            <p:ph type="dt" sz="half" idx="10"/>
          </p:nvPr>
        </p:nvSpPr>
        <p:spPr/>
        <p:txBody>
          <a:bodyPr/>
          <a:lstStyle/>
          <a:p>
            <a:fld id="{EDC5A5AF-D9E8-4DD6-999F-A60663D43858}" type="datetimeFigureOut">
              <a:rPr lang="da-DK" smtClean="0"/>
              <a:t>26-10-2022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DAB94411-2297-4BD0-B197-35E3682289EC}" type="slidenum">
              <a:rPr lang="da-DK" smtClean="0"/>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EDC5A5AF-D9E8-4DD6-999F-A60663D43858}" type="datetimeFigureOut">
              <a:rPr lang="da-DK" smtClean="0"/>
              <a:t>26-10-2022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AB94411-2297-4BD0-B197-35E3682289EC}" type="slidenum">
              <a:rPr lang="da-DK" smtClean="0"/>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EDC5A5AF-D9E8-4DD6-999F-A60663D43858}" type="datetimeFigureOut">
              <a:rPr lang="da-DK" smtClean="0"/>
              <a:t>26-10-2022</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DAB94411-2297-4BD0-B197-35E3682289EC}" type="slidenum">
              <a:rPr lang="da-DK" smtClean="0"/>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dato 2"/>
          <p:cNvSpPr>
            <a:spLocks noGrp="1"/>
          </p:cNvSpPr>
          <p:nvPr>
            <p:ph type="dt" sz="half" idx="10"/>
          </p:nvPr>
        </p:nvSpPr>
        <p:spPr/>
        <p:txBody>
          <a:bodyPr/>
          <a:lstStyle/>
          <a:p>
            <a:fld id="{EDC5A5AF-D9E8-4DD6-999F-A60663D43858}" type="datetimeFigureOut">
              <a:rPr lang="da-DK" smtClean="0"/>
              <a:t>26-10-2022</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DAB94411-2297-4BD0-B197-35E3682289EC}" type="slidenum">
              <a:rPr lang="da-DK" smtClean="0"/>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DC5A5AF-D9E8-4DD6-999F-A60663D43858}" type="datetimeFigureOut">
              <a:rPr lang="da-DK" smtClean="0"/>
              <a:t>26-10-2022</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DAB94411-2297-4BD0-B197-35E3682289EC}" type="slidenum">
              <a:rPr lang="da-DK" smtClean="0"/>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p>
            <a:fld id="{EDC5A5AF-D9E8-4DD6-999F-A60663D43858}" type="datetimeFigureOut">
              <a:rPr lang="da-DK" smtClean="0"/>
              <a:t>26-10-2022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AB94411-2297-4BD0-B197-35E3682289EC}" type="slidenum">
              <a:rPr lang="da-DK" smtClean="0"/>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p>
            <a:fld id="{EDC5A5AF-D9E8-4DD6-999F-A60663D43858}" type="datetimeFigureOut">
              <a:rPr lang="da-DK" smtClean="0"/>
              <a:t>26-10-2022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DAB94411-2297-4BD0-B197-35E3682289EC}" type="slidenum">
              <a:rPr lang="da-DK" smtClean="0"/>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9ECD8"/>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titeltypografi i masteren</a:t>
            </a:r>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C5A5AF-D9E8-4DD6-999F-A60663D43858}" type="datetimeFigureOut">
              <a:rPr lang="da-DK" smtClean="0"/>
              <a:t>26-10-2022</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94411-2297-4BD0-B197-35E3682289EC}" type="slidenum">
              <a:rPr lang="da-DK" smtClean="0"/>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9.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0.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2.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3.gif"/><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jpe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6.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Barok klassik eller romantik?</a:t>
            </a:r>
          </a:p>
        </p:txBody>
      </p:sp>
      <p:sp>
        <p:nvSpPr>
          <p:cNvPr id="3" name="Undertitel 2"/>
          <p:cNvSpPr>
            <a:spLocks noGrp="1"/>
          </p:cNvSpPr>
          <p:nvPr>
            <p:ph type="subTitle" idx="1"/>
          </p:nvPr>
        </p:nvSpPr>
        <p:spPr/>
        <p:txBody>
          <a:bodyPr/>
          <a:lstStyle/>
          <a:p>
            <a:endParaRPr lang="da-DK"/>
          </a:p>
        </p:txBody>
      </p:sp>
    </p:spTree>
    <p:extLst>
      <p:ext uri="{BB962C8B-B14F-4D97-AF65-F5344CB8AC3E}">
        <p14:creationId xmlns:p14="http://schemas.microsoft.com/office/powerpoint/2010/main" val="3589906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9</a:t>
            </a:r>
          </a:p>
        </p:txBody>
      </p:sp>
      <p:sp>
        <p:nvSpPr>
          <p:cNvPr id="3" name="Pladsholder til indhold 2"/>
          <p:cNvSpPr>
            <a:spLocks noGrp="1"/>
          </p:cNvSpPr>
          <p:nvPr>
            <p:ph idx="1"/>
          </p:nvPr>
        </p:nvSpPr>
        <p:spPr>
          <a:xfrm>
            <a:off x="457200" y="1927373"/>
            <a:ext cx="8229600" cy="4525963"/>
          </a:xfrm>
        </p:spPr>
        <p:txBody>
          <a:bodyPr>
            <a:normAutofit lnSpcReduction="10000"/>
          </a:bodyPr>
          <a:lstStyle/>
          <a:p>
            <a:r>
              <a:rPr lang="da-DK" b="1" dirty="0"/>
              <a:t>Schubert: </a:t>
            </a:r>
            <a:r>
              <a:rPr lang="da-DK" b="1" dirty="0" err="1"/>
              <a:t>Symf</a:t>
            </a:r>
            <a:r>
              <a:rPr lang="da-DK" b="1" dirty="0"/>
              <a:t> </a:t>
            </a:r>
            <a:r>
              <a:rPr lang="da-DK" b="1" dirty="0" err="1"/>
              <a:t>nr</a:t>
            </a:r>
            <a:r>
              <a:rPr lang="da-DK" b="1" dirty="0"/>
              <a:t> 8 (ufuldendte) 1. sats (romantik)</a:t>
            </a:r>
          </a:p>
          <a:p>
            <a:r>
              <a:rPr lang="da-DK" b="1" dirty="0"/>
              <a:t> </a:t>
            </a:r>
            <a:r>
              <a:rPr lang="da-DK" dirty="0"/>
              <a:t>Dramatisk tænkt. Det truende motto der indleder – et varsel? Er det temaet eller kommer temaet først senere (formal tvivl). Dynamiske effekter – pludselige kraftige toner fremhæves. </a:t>
            </a:r>
          </a:p>
          <a:p>
            <a:r>
              <a:rPr lang="da-DK" dirty="0"/>
              <a:t>En langsom udvikling fra noget helt stille til noget kraftigt. Ikke så let/elegant som klassik.</a:t>
            </a:r>
          </a:p>
        </p:txBody>
      </p:sp>
      <p:pic>
        <p:nvPicPr>
          <p:cNvPr id="5" name="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0232" y="404664"/>
            <a:ext cx="609600" cy="609600"/>
          </a:xfrm>
          <a:prstGeom prst="rect">
            <a:avLst/>
          </a:prstGeom>
        </p:spPr>
      </p:pic>
      <p:sp>
        <p:nvSpPr>
          <p:cNvPr id="6" name="Tekstboks 5"/>
          <p:cNvSpPr txBox="1"/>
          <p:nvPr/>
        </p:nvSpPr>
        <p:spPr>
          <a:xfrm>
            <a:off x="6269104" y="1124744"/>
            <a:ext cx="1391856" cy="369332"/>
          </a:xfrm>
          <a:prstGeom prst="rect">
            <a:avLst/>
          </a:prstGeom>
          <a:noFill/>
        </p:spPr>
        <p:txBody>
          <a:bodyPr wrap="none" rtlCol="0">
            <a:spAutoFit/>
          </a:bodyPr>
          <a:lstStyle/>
          <a:p>
            <a:r>
              <a:rPr lang="da-DK" dirty="0"/>
              <a:t>Starter stille!</a:t>
            </a:r>
          </a:p>
        </p:txBody>
      </p:sp>
      <p:pic>
        <p:nvPicPr>
          <p:cNvPr id="12290" name="Picture 2" descr="http://www.kunstderfuge.com/images/schubert.jpg"/>
          <p:cNvPicPr>
            <a:picLocks noChangeAspect="1" noChangeArrowheads="1"/>
          </p:cNvPicPr>
          <p:nvPr/>
        </p:nvPicPr>
        <p:blipFill rotWithShape="1">
          <a:blip r:embed="rId5">
            <a:extLst>
              <a:ext uri="{28A0092B-C50C-407E-A947-70E740481C1C}">
                <a14:useLocalDpi xmlns:a14="http://schemas.microsoft.com/office/drawing/2010/main" val="0"/>
              </a:ext>
            </a:extLst>
          </a:blip>
          <a:srcRect b="19844"/>
          <a:stretch/>
        </p:blipFill>
        <p:spPr bwMode="auto">
          <a:xfrm>
            <a:off x="539552" y="252180"/>
            <a:ext cx="1417244" cy="152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555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3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fade">
                                      <p:cBhvr>
                                        <p:cTn id="2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10</a:t>
            </a:r>
          </a:p>
        </p:txBody>
      </p:sp>
      <p:sp>
        <p:nvSpPr>
          <p:cNvPr id="3" name="Pladsholder til indhold 2"/>
          <p:cNvSpPr>
            <a:spLocks noGrp="1"/>
          </p:cNvSpPr>
          <p:nvPr>
            <p:ph idx="1"/>
          </p:nvPr>
        </p:nvSpPr>
        <p:spPr>
          <a:xfrm>
            <a:off x="457200" y="2215405"/>
            <a:ext cx="8229600" cy="4525963"/>
          </a:xfrm>
        </p:spPr>
        <p:txBody>
          <a:bodyPr/>
          <a:lstStyle/>
          <a:p>
            <a:r>
              <a:rPr lang="da-DK" b="1" dirty="0" err="1"/>
              <a:t>Dvorak</a:t>
            </a:r>
            <a:r>
              <a:rPr lang="da-DK" b="1" dirty="0"/>
              <a:t>: Den nye verden 4. sats    (romantik)</a:t>
            </a:r>
          </a:p>
          <a:p>
            <a:r>
              <a:rPr lang="da-DK" dirty="0"/>
              <a:t>Indledningen er ikke en rigtig melodi. Det varer lidt inden det starter. Når temaet kommer er det melodisk men samtidig dramatisk. Orkesteret spiller ”folkemusik”. Melodi i messingblæsere – resten laver få/tunge betoninger. Det er </a:t>
            </a:r>
            <a:r>
              <a:rPr lang="da-DK" i="1" dirty="0"/>
              <a:t>ikke</a:t>
            </a:r>
            <a:r>
              <a:rPr lang="da-DK" dirty="0"/>
              <a:t> let og elegant/forfinet, snarere lidt groft og tungt.</a:t>
            </a:r>
          </a:p>
        </p:txBody>
      </p:sp>
      <p:pic>
        <p:nvPicPr>
          <p:cNvPr id="5" nam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476672"/>
            <a:ext cx="609600" cy="609600"/>
          </a:xfrm>
          <a:prstGeom prst="rect">
            <a:avLst/>
          </a:prstGeom>
        </p:spPr>
      </p:pic>
      <p:pic>
        <p:nvPicPr>
          <p:cNvPr id="13314" name="Picture 2" descr="http://www.kunstderfuge.com/images/dvora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7" y="188640"/>
            <a:ext cx="1440160" cy="183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5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4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fade">
                                      <p:cBhvr>
                                        <p:cTn id="1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11</a:t>
            </a:r>
          </a:p>
        </p:txBody>
      </p:sp>
      <p:sp>
        <p:nvSpPr>
          <p:cNvPr id="3" name="Pladsholder til indhold 2"/>
          <p:cNvSpPr>
            <a:spLocks noGrp="1"/>
          </p:cNvSpPr>
          <p:nvPr>
            <p:ph idx="1"/>
          </p:nvPr>
        </p:nvSpPr>
        <p:spPr>
          <a:xfrm>
            <a:off x="457200" y="2215405"/>
            <a:ext cx="8229600" cy="4525963"/>
          </a:xfrm>
        </p:spPr>
        <p:txBody>
          <a:bodyPr/>
          <a:lstStyle/>
          <a:p>
            <a:r>
              <a:rPr lang="da-DK" b="1" dirty="0"/>
              <a:t>Bach: Kantate – </a:t>
            </a:r>
            <a:r>
              <a:rPr lang="da-DK" b="1" i="1" dirty="0" err="1"/>
              <a:t>Ein</a:t>
            </a:r>
            <a:r>
              <a:rPr lang="da-DK" b="1" i="1" dirty="0"/>
              <a:t> feste Burg </a:t>
            </a:r>
            <a:r>
              <a:rPr lang="da-DK" b="1" i="1" dirty="0" err="1"/>
              <a:t>ist</a:t>
            </a:r>
            <a:r>
              <a:rPr lang="da-DK" b="1" i="1" dirty="0"/>
              <a:t> </a:t>
            </a:r>
            <a:r>
              <a:rPr lang="da-DK" b="1" i="1" dirty="0" err="1"/>
              <a:t>unser</a:t>
            </a:r>
            <a:r>
              <a:rPr lang="da-DK" b="1" i="1" dirty="0"/>
              <a:t> </a:t>
            </a:r>
            <a:r>
              <a:rPr lang="da-DK" b="1" i="1" dirty="0" err="1"/>
              <a:t>Gott</a:t>
            </a:r>
            <a:r>
              <a:rPr lang="da-DK" b="1" dirty="0"/>
              <a:t> </a:t>
            </a:r>
            <a:r>
              <a:rPr lang="da-DK" b="1" dirty="0" err="1"/>
              <a:t>Bwv</a:t>
            </a:r>
            <a:r>
              <a:rPr lang="da-DK" b="1" dirty="0"/>
              <a:t> 80</a:t>
            </a:r>
            <a:r>
              <a:rPr lang="da-DK" dirty="0"/>
              <a:t> (barok)</a:t>
            </a:r>
          </a:p>
          <a:p>
            <a:r>
              <a:rPr lang="da-DK" dirty="0"/>
              <a:t>Polyfont. Stemmerne imiterer hinanden. Instrumenterne støtter stemmerne. Hvor er (den oprindelige) melodien? (se nedenfor)  Syng WH s 326.</a:t>
            </a:r>
          </a:p>
        </p:txBody>
      </p:sp>
      <p:pic>
        <p:nvPicPr>
          <p:cNvPr id="5" nam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88224" y="476672"/>
            <a:ext cx="609600" cy="609600"/>
          </a:xfrm>
          <a:prstGeom prst="rect">
            <a:avLst/>
          </a:prstGeom>
        </p:spPr>
      </p:pic>
      <p:pic>
        <p:nvPicPr>
          <p:cNvPr id="6" name="Picture 2" descr="http://www.npj.com/homepage/teritowe/jsb17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3" y="260648"/>
            <a:ext cx="1300465"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386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9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12</a:t>
            </a:r>
          </a:p>
        </p:txBody>
      </p:sp>
      <p:sp>
        <p:nvSpPr>
          <p:cNvPr id="3" name="Pladsholder til indhold 2"/>
          <p:cNvSpPr>
            <a:spLocks noGrp="1"/>
          </p:cNvSpPr>
          <p:nvPr>
            <p:ph idx="1"/>
          </p:nvPr>
        </p:nvSpPr>
        <p:spPr>
          <a:xfrm>
            <a:off x="457200" y="3079501"/>
            <a:ext cx="8229600" cy="4525963"/>
          </a:xfrm>
        </p:spPr>
        <p:txBody>
          <a:bodyPr/>
          <a:lstStyle/>
          <a:p>
            <a:r>
              <a:rPr lang="da-DK" b="1" dirty="0"/>
              <a:t>Haydn: Strygekvartet Op 65-4.sats (klassik)</a:t>
            </a:r>
            <a:endParaRPr lang="da-DK" dirty="0"/>
          </a:p>
          <a:p>
            <a:r>
              <a:rPr lang="da-DK" dirty="0"/>
              <a:t>Inderligt, følelsesfuldt. Sangbar melodik. Homofoni</a:t>
            </a:r>
          </a:p>
        </p:txBody>
      </p:sp>
      <p:pic>
        <p:nvPicPr>
          <p:cNvPr id="5" nam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32240" y="548680"/>
            <a:ext cx="609600" cy="609600"/>
          </a:xfrm>
          <a:prstGeom prst="rect">
            <a:avLst/>
          </a:prstGeom>
        </p:spPr>
      </p:pic>
      <p:pic>
        <p:nvPicPr>
          <p:cNvPr id="17410" name="Picture 2" descr="http://blog.jaszfenyszarusuli.hu/wp-content/uploads/2009/11/hayd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88641"/>
            <a:ext cx="2088232" cy="251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313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7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7410"/>
                                        </p:tgtEl>
                                        <p:attrNameLst>
                                          <p:attrName>style.visibility</p:attrName>
                                        </p:attrNameLst>
                                      </p:cBhvr>
                                      <p:to>
                                        <p:strVal val="visible"/>
                                      </p:to>
                                    </p:set>
                                    <p:animEffect transition="in" filter="fade">
                                      <p:cBhvr>
                                        <p:cTn id="1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13</a:t>
            </a:r>
          </a:p>
        </p:txBody>
      </p:sp>
      <p:sp>
        <p:nvSpPr>
          <p:cNvPr id="5" name="Pladsholder til indhold 4"/>
          <p:cNvSpPr>
            <a:spLocks noGrp="1"/>
          </p:cNvSpPr>
          <p:nvPr>
            <p:ph idx="1"/>
          </p:nvPr>
        </p:nvSpPr>
        <p:spPr>
          <a:xfrm>
            <a:off x="457200" y="2287413"/>
            <a:ext cx="8229600" cy="4525963"/>
          </a:xfrm>
        </p:spPr>
        <p:txBody>
          <a:bodyPr>
            <a:normAutofit fontScale="92500"/>
          </a:bodyPr>
          <a:lstStyle/>
          <a:p>
            <a:r>
              <a:rPr lang="da-DK" b="1" dirty="0"/>
              <a:t>Beethoven- violinsonate30,1 – 1. sats (klassik+)    </a:t>
            </a:r>
            <a:r>
              <a:rPr lang="da-DK" dirty="0"/>
              <a:t>Sangbar melodik, afbalanceret. Elegant.</a:t>
            </a:r>
          </a:p>
          <a:p>
            <a:r>
              <a:rPr lang="da-DK" dirty="0"/>
              <a:t>En enkelt ”mærkelig” tone/betoning i klaveret.   Homofont. Vi er i </a:t>
            </a:r>
            <a:r>
              <a:rPr lang="da-DK" dirty="0" err="1"/>
              <a:t>Wienerklasikken</a:t>
            </a:r>
            <a:r>
              <a:rPr lang="da-DK" dirty="0"/>
              <a:t> men der antydes alligevel hvordan musikken ikke kun skal være ”pæn” og sammenhængende, men også hvordan ”det skæve” er på vej ind – konflikten mellem stoffet. Wienerklassik med et varsel om romantik.</a:t>
            </a:r>
          </a:p>
        </p:txBody>
      </p:sp>
      <p:pic>
        <p:nvPicPr>
          <p:cNvPr id="6" nam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332656"/>
            <a:ext cx="609600" cy="609600"/>
          </a:xfrm>
          <a:prstGeom prst="rect">
            <a:avLst/>
          </a:prstGeom>
        </p:spPr>
      </p:pic>
      <p:pic>
        <p:nvPicPr>
          <p:cNvPr id="16386" name="Picture 2" descr="http://www.jselabs.com/images/beethov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7" y="264718"/>
            <a:ext cx="1728192" cy="204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119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3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6386"/>
                                        </p:tgtEl>
                                        <p:attrNameLst>
                                          <p:attrName>style.visibility</p:attrName>
                                        </p:attrNameLst>
                                      </p:cBhvr>
                                      <p:to>
                                        <p:strVal val="visible"/>
                                      </p:to>
                                    </p:set>
                                    <p:animEffect transition="in" filter="fade">
                                      <p:cBhvr>
                                        <p:cTn id="1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14</a:t>
            </a:r>
          </a:p>
        </p:txBody>
      </p:sp>
      <p:sp>
        <p:nvSpPr>
          <p:cNvPr id="3" name="Pladsholder til indhold 2"/>
          <p:cNvSpPr>
            <a:spLocks noGrp="1"/>
          </p:cNvSpPr>
          <p:nvPr>
            <p:ph idx="1"/>
          </p:nvPr>
        </p:nvSpPr>
        <p:spPr>
          <a:xfrm>
            <a:off x="457200" y="1999381"/>
            <a:ext cx="8229600" cy="4525963"/>
          </a:xfrm>
        </p:spPr>
        <p:txBody>
          <a:bodyPr/>
          <a:lstStyle/>
          <a:p>
            <a:r>
              <a:rPr lang="da-DK" b="1" dirty="0"/>
              <a:t>Bach: Air  (barok)   </a:t>
            </a:r>
          </a:p>
          <a:p>
            <a:r>
              <a:rPr lang="da-DK" dirty="0"/>
              <a:t>Jævn puls i orkesteret. Uendelig melodi. Basstemmen vandrer nedenunder.</a:t>
            </a:r>
          </a:p>
          <a:p>
            <a:r>
              <a:rPr lang="da-DK" dirty="0"/>
              <a:t>Cembalo-ledsagelse.     Flere lag af stemmer.</a:t>
            </a:r>
          </a:p>
        </p:txBody>
      </p:sp>
      <p:pic>
        <p:nvPicPr>
          <p:cNvPr id="4" nam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32240" y="620688"/>
            <a:ext cx="609600" cy="609600"/>
          </a:xfrm>
          <a:prstGeom prst="rect">
            <a:avLst/>
          </a:prstGeom>
        </p:spPr>
      </p:pic>
      <p:pic>
        <p:nvPicPr>
          <p:cNvPr id="5" name="Picture 2" descr="http://www.npj.com/homepage/teritowe/jsb17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33133"/>
            <a:ext cx="1296144" cy="150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869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7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15</a:t>
            </a:r>
          </a:p>
        </p:txBody>
      </p:sp>
      <p:sp>
        <p:nvSpPr>
          <p:cNvPr id="3" name="Pladsholder til indhold 2"/>
          <p:cNvSpPr>
            <a:spLocks noGrp="1"/>
          </p:cNvSpPr>
          <p:nvPr>
            <p:ph idx="1"/>
          </p:nvPr>
        </p:nvSpPr>
        <p:spPr>
          <a:xfrm>
            <a:off x="457200" y="2431429"/>
            <a:ext cx="8229600" cy="4525963"/>
          </a:xfrm>
        </p:spPr>
        <p:txBody>
          <a:bodyPr/>
          <a:lstStyle/>
          <a:p>
            <a:r>
              <a:rPr lang="da-DK" b="1" dirty="0" err="1"/>
              <a:t>Faure</a:t>
            </a:r>
            <a:r>
              <a:rPr lang="da-DK" b="1" dirty="0"/>
              <a:t>: Pastorale  (romantik)   </a:t>
            </a:r>
          </a:p>
          <a:p>
            <a:r>
              <a:rPr lang="da-DK" dirty="0"/>
              <a:t>Flydende start. Heftig melodi med enkelte ”sjove” toner. </a:t>
            </a:r>
          </a:p>
          <a:p>
            <a:r>
              <a:rPr lang="da-DK" dirty="0" err="1"/>
              <a:t>Udviddet</a:t>
            </a:r>
            <a:r>
              <a:rPr lang="da-DK" dirty="0"/>
              <a:t> orkester: Harpe?</a:t>
            </a:r>
          </a:p>
        </p:txBody>
      </p:sp>
      <p:pic>
        <p:nvPicPr>
          <p:cNvPr id="4" name="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88224" y="476672"/>
            <a:ext cx="609600" cy="609600"/>
          </a:xfrm>
          <a:prstGeom prst="rect">
            <a:avLst/>
          </a:prstGeom>
        </p:spPr>
      </p:pic>
      <p:pic>
        <p:nvPicPr>
          <p:cNvPr id="14338" name="Picture 2" descr="http://www.classical.com/reference/images/faur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32656"/>
            <a:ext cx="1428750"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883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1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338"/>
                                        </p:tgtEl>
                                        <p:attrNameLst>
                                          <p:attrName>style.visibility</p:attrName>
                                        </p:attrNameLst>
                                      </p:cBhvr>
                                      <p:to>
                                        <p:strVal val="visible"/>
                                      </p:to>
                                    </p:set>
                                    <p:animEffect transition="in" filter="fade">
                                      <p:cBhvr>
                                        <p:cTn id="20"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16</a:t>
            </a:r>
          </a:p>
        </p:txBody>
      </p:sp>
      <p:sp>
        <p:nvSpPr>
          <p:cNvPr id="3" name="Pladsholder til indhold 2"/>
          <p:cNvSpPr>
            <a:spLocks noGrp="1"/>
          </p:cNvSpPr>
          <p:nvPr>
            <p:ph idx="1"/>
          </p:nvPr>
        </p:nvSpPr>
        <p:spPr>
          <a:xfrm>
            <a:off x="457200" y="1927373"/>
            <a:ext cx="8229600" cy="4525963"/>
          </a:xfrm>
        </p:spPr>
        <p:txBody>
          <a:bodyPr/>
          <a:lstStyle/>
          <a:p>
            <a:r>
              <a:rPr lang="da-DK" b="1" dirty="0"/>
              <a:t>Mozart: Strygekvartet 387 -1.sats (klassik)     </a:t>
            </a:r>
            <a:r>
              <a:rPr lang="da-DK" dirty="0"/>
              <a:t>Opbygning i 2-taktsperioder. Dynamiske kontraster, instrumentationen fremhæver også kontrasterne. Sangbar smuk melodi.</a:t>
            </a:r>
          </a:p>
          <a:p>
            <a:r>
              <a:rPr lang="da-DK" dirty="0"/>
              <a:t>Strygekvartetten er karakteristisk ved at inddrage en del polyfone indslag – bemærk hvordan understemmerne imiterer melodien lige fra starten (efter et par takter).</a:t>
            </a:r>
          </a:p>
        </p:txBody>
      </p:sp>
      <p:pic>
        <p:nvPicPr>
          <p:cNvPr id="4" name="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548680"/>
            <a:ext cx="609600" cy="609600"/>
          </a:xfrm>
          <a:prstGeom prst="rect">
            <a:avLst/>
          </a:prstGeom>
        </p:spPr>
      </p:pic>
      <p:pic>
        <p:nvPicPr>
          <p:cNvPr id="7" name="Picture 2" descr="http://www.biographyonline.net/music/images/moz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32656"/>
            <a:ext cx="1368152"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86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2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17</a:t>
            </a:r>
          </a:p>
        </p:txBody>
      </p:sp>
      <p:sp>
        <p:nvSpPr>
          <p:cNvPr id="3" name="Pladsholder til indhold 2"/>
          <p:cNvSpPr>
            <a:spLocks noGrp="1"/>
          </p:cNvSpPr>
          <p:nvPr>
            <p:ph idx="1"/>
          </p:nvPr>
        </p:nvSpPr>
        <p:spPr>
          <a:xfrm>
            <a:off x="457200" y="1927373"/>
            <a:ext cx="8229600" cy="4525963"/>
          </a:xfrm>
        </p:spPr>
        <p:txBody>
          <a:bodyPr/>
          <a:lstStyle/>
          <a:p>
            <a:r>
              <a:rPr lang="da-DK" b="1" dirty="0"/>
              <a:t>Mozart: Klaverkoncert </a:t>
            </a:r>
            <a:r>
              <a:rPr lang="da-DK" b="1" dirty="0" err="1"/>
              <a:t>nr</a:t>
            </a:r>
            <a:r>
              <a:rPr lang="da-DK" b="1" dirty="0"/>
              <a:t> 22 (klassik)     </a:t>
            </a:r>
            <a:endParaRPr lang="da-DK" dirty="0"/>
          </a:p>
          <a:p>
            <a:r>
              <a:rPr lang="da-DK" dirty="0"/>
              <a:t>Højtideligt. Klare perioder. Gentagelse og kontrast. Let elegant. Sangbar melodik.</a:t>
            </a:r>
          </a:p>
        </p:txBody>
      </p:sp>
      <p:pic>
        <p:nvPicPr>
          <p:cNvPr id="4" name="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16216" y="548680"/>
            <a:ext cx="609600" cy="609600"/>
          </a:xfrm>
          <a:prstGeom prst="rect">
            <a:avLst/>
          </a:prstGeom>
        </p:spPr>
      </p:pic>
      <p:pic>
        <p:nvPicPr>
          <p:cNvPr id="7" name="Picture 2" descr="http://www.biographyonline.net/music/images/moz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32656"/>
            <a:ext cx="1368152"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77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8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1</a:t>
            </a:r>
          </a:p>
        </p:txBody>
      </p:sp>
      <p:sp>
        <p:nvSpPr>
          <p:cNvPr id="3" name="Pladsholder til indhold 2"/>
          <p:cNvSpPr>
            <a:spLocks noGrp="1"/>
          </p:cNvSpPr>
          <p:nvPr>
            <p:ph idx="1"/>
          </p:nvPr>
        </p:nvSpPr>
        <p:spPr/>
        <p:txBody>
          <a:bodyPr/>
          <a:lstStyle/>
          <a:p>
            <a:pPr marL="0" indent="0">
              <a:buNone/>
            </a:pPr>
            <a:r>
              <a:rPr lang="da-DK" b="1" dirty="0"/>
              <a:t>Bach: Brandenborg-koncert </a:t>
            </a:r>
            <a:r>
              <a:rPr lang="da-DK" b="1" dirty="0" err="1"/>
              <a:t>nr</a:t>
            </a:r>
            <a:r>
              <a:rPr lang="da-DK" b="1" dirty="0"/>
              <a:t> 1-1. sats. (Barok)</a:t>
            </a:r>
          </a:p>
          <a:p>
            <a:r>
              <a:rPr lang="da-DK" dirty="0"/>
              <a:t>Uendelig melodi – cembalo – </a:t>
            </a:r>
            <a:r>
              <a:rPr lang="da-DK" dirty="0" err="1"/>
              <a:t>walking</a:t>
            </a:r>
            <a:r>
              <a:rPr lang="da-DK" dirty="0"/>
              <a:t> bas – fast puls – polyfoni/</a:t>
            </a:r>
            <a:r>
              <a:rPr lang="da-DK" dirty="0" err="1"/>
              <a:t>continuohomofoni</a:t>
            </a:r>
            <a:r>
              <a:rPr lang="da-DK" dirty="0"/>
              <a:t>.</a:t>
            </a:r>
          </a:p>
        </p:txBody>
      </p:sp>
      <p:pic>
        <p:nvPicPr>
          <p:cNvPr id="6" name="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83177" y="548680"/>
            <a:ext cx="609600" cy="609600"/>
          </a:xfrm>
          <a:prstGeom prst="rect">
            <a:avLst/>
          </a:prstGeom>
        </p:spPr>
      </p:pic>
      <p:pic>
        <p:nvPicPr>
          <p:cNvPr id="7" name="Picture 2" descr="http://www.npj.com/homepage/teritowe/jsb17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260648"/>
            <a:ext cx="1152128" cy="1339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38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2</a:t>
            </a:r>
          </a:p>
        </p:txBody>
      </p:sp>
      <p:sp>
        <p:nvSpPr>
          <p:cNvPr id="3" name="Pladsholder til indhold 2"/>
          <p:cNvSpPr>
            <a:spLocks noGrp="1"/>
          </p:cNvSpPr>
          <p:nvPr>
            <p:ph idx="1"/>
          </p:nvPr>
        </p:nvSpPr>
        <p:spPr>
          <a:xfrm>
            <a:off x="457200" y="1999381"/>
            <a:ext cx="8229600" cy="4525963"/>
          </a:xfrm>
        </p:spPr>
        <p:txBody>
          <a:bodyPr/>
          <a:lstStyle/>
          <a:p>
            <a:r>
              <a:rPr lang="da-DK" b="1" dirty="0"/>
              <a:t>Debussy: Claire De Lune  (Sen-romantik  - Impressionisme) </a:t>
            </a:r>
          </a:p>
          <a:p>
            <a:r>
              <a:rPr lang="da-DK" dirty="0"/>
              <a:t>”sjov melodi” – ”mærkelige akkorder” (højt-</a:t>
            </a:r>
            <a:r>
              <a:rPr lang="da-DK" dirty="0" err="1"/>
              <a:t>opgbyggede</a:t>
            </a:r>
            <a:r>
              <a:rPr lang="da-DK" dirty="0"/>
              <a:t> akkorder) - flydende rytme – dynamisk udvikling både </a:t>
            </a:r>
            <a:r>
              <a:rPr lang="da-DK" dirty="0" err="1"/>
              <a:t>mht</a:t>
            </a:r>
            <a:r>
              <a:rPr lang="da-DK" dirty="0"/>
              <a:t> tempo, styrke og </a:t>
            </a:r>
            <a:r>
              <a:rPr lang="da-DK" dirty="0" err="1"/>
              <a:t>mht</a:t>
            </a:r>
            <a:r>
              <a:rPr lang="da-DK" dirty="0"/>
              <a:t> hvilke instrumenter der er i centrum. Flere instrumenter: harpe.  Stemningsmusik</a:t>
            </a:r>
          </a:p>
        </p:txBody>
      </p:sp>
      <p:pic>
        <p:nvPicPr>
          <p:cNvPr id="5" name="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620688"/>
            <a:ext cx="609600" cy="609600"/>
          </a:xfrm>
          <a:prstGeom prst="rect">
            <a:avLst/>
          </a:prstGeom>
        </p:spPr>
      </p:pic>
      <p:pic>
        <p:nvPicPr>
          <p:cNvPr id="8194" name="Picture 2" descr="http://www.greatscores.com/assets/Biographies/debuss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88" y="205408"/>
            <a:ext cx="1613598" cy="1639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331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8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3</a:t>
            </a:r>
          </a:p>
        </p:txBody>
      </p:sp>
      <p:sp>
        <p:nvSpPr>
          <p:cNvPr id="3" name="Pladsholder til indhold 2"/>
          <p:cNvSpPr>
            <a:spLocks noGrp="1"/>
          </p:cNvSpPr>
          <p:nvPr>
            <p:ph idx="1"/>
          </p:nvPr>
        </p:nvSpPr>
        <p:spPr>
          <a:xfrm>
            <a:off x="457200" y="1999381"/>
            <a:ext cx="8229600" cy="4525963"/>
          </a:xfrm>
        </p:spPr>
        <p:txBody>
          <a:bodyPr/>
          <a:lstStyle/>
          <a:p>
            <a:r>
              <a:rPr lang="da-DK" b="1" dirty="0"/>
              <a:t>Mozart: </a:t>
            </a:r>
            <a:r>
              <a:rPr lang="da-DK" b="1" dirty="0" err="1"/>
              <a:t>Symf</a:t>
            </a:r>
            <a:r>
              <a:rPr lang="da-DK" b="1" dirty="0"/>
              <a:t> </a:t>
            </a:r>
            <a:r>
              <a:rPr lang="da-DK" b="1" dirty="0" err="1"/>
              <a:t>no</a:t>
            </a:r>
            <a:r>
              <a:rPr lang="da-DK" b="1" dirty="0"/>
              <a:t> 40 -4. sats. (Klassik)</a:t>
            </a:r>
          </a:p>
          <a:p>
            <a:r>
              <a:rPr lang="da-DK" dirty="0" err="1"/>
              <a:t>Teressedynamik</a:t>
            </a:r>
            <a:r>
              <a:rPr lang="da-DK" dirty="0"/>
              <a:t>, sangbar melodi. Kontraster i dynamik (p/f) og i instrumentering</a:t>
            </a:r>
          </a:p>
          <a:p>
            <a:r>
              <a:rPr lang="da-DK" dirty="0"/>
              <a:t>Højtideligt – fanfare-præg.   Sangbar melodi – klare perioder i starten. I slutningen og i midten er der polyfone indslag.</a:t>
            </a:r>
          </a:p>
        </p:txBody>
      </p:sp>
      <p:pic>
        <p:nvPicPr>
          <p:cNvPr id="5" name="0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16216" y="476672"/>
            <a:ext cx="609600" cy="609600"/>
          </a:xfrm>
          <a:prstGeom prst="rect">
            <a:avLst/>
          </a:prstGeom>
        </p:spPr>
      </p:pic>
      <p:pic>
        <p:nvPicPr>
          <p:cNvPr id="6" name="Picture 2" descr="http://www.biographyonline.net/music/images/moz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97582"/>
            <a:ext cx="1584176" cy="15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277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0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4</a:t>
            </a:r>
          </a:p>
        </p:txBody>
      </p:sp>
      <p:sp>
        <p:nvSpPr>
          <p:cNvPr id="3" name="Pladsholder til indhold 2"/>
          <p:cNvSpPr>
            <a:spLocks noGrp="1"/>
          </p:cNvSpPr>
          <p:nvPr>
            <p:ph idx="1"/>
          </p:nvPr>
        </p:nvSpPr>
        <p:spPr>
          <a:xfrm>
            <a:off x="457200" y="2143397"/>
            <a:ext cx="8229600" cy="4525963"/>
          </a:xfrm>
        </p:spPr>
        <p:txBody>
          <a:bodyPr/>
          <a:lstStyle/>
          <a:p>
            <a:r>
              <a:rPr lang="da-DK" b="1" dirty="0"/>
              <a:t>Wagner: </a:t>
            </a:r>
            <a:r>
              <a:rPr lang="da-DK" b="1" dirty="0" err="1"/>
              <a:t>Lohrengrin</a:t>
            </a:r>
            <a:r>
              <a:rPr lang="da-DK" b="1" dirty="0"/>
              <a:t>-Ouverturen (Romantik)</a:t>
            </a:r>
          </a:p>
          <a:p>
            <a:r>
              <a:rPr lang="da-DK" dirty="0"/>
              <a:t>Mere voldsomme kontraster end i klassik. Bækkener.</a:t>
            </a:r>
          </a:p>
          <a:p>
            <a:r>
              <a:rPr lang="da-DK" dirty="0"/>
              <a:t>Sangbar melodik. Blæserne fylder mere i </a:t>
            </a:r>
            <a:r>
              <a:rPr lang="da-DK" dirty="0" err="1"/>
              <a:t>orketeret</a:t>
            </a:r>
            <a:r>
              <a:rPr lang="da-DK" dirty="0"/>
              <a:t> end traditionelt hos Mozart</a:t>
            </a:r>
          </a:p>
        </p:txBody>
      </p:sp>
      <p:pic>
        <p:nvPicPr>
          <p:cNvPr id="5" name="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6256" y="476672"/>
            <a:ext cx="609600" cy="609600"/>
          </a:xfrm>
          <a:prstGeom prst="rect">
            <a:avLst/>
          </a:prstGeom>
        </p:spPr>
      </p:pic>
      <p:pic>
        <p:nvPicPr>
          <p:cNvPr id="11266" name="Picture 2" descr="http://www.musicwithease.com/wagner-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276301"/>
            <a:ext cx="1440160" cy="178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616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1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266"/>
                                        </p:tgtEl>
                                        <p:attrNameLst>
                                          <p:attrName>style.visibility</p:attrName>
                                        </p:attrNameLst>
                                      </p:cBhvr>
                                      <p:to>
                                        <p:strVal val="visible"/>
                                      </p:to>
                                    </p:set>
                                    <p:animEffect transition="in" filter="fade">
                                      <p:cBhvr>
                                        <p:cTn id="2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5</a:t>
            </a:r>
          </a:p>
        </p:txBody>
      </p:sp>
      <p:sp>
        <p:nvSpPr>
          <p:cNvPr id="3" name="Pladsholder til indhold 2"/>
          <p:cNvSpPr>
            <a:spLocks noGrp="1"/>
          </p:cNvSpPr>
          <p:nvPr>
            <p:ph idx="1"/>
          </p:nvPr>
        </p:nvSpPr>
        <p:spPr>
          <a:xfrm>
            <a:off x="457200" y="1999381"/>
            <a:ext cx="8229600" cy="4525963"/>
          </a:xfrm>
        </p:spPr>
        <p:txBody>
          <a:bodyPr/>
          <a:lstStyle/>
          <a:p>
            <a:r>
              <a:rPr lang="da-DK" b="1" dirty="0"/>
              <a:t>Bach: Brandenborg-Koncert </a:t>
            </a:r>
            <a:r>
              <a:rPr lang="da-DK" b="1" dirty="0" err="1"/>
              <a:t>nr</a:t>
            </a:r>
            <a:r>
              <a:rPr lang="da-DK" b="1" dirty="0"/>
              <a:t> 3-3.sats (barok)</a:t>
            </a:r>
          </a:p>
          <a:p>
            <a:r>
              <a:rPr lang="da-DK" dirty="0"/>
              <a:t>Polyfoni – fugeret. </a:t>
            </a:r>
            <a:r>
              <a:rPr lang="da-DK" dirty="0" err="1"/>
              <a:t>immitation</a:t>
            </a:r>
            <a:r>
              <a:rPr lang="da-DK" dirty="0"/>
              <a:t>.             Cembalo, </a:t>
            </a:r>
            <a:r>
              <a:rPr lang="da-DK" dirty="0" err="1"/>
              <a:t>walkingbas</a:t>
            </a:r>
            <a:r>
              <a:rPr lang="da-DK" dirty="0"/>
              <a:t>. En stemning</a:t>
            </a:r>
          </a:p>
          <a:p>
            <a:r>
              <a:rPr lang="da-DK" dirty="0"/>
              <a:t>Mange lag af stemmer. Fast puls.</a:t>
            </a:r>
          </a:p>
        </p:txBody>
      </p:sp>
      <p:pic>
        <p:nvPicPr>
          <p:cNvPr id="5" name="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16216" y="620688"/>
            <a:ext cx="609600" cy="609600"/>
          </a:xfrm>
          <a:prstGeom prst="rect">
            <a:avLst/>
          </a:prstGeom>
        </p:spPr>
      </p:pic>
      <p:pic>
        <p:nvPicPr>
          <p:cNvPr id="7170" name="Picture 2" descr="http://www.npj.com/homepage/teritowe/jsb17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3" y="260648"/>
            <a:ext cx="1300465"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38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5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6</a:t>
            </a:r>
          </a:p>
        </p:txBody>
      </p:sp>
      <p:sp>
        <p:nvSpPr>
          <p:cNvPr id="3" name="Pladsholder til indhold 2"/>
          <p:cNvSpPr>
            <a:spLocks noGrp="1"/>
          </p:cNvSpPr>
          <p:nvPr>
            <p:ph idx="1"/>
          </p:nvPr>
        </p:nvSpPr>
        <p:spPr>
          <a:xfrm>
            <a:off x="457200" y="2071389"/>
            <a:ext cx="8229600" cy="4525963"/>
          </a:xfrm>
        </p:spPr>
        <p:txBody>
          <a:bodyPr>
            <a:normAutofit lnSpcReduction="10000"/>
          </a:bodyPr>
          <a:lstStyle/>
          <a:p>
            <a:r>
              <a:rPr lang="da-DK" b="1" dirty="0"/>
              <a:t>Hartmann: </a:t>
            </a:r>
            <a:r>
              <a:rPr lang="da-DK" b="1" dirty="0" err="1"/>
              <a:t>Symf</a:t>
            </a:r>
            <a:r>
              <a:rPr lang="da-DK" b="1" dirty="0"/>
              <a:t> </a:t>
            </a:r>
            <a:r>
              <a:rPr lang="da-DK" b="1" dirty="0" err="1"/>
              <a:t>nr</a:t>
            </a:r>
            <a:r>
              <a:rPr lang="da-DK" b="1" dirty="0"/>
              <a:t> 2-4.sats (romantik)</a:t>
            </a:r>
          </a:p>
          <a:p>
            <a:r>
              <a:rPr lang="da-DK" dirty="0"/>
              <a:t>Instrumentariet er som hos Mozart, og starten kunne også godt være </a:t>
            </a:r>
            <a:r>
              <a:rPr lang="da-DK" dirty="0" err="1"/>
              <a:t>Winerklassik</a:t>
            </a:r>
            <a:r>
              <a:rPr lang="da-DK" dirty="0"/>
              <a:t>, men melodien/akkorderne er lidt mere ”underlig” og der er flere dynamiske skift der pludselig vokser frem og falder tilbage igen end hos Mozart. Hos Mozart er akkordmaterialet langt hen ad vejen hovedfunktionerne og melodikken er </a:t>
            </a:r>
            <a:r>
              <a:rPr lang="da-DK" dirty="0" err="1"/>
              <a:t>treklangsorineteret</a:t>
            </a:r>
            <a:r>
              <a:rPr lang="da-DK" dirty="0"/>
              <a:t>.</a:t>
            </a:r>
          </a:p>
          <a:p>
            <a:endParaRPr lang="da-DK" dirty="0"/>
          </a:p>
        </p:txBody>
      </p:sp>
      <p:pic>
        <p:nvPicPr>
          <p:cNvPr id="5" name="0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4208" y="548680"/>
            <a:ext cx="609600" cy="609600"/>
          </a:xfrm>
          <a:prstGeom prst="rect">
            <a:avLst/>
          </a:prstGeom>
        </p:spPr>
      </p:pic>
      <p:pic>
        <p:nvPicPr>
          <p:cNvPr id="4098" name="Picture 2" descr="http://upload.wikimedia.org/wikipedia/commons/thumb/0/0e/JPE_Hartmann.jpg/200px-JPE_Hartman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88640"/>
            <a:ext cx="1368152" cy="175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520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6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7</a:t>
            </a:r>
          </a:p>
        </p:txBody>
      </p:sp>
      <p:sp>
        <p:nvSpPr>
          <p:cNvPr id="3" name="Pladsholder til indhold 2"/>
          <p:cNvSpPr>
            <a:spLocks noGrp="1"/>
          </p:cNvSpPr>
          <p:nvPr>
            <p:ph idx="1"/>
          </p:nvPr>
        </p:nvSpPr>
        <p:spPr>
          <a:xfrm>
            <a:off x="457200" y="1999381"/>
            <a:ext cx="8229600" cy="4525963"/>
          </a:xfrm>
        </p:spPr>
        <p:txBody>
          <a:bodyPr>
            <a:normAutofit lnSpcReduction="10000"/>
          </a:bodyPr>
          <a:lstStyle/>
          <a:p>
            <a:r>
              <a:rPr lang="da-DK" b="1" dirty="0"/>
              <a:t>Mozart: </a:t>
            </a:r>
            <a:r>
              <a:rPr lang="da-DK" b="1" dirty="0" err="1"/>
              <a:t>Blæserseranade</a:t>
            </a:r>
            <a:r>
              <a:rPr lang="da-DK" b="1" dirty="0"/>
              <a:t>-romance. (klassik)</a:t>
            </a:r>
            <a:endParaRPr lang="da-DK" dirty="0"/>
          </a:p>
          <a:p>
            <a:r>
              <a:rPr lang="da-DK" dirty="0"/>
              <a:t>Følsom melodik der dynamisk vokser frem i starten.     </a:t>
            </a:r>
          </a:p>
          <a:p>
            <a:r>
              <a:rPr lang="da-DK" dirty="0"/>
              <a:t>I næste afsnit minder det om barok med Fagotten der spiller en </a:t>
            </a:r>
            <a:r>
              <a:rPr lang="da-DK" dirty="0" err="1"/>
              <a:t>baslinie</a:t>
            </a:r>
            <a:r>
              <a:rPr lang="da-DK" dirty="0"/>
              <a:t> i 1/8-dele. Samtidig er der en særdeles sangbar melodi med klare perioder over fagotten.      Det der ikke er </a:t>
            </a:r>
            <a:r>
              <a:rPr lang="da-DK" dirty="0" err="1"/>
              <a:t>barok-agtigt</a:t>
            </a:r>
            <a:r>
              <a:rPr lang="da-DK" dirty="0"/>
              <a:t> er skiftet, at der ikke er </a:t>
            </a:r>
            <a:r>
              <a:rPr lang="da-DK" dirty="0" err="1"/>
              <a:t>continuo</a:t>
            </a:r>
            <a:r>
              <a:rPr lang="da-DK" dirty="0"/>
              <a:t>-ledsagelse, melodien.</a:t>
            </a:r>
          </a:p>
        </p:txBody>
      </p:sp>
      <p:pic>
        <p:nvPicPr>
          <p:cNvPr id="5" name="0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4208" y="548680"/>
            <a:ext cx="609600" cy="609600"/>
          </a:xfrm>
          <a:prstGeom prst="rect">
            <a:avLst/>
          </a:prstGeom>
        </p:spPr>
      </p:pic>
      <p:pic>
        <p:nvPicPr>
          <p:cNvPr id="7" name="Picture 2" descr="http://www.biographyonline.net/music/images/moz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41598"/>
            <a:ext cx="1575234" cy="157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25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5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Nr</a:t>
            </a:r>
            <a:r>
              <a:rPr lang="da-DK" dirty="0"/>
              <a:t> 8</a:t>
            </a:r>
          </a:p>
        </p:txBody>
      </p:sp>
      <p:sp>
        <p:nvSpPr>
          <p:cNvPr id="3" name="Pladsholder til indhold 2"/>
          <p:cNvSpPr>
            <a:spLocks noGrp="1"/>
          </p:cNvSpPr>
          <p:nvPr>
            <p:ph idx="1"/>
          </p:nvPr>
        </p:nvSpPr>
        <p:spPr>
          <a:xfrm>
            <a:off x="457200" y="1855365"/>
            <a:ext cx="8229600" cy="4525963"/>
          </a:xfrm>
        </p:spPr>
        <p:txBody>
          <a:bodyPr/>
          <a:lstStyle/>
          <a:p>
            <a:r>
              <a:rPr lang="en-GB" b="1" dirty="0" err="1"/>
              <a:t>Händel</a:t>
            </a:r>
            <a:r>
              <a:rPr lang="en-GB" b="1" dirty="0"/>
              <a:t>: </a:t>
            </a:r>
            <a:r>
              <a:rPr lang="en-GB" b="1" dirty="0" err="1"/>
              <a:t>Gm-sonate</a:t>
            </a:r>
            <a:r>
              <a:rPr lang="en-GB" b="1" dirty="0"/>
              <a:t> 4. </a:t>
            </a:r>
            <a:r>
              <a:rPr lang="en-GB" b="1" dirty="0" err="1"/>
              <a:t>sats</a:t>
            </a:r>
            <a:r>
              <a:rPr lang="en-GB" b="1" dirty="0"/>
              <a:t> (</a:t>
            </a:r>
            <a:r>
              <a:rPr lang="en-GB" b="1" dirty="0" err="1"/>
              <a:t>barok</a:t>
            </a:r>
            <a:r>
              <a:rPr lang="en-GB" b="1" dirty="0"/>
              <a:t>)</a:t>
            </a:r>
          </a:p>
          <a:p>
            <a:r>
              <a:rPr lang="en-GB" dirty="0"/>
              <a:t>Cembalo, walking bas (continuo-</a:t>
            </a:r>
            <a:r>
              <a:rPr lang="en-GB" dirty="0" err="1"/>
              <a:t>homofoni</a:t>
            </a:r>
            <a:r>
              <a:rPr lang="en-GB" dirty="0"/>
              <a:t>). </a:t>
            </a:r>
            <a:r>
              <a:rPr lang="da-DK" dirty="0"/>
              <a:t>Ornamentering. </a:t>
            </a:r>
            <a:r>
              <a:rPr lang="da-DK" dirty="0" err="1"/>
              <a:t>Vidtspundne</a:t>
            </a:r>
            <a:r>
              <a:rPr lang="da-DK" dirty="0"/>
              <a:t> melodi. Få pauser. En karakter.</a:t>
            </a:r>
          </a:p>
          <a:p>
            <a:r>
              <a:rPr lang="da-DK" dirty="0"/>
              <a:t>Højtideligt, stift. Blokfløjten var meget brugt i barokken, men glider næsten ud som orkesterinstrument fra Wienerklassikken.</a:t>
            </a:r>
          </a:p>
        </p:txBody>
      </p:sp>
      <p:pic>
        <p:nvPicPr>
          <p:cNvPr id="5" name="0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88224" y="476672"/>
            <a:ext cx="609600" cy="609600"/>
          </a:xfrm>
          <a:prstGeom prst="rect">
            <a:avLst/>
          </a:prstGeom>
        </p:spPr>
      </p:pic>
      <p:pic>
        <p:nvPicPr>
          <p:cNvPr id="6146" name="Picture 2" descr="http://www.theportobelloorchestra.co.uk/ProgrammeNotes/Handel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188640"/>
            <a:ext cx="1512168"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116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5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fade">
                                      <p:cBhvr>
                                        <p:cTn id="2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786</Words>
  <Application>Microsoft Office PowerPoint</Application>
  <PresentationFormat>Skærmshow (4:3)</PresentationFormat>
  <Paragraphs>61</Paragraphs>
  <Slides>18</Slides>
  <Notes>0</Notes>
  <HiddenSlides>0</HiddenSlides>
  <MMClips>17</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18</vt:i4>
      </vt:variant>
    </vt:vector>
  </HeadingPairs>
  <TitlesOfParts>
    <vt:vector size="21" baseType="lpstr">
      <vt:lpstr>Arial</vt:lpstr>
      <vt:lpstr>Calibri</vt:lpstr>
      <vt:lpstr>Kontortema</vt:lpstr>
      <vt:lpstr>Barok klassik eller romantik?</vt:lpstr>
      <vt:lpstr>Nr 1</vt:lpstr>
      <vt:lpstr>Nr 2</vt:lpstr>
      <vt:lpstr>Nr 3</vt:lpstr>
      <vt:lpstr>Nr 4</vt:lpstr>
      <vt:lpstr>Nr 5</vt:lpstr>
      <vt:lpstr>Nr 6</vt:lpstr>
      <vt:lpstr>Nr 7</vt:lpstr>
      <vt:lpstr>Nr 8</vt:lpstr>
      <vt:lpstr>Nr 9</vt:lpstr>
      <vt:lpstr>Nr 10</vt:lpstr>
      <vt:lpstr>Nr 11</vt:lpstr>
      <vt:lpstr>Nr 12</vt:lpstr>
      <vt:lpstr>Nr 13</vt:lpstr>
      <vt:lpstr>Nr 14</vt:lpstr>
      <vt:lpstr>Nr 15</vt:lpstr>
      <vt:lpstr>Nr 16</vt:lpstr>
      <vt:lpstr>Nr 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GJ</dc:creator>
  <cp:lastModifiedBy>Niels Jørgen Christiansen</cp:lastModifiedBy>
  <cp:revision>15</cp:revision>
  <dcterms:created xsi:type="dcterms:W3CDTF">2011-03-02T13:09:59Z</dcterms:created>
  <dcterms:modified xsi:type="dcterms:W3CDTF">2022-10-26T16:36:41Z</dcterms:modified>
</cp:coreProperties>
</file>