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84" r:id="rId4"/>
    <p:sldId id="278" r:id="rId5"/>
    <p:sldId id="256" r:id="rId6"/>
    <p:sldId id="269" r:id="rId7"/>
    <p:sldId id="259" r:id="rId8"/>
    <p:sldId id="265" r:id="rId9"/>
    <p:sldId id="281" r:id="rId10"/>
    <p:sldId id="275" r:id="rId11"/>
    <p:sldId id="276" r:id="rId12"/>
    <p:sldId id="282" r:id="rId13"/>
    <p:sldId id="279" r:id="rId14"/>
    <p:sldId id="277" r:id="rId15"/>
    <p:sldId id="280" r:id="rId16"/>
    <p:sldId id="274" r:id="rId17"/>
    <p:sldId id="260" r:id="rId18"/>
  </p:sldIdLst>
  <p:sldSz cx="9144000" cy="6858000" type="screen4x3"/>
  <p:notesSz cx="6858000" cy="9144000"/>
  <p:defaultTextStyle>
    <a:defPPr>
      <a:defRPr lang="da-DK"/>
    </a:defPPr>
    <a:lvl1pPr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660033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660033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660033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660033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660033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660033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660033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660033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660033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BE3600"/>
    <a:srgbClr val="C83700"/>
    <a:srgbClr val="FDF8CB"/>
    <a:srgbClr val="C24200"/>
    <a:srgbClr val="C64200"/>
    <a:srgbClr val="FF89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7" autoAdjust="0"/>
  </p:normalViewPr>
  <p:slideViewPr>
    <p:cSldViewPr>
      <p:cViewPr varScale="1">
        <p:scale>
          <a:sx n="106" d="100"/>
          <a:sy n="106" d="100"/>
        </p:scale>
        <p:origin x="1764" y="60"/>
      </p:cViewPr>
      <p:guideLst>
        <p:guide orient="horz" pos="3984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7C7D46B-266B-4BC8-ADB4-FCEA19C1D5E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196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71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29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35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100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53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64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56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205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72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85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0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Bach noder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00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r>
              <a:rPr lang="da-DK"/>
              <a:t>Musikhistorie</a:t>
            </a:r>
            <a:endParaRPr lang="da-DK" sz="1400" b="0">
              <a:effectLst/>
              <a:latin typeface="+mn-lt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8963025" y="304800"/>
            <a:ext cx="0" cy="62484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 type="diamond" w="med" len="lg"/>
            <a:tailEnd type="diamond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82563" y="304800"/>
            <a:ext cx="0" cy="62484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 type="diamond" w="med" len="lg"/>
            <a:tailEnd type="diamond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sp>
        <p:nvSpPr>
          <p:cNvPr id="3074" name="Text Box 2"/>
          <p:cNvSpPr txBox="1">
            <a:spLocks noChangeAspect="1" noChangeArrowheads="1"/>
          </p:cNvSpPr>
          <p:nvPr/>
        </p:nvSpPr>
        <p:spPr bwMode="auto">
          <a:xfrm>
            <a:off x="684213" y="981075"/>
            <a:ext cx="76200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a-DK" sz="7200" b="1" i="1">
                <a:solidFill>
                  <a:srgbClr val="FDF8CB"/>
                </a:solidFill>
                <a:latin typeface="Times New Roman" pitchFamily="18" charset="0"/>
              </a:rPr>
              <a:t>Barok </a:t>
            </a:r>
          </a:p>
          <a:p>
            <a:r>
              <a:rPr lang="da-DK" sz="7200" b="1" i="1">
                <a:solidFill>
                  <a:srgbClr val="FDF8CB"/>
                </a:solidFill>
                <a:latin typeface="Times New Roman" pitchFamily="18" charset="0"/>
              </a:rPr>
              <a:t>Klassik </a:t>
            </a:r>
          </a:p>
          <a:p>
            <a:r>
              <a:rPr lang="da-DK" sz="7200" b="1" i="1">
                <a:solidFill>
                  <a:srgbClr val="FDF8CB"/>
                </a:solidFill>
                <a:latin typeface="Times New Roman" pitchFamily="18" charset="0"/>
              </a:rPr>
              <a:t>Romantik</a:t>
            </a:r>
            <a:endParaRPr lang="da-DK" sz="60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pic>
        <p:nvPicPr>
          <p:cNvPr id="30728" name="Picture 8" descr="moz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052513"/>
            <a:ext cx="4213225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9750" y="476250"/>
            <a:ext cx="6792913" cy="38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da-DK" sz="2800" b="1">
                <a:solidFill>
                  <a:schemeClr val="tx1"/>
                </a:solidFill>
              </a:rPr>
              <a:t>Ex 5 Mozart: Symf no 39 2.sats </a:t>
            </a:r>
            <a:r>
              <a:rPr lang="en-GB" b="1">
                <a:solidFill>
                  <a:schemeClr val="tx1"/>
                </a:solidFill>
              </a:rPr>
              <a:t>(ca 1790)</a:t>
            </a:r>
            <a:endParaRPr lang="da-DK" sz="1200" b="1">
              <a:solidFill>
                <a:schemeClr val="tx1"/>
              </a:solidFill>
            </a:endParaRPr>
          </a:p>
          <a:p>
            <a:pPr algn="l"/>
            <a:r>
              <a:rPr lang="da-DK" sz="1200" b="1">
                <a:solidFill>
                  <a:schemeClr val="tx1"/>
                </a:solidFill>
              </a:rPr>
              <a:t>(1756-1791, Østrisk komponist)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sangbar melodik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klar metrik – 2 og 4-taktsperioder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kontraster i f.eks. instrumentering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homofon sats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elegant, let, ”kantet”.</a:t>
            </a:r>
          </a:p>
          <a:p>
            <a:pPr algn="l">
              <a:spcBef>
                <a:spcPct val="0"/>
              </a:spcBef>
            </a:pPr>
            <a:endParaRPr lang="da-DK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86425" y="6092825"/>
            <a:ext cx="306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b="1" i="1">
                <a:solidFill>
                  <a:schemeClr val="tx1"/>
                </a:solidFill>
              </a:rPr>
              <a:t>KLASSIK 1770-1820</a:t>
            </a:r>
          </a:p>
        </p:txBody>
      </p:sp>
      <p:pic>
        <p:nvPicPr>
          <p:cNvPr id="2" name="005-KLIP Mozart_ Symphony39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4653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pic>
        <p:nvPicPr>
          <p:cNvPr id="35845" name="Picture 5" descr="Edliner_Moz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341438"/>
            <a:ext cx="4222750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5288" y="549275"/>
            <a:ext cx="7231062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sz="2800" b="1">
                <a:solidFill>
                  <a:schemeClr val="tx1"/>
                </a:solidFill>
              </a:rPr>
              <a:t>Ex 6: Mozart: Symf no 39 4. sats (ca 1790)</a:t>
            </a:r>
          </a:p>
          <a:p>
            <a:pPr algn="l"/>
            <a:r>
              <a:rPr lang="da-DK" sz="1200" b="1">
                <a:solidFill>
                  <a:schemeClr val="tx1"/>
                </a:solidFill>
              </a:rPr>
              <a:t>(1756-1791, Østrisk komponist)</a:t>
            </a:r>
          </a:p>
          <a:p>
            <a:pPr algn="l">
              <a:buFontTx/>
              <a:buChar char="-"/>
            </a:pPr>
            <a:r>
              <a:rPr lang="en-GB">
                <a:solidFill>
                  <a:schemeClr val="tx1"/>
                </a:solidFill>
              </a:rPr>
              <a:t> klare kontaster </a:t>
            </a:r>
          </a:p>
          <a:p>
            <a:pPr algn="l">
              <a:buFontTx/>
              <a:buChar char="-"/>
            </a:pPr>
            <a:r>
              <a:rPr lang="en-GB">
                <a:solidFill>
                  <a:schemeClr val="tx1"/>
                </a:solidFill>
              </a:rPr>
              <a:t> teresse-dynamik</a:t>
            </a:r>
            <a:endParaRPr lang="da-DK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endParaRPr lang="da-DK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686425" y="6092825"/>
            <a:ext cx="306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b="1" i="1">
                <a:solidFill>
                  <a:schemeClr val="tx1"/>
                </a:solidFill>
              </a:rPr>
              <a:t>KLASSIK 1770-1820</a:t>
            </a:r>
          </a:p>
        </p:txBody>
      </p:sp>
      <p:pic>
        <p:nvPicPr>
          <p:cNvPr id="2" name="006-KLIPMozart _ Symphony39-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704" y="4653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graphicFrame>
        <p:nvGraphicFramePr>
          <p:cNvPr id="37890" name="Group 2"/>
          <p:cNvGraphicFramePr>
            <a:graphicFrameLocks noGrp="1"/>
          </p:cNvGraphicFramePr>
          <p:nvPr/>
        </p:nvGraphicFramePr>
        <p:xfrm>
          <a:off x="684213" y="765175"/>
          <a:ext cx="8208962" cy="5178425"/>
        </p:xfrm>
        <a:graphic>
          <a:graphicData uri="http://schemas.openxmlformats.org/drawingml/2006/table">
            <a:tbl>
              <a:tblPr/>
              <a:tblGrid>
                <a:gridCol w="10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Musikalsk stil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Barok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Klassik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Wienerklassik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Romantik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Periode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1600-1750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1770-1815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1815-1900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Politisk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Enevælde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Oplyst enevælde.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Revolution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Borgerligt styre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Demokrati 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Kunstne-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rens rolle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Komponisten er håndværker. 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Musikken skal udfylde en praktisk funktion.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Musikken forfines der hvor magten er – ved fystehofferne.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Der er en folkelig musikkultur (spillemænd), men den forfines ikke og overleveres ikke i samme grad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138" algn="l"/>
                        </a:tabLst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Komponisten befinder sig i begge roller: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11138" algn="l"/>
                        </a:tabLst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ansatte ved hoffet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11138" algn="l"/>
                        </a:tabLst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fri kunstner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11138" algn="l"/>
                        </a:tabLst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fri kunstner der støttes økonomisk af adelige (mesener).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138" algn="l"/>
                        </a:tabLst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Musikken bruges fortrinsvis ved hoffet, men der er begyndende offentligt koncertliv.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Komponisten er kunstneren - skaber musik af ”en indre trang”.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Komponisten lever af at sælge sin musik – enten værker på bestilling eller salg af noder.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Musikken spilles i offentlige koncerter og i den ”borgerlige salon” – halvprivate koncerter hvor de bedre kredse mødes – privat.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Det bedre borgerskabs døtre lærer at spille klaver som en del af deres opdragelse til moderskabet.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55650" y="549275"/>
            <a:ext cx="7658100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sz="2800" b="1">
                <a:solidFill>
                  <a:schemeClr val="tx1"/>
                </a:solidFill>
              </a:rPr>
              <a:t>Ex 7 Grieg – Hearts Wounds (ca 1880)</a:t>
            </a:r>
            <a:r>
              <a:rPr lang="en-GB" sz="900" b="1">
                <a:solidFill>
                  <a:schemeClr val="tx1"/>
                </a:solidFill>
              </a:rPr>
              <a:t>   </a:t>
            </a:r>
          </a:p>
          <a:p>
            <a:pPr algn="l"/>
            <a:r>
              <a:rPr lang="da-DK" sz="1200" b="1">
                <a:solidFill>
                  <a:schemeClr val="tx1"/>
                </a:solidFill>
              </a:rPr>
              <a:t>(1843-1907 Norsk komponist. )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mere inderligt / mere “følelse” / mere dramatisk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større udvikling i bl.a. klang, dynamik. Instrumentering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ikke samme lethed som klassik</a:t>
            </a:r>
          </a:p>
          <a:p>
            <a:pPr algn="l">
              <a:spcBef>
                <a:spcPct val="0"/>
              </a:spcBef>
            </a:pPr>
            <a:endParaRPr lang="da-DK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538788" y="6092825"/>
            <a:ext cx="337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b="1" i="1">
                <a:solidFill>
                  <a:schemeClr val="tx1"/>
                </a:solidFill>
              </a:rPr>
              <a:t>ROMANTIK 1800-1900</a:t>
            </a:r>
          </a:p>
        </p:txBody>
      </p:sp>
      <p:pic>
        <p:nvPicPr>
          <p:cNvPr id="32774" name="Picture 6" descr="grieg-18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08275"/>
            <a:ext cx="2405062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07-KLIPGrieg _ Hearts Woun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7784" y="47251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pic>
        <p:nvPicPr>
          <p:cNvPr id="34821" name="Picture 5" descr="Mendelso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3205163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11188" y="547688"/>
            <a:ext cx="629920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da-DK" sz="2800" b="1">
                <a:solidFill>
                  <a:schemeClr val="tx1"/>
                </a:solidFill>
              </a:rPr>
              <a:t>Ex 8 Mendelssohn – Scherzo  (1825)</a:t>
            </a:r>
            <a:endParaRPr lang="da-DK" sz="1200" b="1">
              <a:solidFill>
                <a:schemeClr val="tx1"/>
              </a:solidFill>
            </a:endParaRPr>
          </a:p>
          <a:p>
            <a:pPr algn="l"/>
            <a:r>
              <a:rPr lang="da-DK" sz="1200" b="1">
                <a:solidFill>
                  <a:schemeClr val="tx1"/>
                </a:solidFill>
              </a:rPr>
              <a:t>Octet op. 20  (1809-1847 Tysk koponist)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mere ”billedrig” musik – 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flere forskellige instrumenter kommer frem. 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mere varieret klangligt</a:t>
            </a:r>
            <a:r>
              <a:rPr lang="da-DK"/>
              <a:t>. </a:t>
            </a:r>
          </a:p>
          <a:p>
            <a:pPr algn="l">
              <a:spcBef>
                <a:spcPct val="0"/>
              </a:spcBef>
            </a:pPr>
            <a:endParaRPr lang="da-DK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538788" y="6092825"/>
            <a:ext cx="337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b="1" i="1">
                <a:solidFill>
                  <a:schemeClr val="tx1"/>
                </a:solidFill>
              </a:rPr>
              <a:t>ROMANTIK 1800-1900</a:t>
            </a:r>
          </a:p>
        </p:txBody>
      </p:sp>
      <p:pic>
        <p:nvPicPr>
          <p:cNvPr id="2" name="008-KLIPMendelssohnScherz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1760" y="4653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pic>
        <p:nvPicPr>
          <p:cNvPr id="31752" name="Picture 8" descr="debussy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27876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95288" y="476250"/>
            <a:ext cx="8051800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da-DK" sz="2800" b="1">
                <a:solidFill>
                  <a:schemeClr val="tx1"/>
                </a:solidFill>
              </a:rPr>
              <a:t>Ex 9 Debussy – En faus eftermiddag (1894)</a:t>
            </a:r>
          </a:p>
          <a:p>
            <a:pPr algn="l"/>
            <a:r>
              <a:rPr lang="da-DK" sz="1200" b="1">
                <a:solidFill>
                  <a:schemeClr val="tx1"/>
                </a:solidFill>
              </a:rPr>
              <a:t>(1862-1918 Fransk komponist)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”underlig” atonal melodi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nye instrumenter, klange i orkesteret (harpe, div slagtøj )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forløbet bliver mindre overskueligt – klarheden forsvinder</a:t>
            </a:r>
          </a:p>
          <a:p>
            <a:pPr algn="l">
              <a:spcBef>
                <a:spcPct val="0"/>
              </a:spcBef>
            </a:pPr>
            <a:endParaRPr lang="da-DK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043613" y="5419725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tx1"/>
                </a:solidFill>
              </a:rPr>
              <a:t>Impressionisme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538788" y="6092825"/>
            <a:ext cx="337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b="1" i="1">
                <a:solidFill>
                  <a:schemeClr val="tx1"/>
                </a:solidFill>
              </a:rPr>
              <a:t>ROMANTIK 1800-1900</a:t>
            </a:r>
          </a:p>
        </p:txBody>
      </p:sp>
      <p:pic>
        <p:nvPicPr>
          <p:cNvPr id="2" name="009-KLIPDebussy_EnFaunsEftermidda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0226" y="3733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035425" y="3105150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76962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642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da-DK" sz="3600">
                <a:solidFill>
                  <a:schemeClr val="tx1"/>
                </a:solidFill>
              </a:rPr>
              <a:t> Middelalder			</a:t>
            </a:r>
            <a:r>
              <a:rPr lang="da-DK" sz="2800">
                <a:solidFill>
                  <a:schemeClr val="tx1"/>
                </a:solidFill>
                <a:latin typeface="Bookman Old Style" pitchFamily="18" charset="0"/>
              </a:rPr>
              <a:t>ca. 1000 - 1400</a:t>
            </a:r>
          </a:p>
          <a:p>
            <a:pPr algn="l">
              <a:buFontTx/>
              <a:buChar char="•"/>
            </a:pPr>
            <a:r>
              <a:rPr lang="da-DK" sz="3600">
                <a:solidFill>
                  <a:schemeClr val="tx1"/>
                </a:solidFill>
              </a:rPr>
              <a:t> Renæssance		</a:t>
            </a:r>
            <a:r>
              <a:rPr lang="da-DK" sz="2800">
                <a:solidFill>
                  <a:schemeClr val="tx1"/>
                </a:solidFill>
                <a:latin typeface="Bookman Old Style" pitchFamily="18" charset="0"/>
              </a:rPr>
              <a:t>ca. 1400 - 1600</a:t>
            </a:r>
          </a:p>
          <a:p>
            <a:pPr algn="l">
              <a:buFontTx/>
              <a:buChar char="•"/>
            </a:pPr>
            <a:r>
              <a:rPr lang="da-DK" sz="3600">
                <a:solidFill>
                  <a:schemeClr val="tx1"/>
                </a:solidFill>
              </a:rPr>
              <a:t> Barok				</a:t>
            </a:r>
            <a:r>
              <a:rPr lang="da-DK" sz="2800">
                <a:solidFill>
                  <a:schemeClr val="tx1"/>
                </a:solidFill>
                <a:latin typeface="Bookman Old Style" pitchFamily="18" charset="0"/>
              </a:rPr>
              <a:t>ca. 1600 - 1750</a:t>
            </a:r>
          </a:p>
          <a:p>
            <a:pPr algn="l">
              <a:buFontTx/>
              <a:buChar char="•"/>
            </a:pPr>
            <a:r>
              <a:rPr lang="da-DK" sz="3600">
                <a:solidFill>
                  <a:schemeClr val="tx1"/>
                </a:solidFill>
              </a:rPr>
              <a:t> Wienerklassik		</a:t>
            </a:r>
            <a:r>
              <a:rPr lang="da-DK" sz="2800">
                <a:solidFill>
                  <a:schemeClr val="tx1"/>
                </a:solidFill>
                <a:latin typeface="Bookman Old Style" pitchFamily="18" charset="0"/>
              </a:rPr>
              <a:t>ca. 1770 - 1820</a:t>
            </a:r>
          </a:p>
          <a:p>
            <a:pPr algn="l">
              <a:buFontTx/>
              <a:buChar char="•"/>
            </a:pPr>
            <a:r>
              <a:rPr lang="da-DK" sz="3600">
                <a:solidFill>
                  <a:schemeClr val="tx1"/>
                </a:solidFill>
              </a:rPr>
              <a:t> Romantik			</a:t>
            </a:r>
            <a:r>
              <a:rPr lang="da-DK" sz="2800">
                <a:solidFill>
                  <a:schemeClr val="tx1"/>
                </a:solidFill>
                <a:latin typeface="Bookman Old Style" pitchFamily="18" charset="0"/>
              </a:rPr>
              <a:t>ca. 1800 - 1880</a:t>
            </a:r>
          </a:p>
          <a:p>
            <a:pPr algn="l">
              <a:buFontTx/>
              <a:buChar char="•"/>
            </a:pPr>
            <a:r>
              <a:rPr lang="da-DK" sz="3600">
                <a:solidFill>
                  <a:schemeClr val="tx1"/>
                </a:solidFill>
              </a:rPr>
              <a:t> Impressionisme		</a:t>
            </a:r>
            <a:r>
              <a:rPr lang="da-DK" sz="2800">
                <a:solidFill>
                  <a:schemeClr val="tx1"/>
                </a:solidFill>
                <a:latin typeface="Bookman Old Style" pitchFamily="18" charset="0"/>
              </a:rPr>
              <a:t>ca. 1880 - 1900</a:t>
            </a:r>
          </a:p>
          <a:p>
            <a:pPr algn="l">
              <a:buFontTx/>
              <a:buChar char="•"/>
            </a:pPr>
            <a:r>
              <a:rPr lang="da-DK" sz="3600">
                <a:solidFill>
                  <a:schemeClr val="tx1"/>
                </a:solidFill>
              </a:rPr>
              <a:t> Modernisme		</a:t>
            </a:r>
            <a:r>
              <a:rPr lang="da-DK" sz="2800">
                <a:solidFill>
                  <a:schemeClr val="tx1"/>
                </a:solidFill>
                <a:latin typeface="Bookman Old Style" pitchFamily="18" charset="0"/>
              </a:rPr>
              <a:t>ca. 1900 - 1960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9600" y="0"/>
            <a:ext cx="572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3600" b="1">
                <a:solidFill>
                  <a:schemeClr val="tx1"/>
                </a:solidFill>
              </a:rPr>
              <a:t>Musikhistoriske perioder</a:t>
            </a:r>
            <a:r>
              <a:rPr lang="da-DK" sz="360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15913"/>
            <a:ext cx="8672513" cy="62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50825" y="765175"/>
            <a:ext cx="4176713" cy="935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23850" y="4854575"/>
            <a:ext cx="8459788" cy="15986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38138" y="2636838"/>
            <a:ext cx="4176712" cy="2160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95288" y="1700213"/>
            <a:ext cx="4176712" cy="8651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859338" y="620713"/>
            <a:ext cx="3960812" cy="1873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521200" y="2565400"/>
            <a:ext cx="4298950" cy="2232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7" grpId="0" animBg="1"/>
      <p:bldP spid="40968" grpId="0" animBg="1"/>
      <p:bldP spid="40969" grpId="0" animBg="1"/>
      <p:bldP spid="40970" grpId="0" animBg="1"/>
      <p:bldP spid="409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graphicFrame>
        <p:nvGraphicFramePr>
          <p:cNvPr id="33905" name="Group 113"/>
          <p:cNvGraphicFramePr>
            <a:graphicFrameLocks noGrp="1"/>
          </p:cNvGraphicFramePr>
          <p:nvPr/>
        </p:nvGraphicFramePr>
        <p:xfrm>
          <a:off x="684213" y="765175"/>
          <a:ext cx="8208962" cy="4751705"/>
        </p:xfrm>
        <a:graphic>
          <a:graphicData uri="http://schemas.openxmlformats.org/drawingml/2006/table">
            <a:tbl>
              <a:tblPr/>
              <a:tblGrid>
                <a:gridCol w="10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Musikalsk stil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Barok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Periode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1600-1750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Politisk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Enevælde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Kunstnerens rolle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Komponisten er håndværker. 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Musikken skal udfylde en praktisk funktion.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Musikken forfines der hvor magten er – ved fystehofferne.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Der er en folkelig musikkultur (spillemænd), men den forfines ikke og overleveres ikke i samme grad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138" algn="l"/>
                        </a:tabLst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pic>
        <p:nvPicPr>
          <p:cNvPr id="2080" name="Picture 32" descr="bachs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052513"/>
            <a:ext cx="4602162" cy="6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611188" y="333375"/>
            <a:ext cx="6245225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sz="2800" b="1">
                <a:solidFill>
                  <a:schemeClr val="tx1"/>
                </a:solidFill>
              </a:rPr>
              <a:t>Ex 1:  Bach Cello suite nr 1</a:t>
            </a:r>
            <a:r>
              <a:rPr lang="en-GB">
                <a:solidFill>
                  <a:schemeClr val="tx1"/>
                </a:solidFill>
              </a:rPr>
              <a:t> (kun cello)</a:t>
            </a:r>
          </a:p>
          <a:p>
            <a:pPr algn="l"/>
            <a:r>
              <a:rPr lang="en-GB" sz="1200" b="1">
                <a:solidFill>
                  <a:schemeClr val="tx1"/>
                </a:solidFill>
              </a:rPr>
              <a:t>(1685-1750 Tysk komponist)</a:t>
            </a:r>
          </a:p>
          <a:p>
            <a:pPr algn="l">
              <a:buFontTx/>
              <a:buChar char="-"/>
            </a:pPr>
            <a:r>
              <a:rPr lang="en-GB">
                <a:solidFill>
                  <a:schemeClr val="tx1"/>
                </a:solidFill>
              </a:rPr>
              <a:t>uendelig melodi  </a:t>
            </a:r>
          </a:p>
          <a:p>
            <a:pPr algn="l"/>
            <a:r>
              <a:rPr lang="en-GB" sz="1400">
                <a:solidFill>
                  <a:schemeClr val="tx1"/>
                </a:solidFill>
              </a:rPr>
              <a:t>(her er KUN melodi)</a:t>
            </a:r>
            <a:endParaRPr lang="da-DK" sz="140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da-DK">
                <a:solidFill>
                  <a:schemeClr val="tx1"/>
                </a:solidFill>
              </a:rPr>
              <a:t>melodierne har ofte 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mere karakter af “figur-spil” 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end en sangbar melodi.</a:t>
            </a:r>
          </a:p>
          <a:p>
            <a:pPr algn="l">
              <a:buFontTx/>
              <a:buChar char="-"/>
            </a:pPr>
            <a:r>
              <a:rPr lang="da-DK">
                <a:solidFill>
                  <a:schemeClr val="tx1"/>
                </a:solidFill>
              </a:rPr>
              <a:t>ingen kontraster 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kun dynamiske.</a:t>
            </a:r>
          </a:p>
          <a:p>
            <a:pPr algn="l">
              <a:buFontTx/>
              <a:buChar char="-"/>
            </a:pPr>
            <a:r>
              <a:rPr lang="da-DK">
                <a:solidFill>
                  <a:schemeClr val="tx1"/>
                </a:solidFill>
              </a:rPr>
              <a:t>et tempo, ofte en 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fast mekanisk puls</a:t>
            </a:r>
          </a:p>
          <a:p>
            <a:pPr algn="l">
              <a:spcBef>
                <a:spcPct val="0"/>
              </a:spcBef>
            </a:pPr>
            <a:endParaRPr lang="da-DK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795963" y="6092825"/>
            <a:ext cx="284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b="1" i="1">
                <a:solidFill>
                  <a:schemeClr val="tx1"/>
                </a:solidFill>
              </a:rPr>
              <a:t>BAROK 1600-1750</a:t>
            </a:r>
          </a:p>
        </p:txBody>
      </p:sp>
      <p:pic>
        <p:nvPicPr>
          <p:cNvPr id="2" name="001-KLIP-BachCellosuite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5788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2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39750" y="476250"/>
            <a:ext cx="7826375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da-DK" sz="2800" b="1">
                <a:solidFill>
                  <a:schemeClr val="tx1"/>
                </a:solidFill>
              </a:rPr>
              <a:t>Ex 2: Bach Brandenburgkoncert nr 5-3 (1721)</a:t>
            </a:r>
            <a:endParaRPr lang="en-GB">
              <a:solidFill>
                <a:schemeClr val="tx1"/>
              </a:solidFill>
            </a:endParaRPr>
          </a:p>
          <a:p>
            <a:pPr algn="l"/>
            <a:r>
              <a:rPr lang="en-GB" sz="1200" b="1">
                <a:solidFill>
                  <a:schemeClr val="tx1"/>
                </a:solidFill>
              </a:rPr>
              <a:t>(1685-1750 Tysk komponist)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polyfont. Fuga-agtigt. Samme stemme kommer 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(evt let varieret)  i forskellige instrumenter (en fri kanon). 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Stemmerne er tænkt som  selvstændige melodier.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En fast puls – (minder lidt om rytmisk musik).</a:t>
            </a:r>
          </a:p>
          <a:p>
            <a:pPr algn="l">
              <a:spcBef>
                <a:spcPct val="0"/>
              </a:spcBef>
            </a:pPr>
            <a:endParaRPr lang="da-DK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795963" y="6092825"/>
            <a:ext cx="284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b="1" i="1">
                <a:solidFill>
                  <a:schemeClr val="tx1"/>
                </a:solidFill>
              </a:rPr>
              <a:t>BAROK 1600-1750</a:t>
            </a:r>
          </a:p>
        </p:txBody>
      </p:sp>
      <p:pic>
        <p:nvPicPr>
          <p:cNvPr id="17418" name="Picture 10" descr="baroktøj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3286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02-KLIP Brandenburg Concerto No. 5-3 in D - Alleg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7471" y="446921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6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sp>
        <p:nvSpPr>
          <p:cNvPr id="15372" name="Rectangle 1036"/>
          <p:cNvSpPr>
            <a:spLocks noChangeArrowheads="1"/>
          </p:cNvSpPr>
          <p:nvPr/>
        </p:nvSpPr>
        <p:spPr bwMode="auto">
          <a:xfrm>
            <a:off x="250825" y="692150"/>
            <a:ext cx="8912225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da-DK" sz="2800" b="1">
                <a:solidFill>
                  <a:schemeClr val="tx1"/>
                </a:solidFill>
              </a:rPr>
              <a:t>Ex. 3 : Bach Brandenburgkoncert nr 6 2. sats (1721)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continuo-ledsagelse: </a:t>
            </a:r>
            <a:r>
              <a:rPr lang="da-DK" sz="1800">
                <a:solidFill>
                  <a:schemeClr val="tx1"/>
                </a:solidFill>
              </a:rPr>
              <a:t>akkorder (Cembalo) +bas-stemme (kontrabas/cello)</a:t>
            </a:r>
            <a:r>
              <a:rPr lang="da-DK" sz="200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continuo-homofoni. </a:t>
            </a:r>
            <a:r>
              <a:rPr lang="da-DK" sz="1800">
                <a:solidFill>
                  <a:schemeClr val="tx1"/>
                </a:solidFill>
              </a:rPr>
              <a:t>Det er især yderstemmerne, der er ”frie”.</a:t>
            </a:r>
            <a:r>
              <a:rPr lang="da-DK">
                <a:solidFill>
                  <a:schemeClr val="tx1"/>
                </a:solidFill>
              </a:rPr>
              <a:t> </a:t>
            </a:r>
          </a:p>
          <a:p>
            <a:pPr algn="l">
              <a:buFontTx/>
              <a:buChar char="-"/>
            </a:pPr>
            <a:r>
              <a:rPr lang="da-DK">
                <a:solidFill>
                  <a:schemeClr val="tx1"/>
                </a:solidFill>
              </a:rPr>
              <a:t>Melodien flytter lidt rundt, men vi hører hele tiden 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yderstemmerne.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(uendelig melodi, en karakter)</a:t>
            </a:r>
          </a:p>
          <a:p>
            <a:pPr algn="l">
              <a:spcBef>
                <a:spcPct val="0"/>
              </a:spcBef>
            </a:pPr>
            <a:endParaRPr lang="da-DK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77" name="Text Box 1041"/>
          <p:cNvSpPr txBox="1">
            <a:spLocks noChangeArrowheads="1"/>
          </p:cNvSpPr>
          <p:nvPr/>
        </p:nvSpPr>
        <p:spPr bwMode="auto">
          <a:xfrm>
            <a:off x="5795963" y="6092825"/>
            <a:ext cx="284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b="1" i="1">
                <a:solidFill>
                  <a:schemeClr val="tx1"/>
                </a:solidFill>
              </a:rPr>
              <a:t>BAROK 1600-1750</a:t>
            </a:r>
          </a:p>
        </p:txBody>
      </p:sp>
      <p:pic>
        <p:nvPicPr>
          <p:cNvPr id="15379" name="Picture 1043" descr="bach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92600"/>
            <a:ext cx="6983413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03-KLIP BrandenburgConcertoNo6-2Adag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51352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4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sp>
        <p:nvSpPr>
          <p:cNvPr id="20490" name="Rectangle 1034"/>
          <p:cNvSpPr>
            <a:spLocks noChangeArrowheads="1"/>
          </p:cNvSpPr>
          <p:nvPr/>
        </p:nvSpPr>
        <p:spPr bwMode="auto">
          <a:xfrm>
            <a:off x="323850" y="692150"/>
            <a:ext cx="7585075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da-DK" sz="2800" b="1">
                <a:solidFill>
                  <a:schemeClr val="tx1"/>
                </a:solidFill>
              </a:rPr>
              <a:t>Ex 4: Bach Brandenburgkoncert nr 5 1. sats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continuo-ledsagelse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”walking bas” – ¼-dele</a:t>
            </a:r>
          </a:p>
          <a:p>
            <a:pPr algn="l"/>
            <a:r>
              <a:rPr lang="da-DK">
                <a:solidFill>
                  <a:schemeClr val="tx1"/>
                </a:solidFill>
              </a:rPr>
              <a:t>- fast puls </a:t>
            </a:r>
          </a:p>
          <a:p>
            <a:pPr algn="l">
              <a:spcBef>
                <a:spcPct val="0"/>
              </a:spcBef>
            </a:pPr>
            <a:endParaRPr lang="da-DK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2" name="Text Box 1036"/>
          <p:cNvSpPr txBox="1">
            <a:spLocks noChangeArrowheads="1"/>
          </p:cNvSpPr>
          <p:nvPr/>
        </p:nvSpPr>
        <p:spPr bwMode="auto">
          <a:xfrm>
            <a:off x="5795963" y="6092825"/>
            <a:ext cx="284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b="1" i="1">
                <a:solidFill>
                  <a:schemeClr val="tx1"/>
                </a:solidFill>
              </a:rPr>
              <a:t>BAROK 1600-1750</a:t>
            </a:r>
          </a:p>
        </p:txBody>
      </p:sp>
      <p:pic>
        <p:nvPicPr>
          <p:cNvPr id="20493" name="Picture 1037" descr="bach-hausma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3713162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04-KLIPBrandenburgConcertoNo5-1Alleg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48691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Musikhistorie</a:t>
            </a:r>
            <a:endParaRPr lang="da-DK" sz="1400" b="0">
              <a:effectLst/>
              <a:latin typeface="Times New Roman" pitchFamily="18" charset="0"/>
            </a:endParaRPr>
          </a:p>
        </p:txBody>
      </p:sp>
      <p:graphicFrame>
        <p:nvGraphicFramePr>
          <p:cNvPr id="36893" name="Group 29"/>
          <p:cNvGraphicFramePr>
            <a:graphicFrameLocks noGrp="1"/>
          </p:cNvGraphicFramePr>
          <p:nvPr/>
        </p:nvGraphicFramePr>
        <p:xfrm>
          <a:off x="684213" y="765175"/>
          <a:ext cx="8208962" cy="4751705"/>
        </p:xfrm>
        <a:graphic>
          <a:graphicData uri="http://schemas.openxmlformats.org/drawingml/2006/table">
            <a:tbl>
              <a:tblPr/>
              <a:tblGrid>
                <a:gridCol w="10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Musikalsk stil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Barok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Klassik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Wienerklassik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Periode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1600-1750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1770-1815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Politisk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Enevælde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Oplyst enevælde.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Revolution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Kunstne-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rens rolle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Komponisten er håndværker. 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Musikken skal udfylde en praktisk funktion.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Musikken forfines der hvor magten er – ved fyrstehofferne.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Der er en folkelig musikkultur (spillemænd), men den forfines ikke og overleveres ikke i samme grad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138" algn="l"/>
                        </a:tabLst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Komponisten befinder sig i begge roller: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11138" algn="l"/>
                        </a:tabLst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ansatte ved hoffet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11138" algn="l"/>
                        </a:tabLst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fri kunstner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11138" algn="l"/>
                        </a:tabLst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fri kunstner der støttes økonomisk af adelige.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138" algn="l"/>
                        </a:tabLst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Musikken bruges fortrinsvis ved hoffet, men der er begyndende offentligt koncertliv.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">
      <a:dk1>
        <a:srgbClr val="808080"/>
      </a:dk1>
      <a:lt1>
        <a:srgbClr val="FDF9D3"/>
      </a:lt1>
      <a:dk2>
        <a:srgbClr val="A00000"/>
      </a:dk2>
      <a:lt2>
        <a:srgbClr val="CCFF99"/>
      </a:lt2>
      <a:accent1>
        <a:srgbClr val="CC0000"/>
      </a:accent1>
      <a:accent2>
        <a:srgbClr val="3333CC"/>
      </a:accent2>
      <a:accent3>
        <a:srgbClr val="CDAAAA"/>
      </a:accent3>
      <a:accent4>
        <a:srgbClr val="D8D5B4"/>
      </a:accent4>
      <a:accent5>
        <a:srgbClr val="E2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808080"/>
        </a:dk1>
        <a:lt1>
          <a:srgbClr val="CCECFF"/>
        </a:lt1>
        <a:dk2>
          <a:srgbClr val="A00000"/>
        </a:dk2>
        <a:lt2>
          <a:srgbClr val="B2B2B2"/>
        </a:lt2>
        <a:accent1>
          <a:srgbClr val="CC0000"/>
        </a:accent1>
        <a:accent2>
          <a:srgbClr val="3333CC"/>
        </a:accent2>
        <a:accent3>
          <a:srgbClr val="CDAAAA"/>
        </a:accent3>
        <a:accent4>
          <a:srgbClr val="AEC9DA"/>
        </a:accent4>
        <a:accent5>
          <a:srgbClr val="E2A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802</Words>
  <Application>Microsoft Office PowerPoint</Application>
  <PresentationFormat>Skærmshow (4:3)</PresentationFormat>
  <Paragraphs>155</Paragraphs>
  <Slides>17</Slides>
  <Notes>0</Notes>
  <HiddenSlides>0</HiddenSlides>
  <MMClips>9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Symbol</vt:lpstr>
      <vt:lpstr>Times New Roman</vt:lpstr>
      <vt:lpstr>Verdana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Komponist:</dc:title>
  <dc:creator>Gert Uttenthal Jensen</dc:creator>
  <cp:lastModifiedBy>Niels Jørgen Christiansen</cp:lastModifiedBy>
  <cp:revision>75</cp:revision>
  <cp:lastPrinted>2002-09-18T11:53:59Z</cp:lastPrinted>
  <dcterms:created xsi:type="dcterms:W3CDTF">2002-05-27T18:57:17Z</dcterms:created>
  <dcterms:modified xsi:type="dcterms:W3CDTF">2022-10-26T16:38:55Z</dcterms:modified>
</cp:coreProperties>
</file>