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87" r:id="rId3"/>
    <p:sldId id="389" r:id="rId4"/>
    <p:sldId id="390" r:id="rId5"/>
    <p:sldId id="391" r:id="rId6"/>
    <p:sldId id="392" r:id="rId7"/>
    <p:sldId id="394" r:id="rId8"/>
    <p:sldId id="393" r:id="rId9"/>
    <p:sldId id="395" r:id="rId10"/>
    <p:sldId id="1980" r:id="rId11"/>
    <p:sldId id="1928" r:id="rId12"/>
    <p:sldId id="2009" r:id="rId13"/>
    <p:sldId id="2011"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F5924-3C98-487D-86F8-2B402AEF2A5A}" v="1" dt="2026-01-18T14:06:03.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94660"/>
  </p:normalViewPr>
  <p:slideViewPr>
    <p:cSldViewPr snapToGrid="0">
      <p:cViewPr varScale="1">
        <p:scale>
          <a:sx n="152" d="100"/>
          <a:sy n="152" d="100"/>
        </p:scale>
        <p:origin x="65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Magnus Christensen" userId="f070d0d2-aefe-4531-8fcf-a79ac56b3ec8" providerId="ADAL" clId="{DBD73646-CD09-482C-8B27-AE3EDD69729B}"/>
    <pc:docChg chg="addSld delSld modSld">
      <pc:chgData name="Niels Magnus Christensen" userId="f070d0d2-aefe-4531-8fcf-a79ac56b3ec8" providerId="ADAL" clId="{DBD73646-CD09-482C-8B27-AE3EDD69729B}" dt="2026-01-18T14:54:04.251" v="593" actId="20577"/>
      <pc:docMkLst>
        <pc:docMk/>
      </pc:docMkLst>
      <pc:sldChg chg="addSp modSp mod">
        <pc:chgData name="Niels Magnus Christensen" userId="f070d0d2-aefe-4531-8fcf-a79ac56b3ec8" providerId="ADAL" clId="{DBD73646-CD09-482C-8B27-AE3EDD69729B}" dt="2026-01-18T14:12:35.001" v="556" actId="12"/>
        <pc:sldMkLst>
          <pc:docMk/>
          <pc:sldMk cId="3935550792" sldId="1980"/>
        </pc:sldMkLst>
        <pc:spChg chg="add mod">
          <ac:chgData name="Niels Magnus Christensen" userId="f070d0d2-aefe-4531-8fcf-a79ac56b3ec8" providerId="ADAL" clId="{DBD73646-CD09-482C-8B27-AE3EDD69729B}" dt="2026-01-18T14:12:35.001" v="556" actId="12"/>
          <ac:spMkLst>
            <pc:docMk/>
            <pc:sldMk cId="3935550792" sldId="1980"/>
            <ac:spMk id="2" creationId="{6C3123B2-D048-DD4E-B061-68CFF39968E3}"/>
          </ac:spMkLst>
        </pc:spChg>
      </pc:sldChg>
      <pc:sldChg chg="modSp mod">
        <pc:chgData name="Niels Magnus Christensen" userId="f070d0d2-aefe-4531-8fcf-a79ac56b3ec8" providerId="ADAL" clId="{DBD73646-CD09-482C-8B27-AE3EDD69729B}" dt="2026-01-18T14:54:04.251" v="593" actId="20577"/>
        <pc:sldMkLst>
          <pc:docMk/>
          <pc:sldMk cId="704135950" sldId="2009"/>
        </pc:sldMkLst>
        <pc:spChg chg="mod">
          <ac:chgData name="Niels Magnus Christensen" userId="f070d0d2-aefe-4531-8fcf-a79ac56b3ec8" providerId="ADAL" clId="{DBD73646-CD09-482C-8B27-AE3EDD69729B}" dt="2026-01-18T14:54:04.251" v="593" actId="20577"/>
          <ac:spMkLst>
            <pc:docMk/>
            <pc:sldMk cId="704135950" sldId="2009"/>
            <ac:spMk id="3" creationId="{2751D3CD-6BEB-6927-0265-19F793D7DFFD}"/>
          </ac:spMkLst>
        </pc:spChg>
      </pc:sldChg>
      <pc:sldChg chg="modSp new mod">
        <pc:chgData name="Niels Magnus Christensen" userId="f070d0d2-aefe-4531-8fcf-a79ac56b3ec8" providerId="ADAL" clId="{DBD73646-CD09-482C-8B27-AE3EDD69729B}" dt="2026-01-18T12:09:49.887" v="361" actId="20577"/>
        <pc:sldMkLst>
          <pc:docMk/>
          <pc:sldMk cId="908133243" sldId="2011"/>
        </pc:sldMkLst>
        <pc:spChg chg="mod">
          <ac:chgData name="Niels Magnus Christensen" userId="f070d0d2-aefe-4531-8fcf-a79ac56b3ec8" providerId="ADAL" clId="{DBD73646-CD09-482C-8B27-AE3EDD69729B}" dt="2026-01-11T14:29:51.940" v="19" actId="20577"/>
          <ac:spMkLst>
            <pc:docMk/>
            <pc:sldMk cId="908133243" sldId="2011"/>
            <ac:spMk id="2" creationId="{A0B26365-DD60-906D-085B-6EAC9EF17004}"/>
          </ac:spMkLst>
        </pc:spChg>
        <pc:spChg chg="mod">
          <ac:chgData name="Niels Magnus Christensen" userId="f070d0d2-aefe-4531-8fcf-a79ac56b3ec8" providerId="ADAL" clId="{DBD73646-CD09-482C-8B27-AE3EDD69729B}" dt="2026-01-18T12:09:49.887" v="361" actId="20577"/>
          <ac:spMkLst>
            <pc:docMk/>
            <pc:sldMk cId="908133243" sldId="2011"/>
            <ac:spMk id="3" creationId="{04CC451F-5ADA-F747-4229-644E13EBA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FE426-36E9-4FA5-97B8-B4EF50304314}" type="datetimeFigureOut">
              <a:rPr lang="da-DK" smtClean="0"/>
              <a:t>18-01-2026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528C1-52C7-4762-AA8B-555F40CECA48}" type="slidenum">
              <a:rPr lang="da-DK" smtClean="0"/>
              <a:t>‹nr.›</a:t>
            </a:fld>
            <a:endParaRPr lang="da-DK"/>
          </a:p>
        </p:txBody>
      </p:sp>
    </p:spTree>
    <p:extLst>
      <p:ext uri="{BB962C8B-B14F-4D97-AF65-F5344CB8AC3E}">
        <p14:creationId xmlns:p14="http://schemas.microsoft.com/office/powerpoint/2010/main" val="122191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0" dirty="0">
                <a:effectLst/>
                <a:latin typeface="Garamond" panose="02020404030301010803" pitchFamily="18" charset="0"/>
                <a:ea typeface="Calibri" panose="020F0502020204030204" pitchFamily="34" charset="0"/>
                <a:cs typeface="Times New Roman" panose="02020603050405020304" pitchFamily="18" charset="0"/>
              </a:rPr>
              <a:t>Den følelse, vi får, når vi oplever at være i ’kontakt’ med verden, dvs. når vi berøres af verden. Når vi ser på et stykke kunst, der rører os, har en meningsfuld samtale med gode venner eller går ude i naturen og føler os forbundet med verden. Med til at give os en oplevelse af at leve et meningsfuldt liv. </a:t>
            </a:r>
            <a:endParaRPr lang="da-DK" dirty="0"/>
          </a:p>
        </p:txBody>
      </p:sp>
      <p:sp>
        <p:nvSpPr>
          <p:cNvPr id="4" name="Pladsholder til slidenummer 3"/>
          <p:cNvSpPr>
            <a:spLocks noGrp="1"/>
          </p:cNvSpPr>
          <p:nvPr>
            <p:ph type="sldNum" sz="quarter" idx="5"/>
          </p:nvPr>
        </p:nvSpPr>
        <p:spPr/>
        <p:txBody>
          <a:bodyPr/>
          <a:lstStyle/>
          <a:p>
            <a:fld id="{3E76EC75-D9D2-F44B-98F6-90FD882D8DAB}" type="slidenum">
              <a:rPr lang="da-DK" smtClean="0"/>
              <a:t>11</a:t>
            </a:fld>
            <a:endParaRPr lang="da-DK"/>
          </a:p>
        </p:txBody>
      </p:sp>
    </p:spTree>
    <p:extLst>
      <p:ext uri="{BB962C8B-B14F-4D97-AF65-F5344CB8AC3E}">
        <p14:creationId xmlns:p14="http://schemas.microsoft.com/office/powerpoint/2010/main" val="413511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A5B32-C704-E2AA-6992-82D8AF7AD00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E906E5E-4AF1-0B34-34CA-FB7676C421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DBCC04C-5BBC-068C-7D0D-A2B072AE2E21}"/>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5" name="Pladsholder til sidefod 4">
            <a:extLst>
              <a:ext uri="{FF2B5EF4-FFF2-40B4-BE49-F238E27FC236}">
                <a16:creationId xmlns:a16="http://schemas.microsoft.com/office/drawing/2014/main" id="{A4A87591-E296-BF1B-8AFC-4C948FB9E3B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280C6B4-D030-5666-3A1E-63F58C3217A7}"/>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156164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E4B6B-D045-C36F-1C9B-640FA7CA8BC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1EB3756-87D0-0051-5FF7-DEDA86FB804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0534F66-B0EE-E744-86D9-29B42C4A5983}"/>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5" name="Pladsholder til sidefod 4">
            <a:extLst>
              <a:ext uri="{FF2B5EF4-FFF2-40B4-BE49-F238E27FC236}">
                <a16:creationId xmlns:a16="http://schemas.microsoft.com/office/drawing/2014/main" id="{0FB5BC43-3580-B080-C343-0AA90473D33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C5D4B29-6076-FFA7-8822-3568201BCAD0}"/>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9016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ED47800-E03D-AE99-0DEF-5430A5EF8B4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C3B4B06-7C2A-F475-891E-2C1313CC42E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EEC148E-33C8-9906-65B7-1B9E0BE57B2A}"/>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5" name="Pladsholder til sidefod 4">
            <a:extLst>
              <a:ext uri="{FF2B5EF4-FFF2-40B4-BE49-F238E27FC236}">
                <a16:creationId xmlns:a16="http://schemas.microsoft.com/office/drawing/2014/main" id="{4C938644-32DB-0F5E-45DC-3F076F681E7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F96A605-5D79-BC36-02AB-0CE74521B445}"/>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15004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83BAB-C160-9102-6F8A-A0FBAD363A3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DE9090B-8BB5-2041-B7BA-86C68A98B14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7345335-9FCA-7C06-E663-A8D5E2C621F1}"/>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5" name="Pladsholder til sidefod 4">
            <a:extLst>
              <a:ext uri="{FF2B5EF4-FFF2-40B4-BE49-F238E27FC236}">
                <a16:creationId xmlns:a16="http://schemas.microsoft.com/office/drawing/2014/main" id="{CC8CBBC4-AAA7-36F1-35A7-B34B1365014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DAF01D7-ABED-B23C-F4D6-AC4682E25567}"/>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53466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A2FCE-53E2-250D-C8F5-9440D151911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1B097FC-53BB-E26A-B156-9E30951930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327B385-CF09-5230-0EA9-51D62493FF8B}"/>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5" name="Pladsholder til sidefod 4">
            <a:extLst>
              <a:ext uri="{FF2B5EF4-FFF2-40B4-BE49-F238E27FC236}">
                <a16:creationId xmlns:a16="http://schemas.microsoft.com/office/drawing/2014/main" id="{3434F682-E474-033C-8A51-44E706AE50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034B576-6577-1A81-8ABC-51E6E778ED28}"/>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576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F68B3-FF02-FC6D-63EB-C18249F35E3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24E4EF8-BAB3-BA72-C714-BF73EAE1871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805CA0D-6D40-36D2-B5E1-2CBF6851998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18128AA-BFFB-AD08-7F25-5CBD3C2C5FD3}"/>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6" name="Pladsholder til sidefod 5">
            <a:extLst>
              <a:ext uri="{FF2B5EF4-FFF2-40B4-BE49-F238E27FC236}">
                <a16:creationId xmlns:a16="http://schemas.microsoft.com/office/drawing/2014/main" id="{B9F8C7D1-0B25-AE5C-4BBD-566449170E8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BC399FF-09E5-AE3E-F871-CF72DCF82023}"/>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393885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EAFF1-236E-6598-FF81-5055D30CFEE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401BAFB-B855-5C42-3626-47E0A733D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6FDD980-FB47-CAFD-6375-285EAB4F2ED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D51BDD2-72B5-4531-2B01-946320AF1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51842B2-8CFF-B834-3489-3081E8CEBDE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882B9B0-06AE-55E5-EFF3-4D3A0CFC13C1}"/>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8" name="Pladsholder til sidefod 7">
            <a:extLst>
              <a:ext uri="{FF2B5EF4-FFF2-40B4-BE49-F238E27FC236}">
                <a16:creationId xmlns:a16="http://schemas.microsoft.com/office/drawing/2014/main" id="{C8BB3EFD-E8B0-B6DA-B2DD-ECF710945C9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3DB8315-6513-49AE-FB3F-B61D76026522}"/>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6203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A174E-A778-2FC4-CD08-9B247832A22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FAFFF86-724C-39C0-2E82-C61D05B43BA5}"/>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4" name="Pladsholder til sidefod 3">
            <a:extLst>
              <a:ext uri="{FF2B5EF4-FFF2-40B4-BE49-F238E27FC236}">
                <a16:creationId xmlns:a16="http://schemas.microsoft.com/office/drawing/2014/main" id="{5250494C-167F-C64B-26D4-AD3E6B09CC5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A229DB5-FAE5-775F-5F50-64384078DBA0}"/>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230499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12C14A8-27C1-0564-6C3E-F92D28ED35DA}"/>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3" name="Pladsholder til sidefod 2">
            <a:extLst>
              <a:ext uri="{FF2B5EF4-FFF2-40B4-BE49-F238E27FC236}">
                <a16:creationId xmlns:a16="http://schemas.microsoft.com/office/drawing/2014/main" id="{CFC15244-5463-7232-56A8-F6EB712BF3D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71699FA-D984-F30E-59ED-183B91DC5D58}"/>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391687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41D15-287C-E2A7-DA53-BFB4A2AF2E2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2F0EB77-DE8C-1221-C96B-E706EA62DB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B1E74CB-09D2-6CA7-E950-E16472BAA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7EFA769-B23C-E138-B1AC-45D3DB073E15}"/>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6" name="Pladsholder til sidefod 5">
            <a:extLst>
              <a:ext uri="{FF2B5EF4-FFF2-40B4-BE49-F238E27FC236}">
                <a16:creationId xmlns:a16="http://schemas.microsoft.com/office/drawing/2014/main" id="{CC918636-369F-C477-6FF7-D9505F10D8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A055E35-D971-8D8C-2FCC-EAF2AB780653}"/>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79220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30263-A546-2504-C0D6-01473BAAED3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AF6DCBB-5366-D30C-F4D9-9C58A2C82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50942B5-4F4B-47CC-7842-64FA33E97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5917EB-E102-FE6C-093D-EDE5A4D0D4A2}"/>
              </a:ext>
            </a:extLst>
          </p:cNvPr>
          <p:cNvSpPr>
            <a:spLocks noGrp="1"/>
          </p:cNvSpPr>
          <p:nvPr>
            <p:ph type="dt" sz="half" idx="10"/>
          </p:nvPr>
        </p:nvSpPr>
        <p:spPr/>
        <p:txBody>
          <a:bodyPr/>
          <a:lstStyle/>
          <a:p>
            <a:fld id="{0F677516-0DEA-4538-B884-7032DD5DE84D}" type="datetimeFigureOut">
              <a:rPr lang="da-DK" smtClean="0"/>
              <a:t>18-01-2026</a:t>
            </a:fld>
            <a:endParaRPr lang="da-DK"/>
          </a:p>
        </p:txBody>
      </p:sp>
      <p:sp>
        <p:nvSpPr>
          <p:cNvPr id="6" name="Pladsholder til sidefod 5">
            <a:extLst>
              <a:ext uri="{FF2B5EF4-FFF2-40B4-BE49-F238E27FC236}">
                <a16:creationId xmlns:a16="http://schemas.microsoft.com/office/drawing/2014/main" id="{AE44F21F-EFDB-7856-5E2C-F148E268F0A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B5E63D7-142D-CCA7-820F-33E1A7DF642A}"/>
              </a:ext>
            </a:extLst>
          </p:cNvPr>
          <p:cNvSpPr>
            <a:spLocks noGrp="1"/>
          </p:cNvSpPr>
          <p:nvPr>
            <p:ph type="sldNum" sz="quarter" idx="12"/>
          </p:nvPr>
        </p:nvSpPr>
        <p:spPr/>
        <p:txBody>
          <a:bodyPr/>
          <a:lstStyle/>
          <a:p>
            <a:fld id="{3ADE9F31-4DAA-4B71-8C45-F3224410F432}" type="slidenum">
              <a:rPr lang="da-DK" smtClean="0"/>
              <a:t>‹nr.›</a:t>
            </a:fld>
            <a:endParaRPr lang="da-DK"/>
          </a:p>
        </p:txBody>
      </p:sp>
    </p:spTree>
    <p:extLst>
      <p:ext uri="{BB962C8B-B14F-4D97-AF65-F5344CB8AC3E}">
        <p14:creationId xmlns:p14="http://schemas.microsoft.com/office/powerpoint/2010/main" val="31522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C9C65FC-F9BD-D5B9-D141-932967E37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9A10F49-0C9D-4A68-7F17-123D03B1E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B3626A0-04BB-2CB6-EE69-D46488F61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677516-0DEA-4538-B884-7032DD5DE84D}" type="datetimeFigureOut">
              <a:rPr lang="da-DK" smtClean="0"/>
              <a:t>18-01-2026</a:t>
            </a:fld>
            <a:endParaRPr lang="da-DK"/>
          </a:p>
        </p:txBody>
      </p:sp>
      <p:sp>
        <p:nvSpPr>
          <p:cNvPr id="5" name="Pladsholder til sidefod 4">
            <a:extLst>
              <a:ext uri="{FF2B5EF4-FFF2-40B4-BE49-F238E27FC236}">
                <a16:creationId xmlns:a16="http://schemas.microsoft.com/office/drawing/2014/main" id="{AFEDBD3F-F5E3-15E1-BDC0-03FC58E94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EB3D9BFA-2594-059D-1437-ED3929C6A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DE9F31-4DAA-4B71-8C45-F3224410F432}" type="slidenum">
              <a:rPr lang="da-DK" smtClean="0"/>
              <a:t>‹nr.›</a:t>
            </a:fld>
            <a:endParaRPr lang="da-DK"/>
          </a:p>
        </p:txBody>
      </p:sp>
    </p:spTree>
    <p:extLst>
      <p:ext uri="{BB962C8B-B14F-4D97-AF65-F5344CB8AC3E}">
        <p14:creationId xmlns:p14="http://schemas.microsoft.com/office/powerpoint/2010/main" val="173399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15962-54DA-AE40-9683-34B48B761C49}"/>
              </a:ext>
            </a:extLst>
          </p:cNvPr>
          <p:cNvSpPr>
            <a:spLocks noGrp="1"/>
          </p:cNvSpPr>
          <p:nvPr>
            <p:ph type="ctrTitle"/>
          </p:nvPr>
        </p:nvSpPr>
        <p:spPr/>
        <p:txBody>
          <a:bodyPr/>
          <a:lstStyle/>
          <a:p>
            <a:r>
              <a:rPr lang="da-DK" dirty="0"/>
              <a:t>Hartmut Rosa II</a:t>
            </a:r>
          </a:p>
        </p:txBody>
      </p:sp>
      <p:sp>
        <p:nvSpPr>
          <p:cNvPr id="3" name="Undertitel 2">
            <a:extLst>
              <a:ext uri="{FF2B5EF4-FFF2-40B4-BE49-F238E27FC236}">
                <a16:creationId xmlns:a16="http://schemas.microsoft.com/office/drawing/2014/main" id="{A84C147A-79B4-CF08-64AD-74731F8F5D6F}"/>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77522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skærmbillede, Font/skrifttype, diagram&#10;&#10;AI-genereret indhold kan være ukorrekt.">
            <a:extLst>
              <a:ext uri="{FF2B5EF4-FFF2-40B4-BE49-F238E27FC236}">
                <a16:creationId xmlns:a16="http://schemas.microsoft.com/office/drawing/2014/main" id="{C7AF6121-2B7F-7C26-40E2-371D2FE2C60B}"/>
              </a:ext>
            </a:extLst>
          </p:cNvPr>
          <p:cNvPicPr>
            <a:picLocks noChangeAspect="1"/>
          </p:cNvPicPr>
          <p:nvPr/>
        </p:nvPicPr>
        <p:blipFill>
          <a:blip r:embed="rId2"/>
          <a:stretch>
            <a:fillRect/>
          </a:stretch>
        </p:blipFill>
        <p:spPr>
          <a:xfrm>
            <a:off x="140537" y="135873"/>
            <a:ext cx="5448580" cy="6331275"/>
          </a:xfrm>
          <a:prstGeom prst="rect">
            <a:avLst/>
          </a:prstGeom>
        </p:spPr>
      </p:pic>
      <p:pic>
        <p:nvPicPr>
          <p:cNvPr id="5" name="Billede 4" descr="Et billede, der indeholder tekst, skærmbillede, nummer/tal, Font/skrifttype&#10;&#10;AI-genereret indhold kan være ukorrekt.">
            <a:extLst>
              <a:ext uri="{FF2B5EF4-FFF2-40B4-BE49-F238E27FC236}">
                <a16:creationId xmlns:a16="http://schemas.microsoft.com/office/drawing/2014/main" id="{638F1E20-78D8-5FB8-B33F-DB9B4DD0EC89}"/>
              </a:ext>
            </a:extLst>
          </p:cNvPr>
          <p:cNvPicPr>
            <a:picLocks noChangeAspect="1"/>
          </p:cNvPicPr>
          <p:nvPr/>
        </p:nvPicPr>
        <p:blipFill>
          <a:blip r:embed="rId3"/>
          <a:stretch>
            <a:fillRect/>
          </a:stretch>
        </p:blipFill>
        <p:spPr>
          <a:xfrm>
            <a:off x="5589116" y="456143"/>
            <a:ext cx="6531463" cy="3852088"/>
          </a:xfrm>
          <a:prstGeom prst="rect">
            <a:avLst/>
          </a:prstGeom>
        </p:spPr>
      </p:pic>
      <p:sp>
        <p:nvSpPr>
          <p:cNvPr id="2" name="Tekstfelt 1">
            <a:extLst>
              <a:ext uri="{FF2B5EF4-FFF2-40B4-BE49-F238E27FC236}">
                <a16:creationId xmlns:a16="http://schemas.microsoft.com/office/drawing/2014/main" id="{6C3123B2-D048-DD4E-B061-68CFF39968E3}"/>
              </a:ext>
            </a:extLst>
          </p:cNvPr>
          <p:cNvSpPr txBox="1"/>
          <p:nvPr/>
        </p:nvSpPr>
        <p:spPr>
          <a:xfrm>
            <a:off x="5840136" y="4404219"/>
            <a:ext cx="5396917" cy="1754326"/>
          </a:xfrm>
          <a:prstGeom prst="rect">
            <a:avLst/>
          </a:prstGeom>
          <a:noFill/>
        </p:spPr>
        <p:txBody>
          <a:bodyPr wrap="square" rtlCol="0">
            <a:spAutoFit/>
          </a:bodyPr>
          <a:lstStyle/>
          <a:p>
            <a:r>
              <a:rPr lang="da-DK" dirty="0"/>
              <a:t>Fremmedgørelse:</a:t>
            </a:r>
          </a:p>
          <a:p>
            <a:pPr marL="285750" indent="-285750">
              <a:buFont typeface="Arial" panose="020B0604020202020204" pitchFamily="34" charset="0"/>
              <a:buChar char="•"/>
            </a:pPr>
            <a:r>
              <a:rPr lang="da-DK" dirty="0"/>
              <a:t>Ting fordi vi ikke ved hvordan de er lavet</a:t>
            </a:r>
          </a:p>
          <a:p>
            <a:pPr marL="285750" indent="-285750">
              <a:buFont typeface="Arial" panose="020B0604020202020204" pitchFamily="34" charset="0"/>
              <a:buChar char="•"/>
            </a:pPr>
            <a:r>
              <a:rPr lang="da-DK" dirty="0"/>
              <a:t>Handlinger fordi vi ikke selv forstår dem</a:t>
            </a:r>
          </a:p>
          <a:p>
            <a:pPr marL="285750" indent="-285750">
              <a:buFont typeface="Arial" panose="020B0604020202020204" pitchFamily="34" charset="0"/>
              <a:buChar char="•"/>
            </a:pPr>
            <a:r>
              <a:rPr lang="da-DK" dirty="0"/>
              <a:t>Naturen fordi vi udnytter den</a:t>
            </a:r>
          </a:p>
          <a:p>
            <a:pPr marL="285750" indent="-285750">
              <a:buFont typeface="Arial" panose="020B0604020202020204" pitchFamily="34" charset="0"/>
              <a:buChar char="•"/>
            </a:pPr>
            <a:r>
              <a:rPr lang="da-DK" dirty="0"/>
              <a:t>Andre mennesker pga. overfladiske relationer</a:t>
            </a:r>
          </a:p>
          <a:p>
            <a:endParaRPr lang="da-DK" dirty="0"/>
          </a:p>
        </p:txBody>
      </p:sp>
    </p:spTree>
    <p:extLst>
      <p:ext uri="{BB962C8B-B14F-4D97-AF65-F5344CB8AC3E}">
        <p14:creationId xmlns:p14="http://schemas.microsoft.com/office/powerpoint/2010/main" val="393555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1BB9E-C6B4-3145-81F6-F053C9BAC3D6}"/>
              </a:ext>
            </a:extLst>
          </p:cNvPr>
          <p:cNvSpPr>
            <a:spLocks noGrp="1"/>
          </p:cNvSpPr>
          <p:nvPr>
            <p:ph type="title"/>
          </p:nvPr>
        </p:nvSpPr>
        <p:spPr>
          <a:xfrm>
            <a:off x="667283" y="243161"/>
            <a:ext cx="11793783" cy="1188720"/>
          </a:xfrm>
        </p:spPr>
        <p:txBody>
          <a:bodyPr/>
          <a:lstStyle/>
          <a:p>
            <a:r>
              <a:rPr lang="da-DK" dirty="0"/>
              <a:t>Løsning: Resonans</a:t>
            </a:r>
          </a:p>
        </p:txBody>
      </p:sp>
      <p:sp>
        <p:nvSpPr>
          <p:cNvPr id="3" name="Pladsholder til indhold 2">
            <a:extLst>
              <a:ext uri="{FF2B5EF4-FFF2-40B4-BE49-F238E27FC236}">
                <a16:creationId xmlns:a16="http://schemas.microsoft.com/office/drawing/2014/main" id="{C0CE2C6A-993B-3840-987B-09DEB091D019}"/>
              </a:ext>
            </a:extLst>
          </p:cNvPr>
          <p:cNvSpPr>
            <a:spLocks noGrp="1"/>
          </p:cNvSpPr>
          <p:nvPr>
            <p:ph idx="1"/>
          </p:nvPr>
        </p:nvSpPr>
        <p:spPr>
          <a:xfrm>
            <a:off x="5889278" y="1995326"/>
            <a:ext cx="5903730" cy="1871297"/>
          </a:xfrm>
        </p:spPr>
        <p:txBody>
          <a:bodyPr>
            <a:normAutofit/>
          </a:bodyPr>
          <a:lstStyle/>
          <a:p>
            <a:r>
              <a:rPr lang="da-DK" sz="2200" i="1" dirty="0"/>
              <a:t>Den følelse, vi får, når vi oplever at være i ’kontakt’ med verden, dvs. når vi berøres af verden.</a:t>
            </a:r>
          </a:p>
          <a:p>
            <a:r>
              <a:rPr lang="da-DK" sz="2200" i="1" dirty="0"/>
              <a:t>Har en meningsfuld samtale med gode venner, ser kunst, oplever naturen osv. </a:t>
            </a:r>
          </a:p>
          <a:p>
            <a:pPr marL="0" indent="0">
              <a:buNone/>
            </a:pPr>
            <a:endParaRPr lang="da-DK" sz="2200" i="1" dirty="0"/>
          </a:p>
        </p:txBody>
      </p:sp>
      <p:pic>
        <p:nvPicPr>
          <p:cNvPr id="3074" name="Picture 2" descr="Et af de kunstværker, der kan ses på Vatikanets hjemmeside, er  Michelangelos berømte freske i loftet af Det Sixtinske Kapel, »La Creazione« (Skabelsen), hvor Skaberens og Adams fingre netop rører hinanden og derved overfører liv.">
            <a:extLst>
              <a:ext uri="{FF2B5EF4-FFF2-40B4-BE49-F238E27FC236}">
                <a16:creationId xmlns:a16="http://schemas.microsoft.com/office/drawing/2014/main" id="{69822AB0-D1B5-8C46-8727-B6F3BC6BA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83" y="3474970"/>
            <a:ext cx="4866224" cy="27385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slow og ledelse kan gå hånd i hånd med enkelte eksempler">
            <a:extLst>
              <a:ext uri="{FF2B5EF4-FFF2-40B4-BE49-F238E27FC236}">
                <a16:creationId xmlns:a16="http://schemas.microsoft.com/office/drawing/2014/main" id="{8BFE8496-FFC9-4A4A-9E80-F4DFD3EC6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807" y="3976209"/>
            <a:ext cx="4288201" cy="241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9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6AA13-477A-48D1-0C50-8330985EA1DF}"/>
              </a:ext>
            </a:extLst>
          </p:cNvPr>
          <p:cNvSpPr>
            <a:spLocks noGrp="1"/>
          </p:cNvSpPr>
          <p:nvPr>
            <p:ph type="title"/>
          </p:nvPr>
        </p:nvSpPr>
        <p:spPr/>
        <p:txBody>
          <a:bodyPr/>
          <a:lstStyle/>
          <a:p>
            <a:r>
              <a:rPr lang="da-DK" dirty="0"/>
              <a:t>Jagten på resonans</a:t>
            </a:r>
            <a:br>
              <a:rPr lang="da-DK" sz="2800" dirty="0">
                <a:latin typeface="Calibri" panose="020F0502020204030204" pitchFamily="34"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2751D3CD-6BEB-6927-0265-19F793D7DFFD}"/>
              </a:ext>
            </a:extLst>
          </p:cNvPr>
          <p:cNvSpPr>
            <a:spLocks noGrp="1"/>
          </p:cNvSpPr>
          <p:nvPr>
            <p:ph idx="1"/>
          </p:nvPr>
        </p:nvSpPr>
        <p:spPr>
          <a:xfrm>
            <a:off x="838200" y="2269475"/>
            <a:ext cx="10515600" cy="3907488"/>
          </a:xfrm>
        </p:spPr>
        <p:txBody>
          <a:bodyPr/>
          <a:lstStyle/>
          <a:p>
            <a:pPr marL="0" indent="0">
              <a:buNone/>
            </a:pPr>
            <a:r>
              <a:rPr lang="da-DK" sz="1800" dirty="0">
                <a:effectLst/>
                <a:latin typeface="Calibri" panose="020F0502020204030204" pitchFamily="34" charset="0"/>
                <a:ea typeface="Times New Roman" panose="02020603050405020304" pitchFamily="18" charset="0"/>
              </a:rPr>
              <a:t>Som afrunding på lektionen skal I nu tage jakker på og gå en tur udenfor sammen med en </a:t>
            </a:r>
            <a:r>
              <a:rPr lang="da-DK" sz="1800">
                <a:effectLst/>
                <a:latin typeface="Calibri" panose="020F0502020204030204" pitchFamily="34" charset="0"/>
                <a:ea typeface="Times New Roman" panose="02020603050405020304" pitchFamily="18" charset="0"/>
              </a:rPr>
              <a:t>eller to for </a:t>
            </a:r>
            <a:r>
              <a:rPr lang="da-DK" sz="1800" dirty="0">
                <a:effectLst/>
                <a:latin typeface="Calibri" panose="020F0502020204030204" pitchFamily="34" charset="0"/>
                <a:ea typeface="Times New Roman" panose="02020603050405020304" pitchFamily="18" charset="0"/>
              </a:rPr>
              <a:t>at se, om I kan finde resonans. </a:t>
            </a:r>
          </a:p>
          <a:p>
            <a:pPr marL="0" indent="0">
              <a:buNone/>
            </a:pPr>
            <a:r>
              <a:rPr lang="da-DK" sz="1800" dirty="0">
                <a:effectLst/>
                <a:latin typeface="Calibri" panose="020F0502020204030204" pitchFamily="34" charset="0"/>
                <a:ea typeface="Times New Roman" panose="02020603050405020304" pitchFamily="18" charset="0"/>
              </a:rPr>
              <a:t>Resonans er, ifølge Rosa, den følelse, vi får, når vi oplever at være i ’kontakt’ med verden. </a:t>
            </a:r>
          </a:p>
          <a:p>
            <a:pPr marL="0" indent="0">
              <a:buNone/>
            </a:pPr>
            <a:r>
              <a:rPr lang="da-DK" sz="1800" dirty="0">
                <a:effectLst/>
                <a:latin typeface="Calibri" panose="020F0502020204030204" pitchFamily="34" charset="0"/>
                <a:ea typeface="Times New Roman" panose="02020603050405020304" pitchFamily="18" charset="0"/>
              </a:rPr>
              <a:t>Som eksempler nævner han, at det kan være en følelse, der opstår, når man har en meningsfuld samtale med en god ven eller en følelse, der pludselig opstår, når man går udenfor i naturen og pludselig føler sig forbundet med naturen. Prøv derfor at gå udenfor i naturen og tal med jeres venner. </a:t>
            </a:r>
          </a:p>
          <a:p>
            <a:pPr marL="0" indent="0">
              <a:buNone/>
            </a:pPr>
            <a:r>
              <a:rPr lang="da-DK" sz="1800" dirty="0">
                <a:effectLst/>
                <a:latin typeface="Calibri" panose="020F0502020204030204" pitchFamily="34" charset="0"/>
                <a:ea typeface="Times New Roman" panose="02020603050405020304" pitchFamily="18" charset="0"/>
              </a:rPr>
              <a:t>Tag en snak sammen i gruppen om, om I har oplevet den her følelse af resonans for nyligt. Hvem ved? </a:t>
            </a:r>
            <a:r>
              <a:rPr lang="da-DK" sz="1800" dirty="0">
                <a:latin typeface="Calibri" panose="020F0502020204030204" pitchFamily="34" charset="0"/>
                <a:ea typeface="Times New Roman" panose="02020603050405020304" pitchFamily="18" charset="0"/>
              </a:rPr>
              <a:t>M</a:t>
            </a:r>
            <a:r>
              <a:rPr lang="da-DK" sz="1800" dirty="0">
                <a:effectLst/>
                <a:latin typeface="Calibri" panose="020F0502020204030204" pitchFamily="34" charset="0"/>
                <a:ea typeface="Times New Roman" panose="02020603050405020304" pitchFamily="18" charset="0"/>
              </a:rPr>
              <a:t>åske får I følelsen, mens I går rundt udenfor. </a:t>
            </a:r>
            <a:endParaRPr lang="da-DK" sz="1800"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70413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26365-DD60-906D-085B-6EAC9EF17004}"/>
              </a:ext>
            </a:extLst>
          </p:cNvPr>
          <p:cNvSpPr>
            <a:spLocks noGrp="1"/>
          </p:cNvSpPr>
          <p:nvPr>
            <p:ph type="title"/>
          </p:nvPr>
        </p:nvSpPr>
        <p:spPr/>
        <p:txBody>
          <a:bodyPr/>
          <a:lstStyle/>
          <a:p>
            <a:r>
              <a:rPr lang="da-DK" dirty="0"/>
              <a:t>Noget om PODCASTEN</a:t>
            </a:r>
          </a:p>
        </p:txBody>
      </p:sp>
      <p:sp>
        <p:nvSpPr>
          <p:cNvPr id="3" name="Pladsholder til indhold 2">
            <a:extLst>
              <a:ext uri="{FF2B5EF4-FFF2-40B4-BE49-F238E27FC236}">
                <a16:creationId xmlns:a16="http://schemas.microsoft.com/office/drawing/2014/main" id="{04CC451F-5ADA-F747-4229-644E13EBAE2F}"/>
              </a:ext>
            </a:extLst>
          </p:cNvPr>
          <p:cNvSpPr>
            <a:spLocks noGrp="1"/>
          </p:cNvSpPr>
          <p:nvPr>
            <p:ph idx="1"/>
          </p:nvPr>
        </p:nvSpPr>
        <p:spPr/>
        <p:txBody>
          <a:bodyPr/>
          <a:lstStyle/>
          <a:p>
            <a:r>
              <a:rPr lang="da-DK" dirty="0"/>
              <a:t>Lyt den igennem alene med </a:t>
            </a:r>
            <a:r>
              <a:rPr lang="da-DK" dirty="0" err="1"/>
              <a:t>headphones</a:t>
            </a:r>
            <a:r>
              <a:rPr lang="da-DK" dirty="0"/>
              <a:t> (eller læse den)</a:t>
            </a:r>
          </a:p>
          <a:p>
            <a:r>
              <a:rPr lang="da-DK" dirty="0"/>
              <a:t>Hurtigskrivning af vigtigste pointer</a:t>
            </a:r>
          </a:p>
          <a:p>
            <a:endParaRPr lang="da-DK" dirty="0"/>
          </a:p>
          <a:p>
            <a:r>
              <a:rPr lang="da-DK" dirty="0"/>
              <a:t>Find sammen i tremandsgrupper og fortæl hinanden om svaret på det allersidste spørgsmål i podcasten: hvilken egenskab/færdighed mener DU er vigtig at tage med ind i fremtiden i fremtiden og hvordan vil DU øve dig i den?</a:t>
            </a:r>
          </a:p>
        </p:txBody>
      </p:sp>
    </p:spTree>
    <p:extLst>
      <p:ext uri="{BB962C8B-B14F-4D97-AF65-F5344CB8AC3E}">
        <p14:creationId xmlns:p14="http://schemas.microsoft.com/office/powerpoint/2010/main" val="90813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D7773-FFDE-4DD6-4873-A6740006C0EC}"/>
              </a:ext>
            </a:extLst>
          </p:cNvPr>
          <p:cNvSpPr>
            <a:spLocks noGrp="1"/>
          </p:cNvSpPr>
          <p:nvPr>
            <p:ph type="title"/>
          </p:nvPr>
        </p:nvSpPr>
        <p:spPr>
          <a:xfrm>
            <a:off x="1981200" y="274638"/>
            <a:ext cx="8229600" cy="1143000"/>
          </a:xfrm>
        </p:spPr>
        <p:txBody>
          <a:bodyPr anchor="ctr">
            <a:normAutofit/>
          </a:bodyPr>
          <a:lstStyle/>
          <a:p>
            <a:r>
              <a:rPr lang="da-DK" dirty="0"/>
              <a:t>Social acceleration</a:t>
            </a:r>
          </a:p>
        </p:txBody>
      </p:sp>
      <p:sp>
        <p:nvSpPr>
          <p:cNvPr id="9" name="Content Placeholder 2">
            <a:extLst>
              <a:ext uri="{FF2B5EF4-FFF2-40B4-BE49-F238E27FC236}">
                <a16:creationId xmlns:a16="http://schemas.microsoft.com/office/drawing/2014/main" id="{26DD829A-2B1E-5F43-8AC3-1BE0FBC868E1}"/>
              </a:ext>
            </a:extLst>
          </p:cNvPr>
          <p:cNvSpPr>
            <a:spLocks noGrp="1"/>
          </p:cNvSpPr>
          <p:nvPr>
            <p:ph sz="half" idx="1"/>
          </p:nvPr>
        </p:nvSpPr>
        <p:spPr>
          <a:xfrm>
            <a:off x="1981200" y="1600201"/>
            <a:ext cx="4790279" cy="4525963"/>
          </a:xfrm>
        </p:spPr>
        <p:txBody>
          <a:bodyPr>
            <a:normAutofit/>
          </a:bodyPr>
          <a:lstStyle/>
          <a:p>
            <a:pPr marL="0" indent="0">
              <a:buNone/>
            </a:pPr>
            <a:r>
              <a:rPr lang="en-US" sz="2400" dirty="0" err="1"/>
              <a:t>Kernebegreb</a:t>
            </a:r>
            <a:r>
              <a:rPr lang="en-US" sz="2400" dirty="0"/>
              <a:t> for Hartmut Rosa er social </a:t>
            </a:r>
            <a:r>
              <a:rPr lang="en-US" sz="2400" u="sng" dirty="0">
                <a:solidFill>
                  <a:srgbClr val="FF0000"/>
                </a:solidFill>
              </a:rPr>
              <a:t>acceleration</a:t>
            </a:r>
            <a:r>
              <a:rPr lang="en-US" sz="2400" dirty="0"/>
              <a:t>, </a:t>
            </a:r>
            <a:r>
              <a:rPr lang="en-US" sz="2400" dirty="0" err="1"/>
              <a:t>som</a:t>
            </a:r>
            <a:r>
              <a:rPr lang="en-US" sz="2400" dirty="0"/>
              <a:t> </a:t>
            </a:r>
            <a:r>
              <a:rPr lang="en-US" sz="2400" dirty="0" err="1"/>
              <a:t>han</a:t>
            </a:r>
            <a:r>
              <a:rPr lang="en-US" sz="2400" dirty="0"/>
              <a:t> </a:t>
            </a:r>
            <a:r>
              <a:rPr lang="en-US" sz="2400" dirty="0" err="1"/>
              <a:t>mener</a:t>
            </a:r>
            <a:r>
              <a:rPr lang="en-US" sz="2400" dirty="0"/>
              <a:t> er </a:t>
            </a:r>
            <a:r>
              <a:rPr lang="en-US" sz="2400" dirty="0" err="1"/>
              <a:t>kendetegnende</a:t>
            </a:r>
            <a:r>
              <a:rPr lang="en-US" sz="2400" dirty="0"/>
              <a:t> for det </a:t>
            </a:r>
            <a:r>
              <a:rPr lang="en-US" sz="2400" dirty="0" err="1"/>
              <a:t>senmoderne</a:t>
            </a:r>
            <a:r>
              <a:rPr lang="en-US" sz="2400" dirty="0"/>
              <a:t> </a:t>
            </a:r>
            <a:r>
              <a:rPr lang="en-US" sz="2400" dirty="0" err="1"/>
              <a:t>samfund</a:t>
            </a:r>
            <a:endParaRPr lang="en-US" sz="2400" dirty="0"/>
          </a:p>
          <a:p>
            <a:pPr>
              <a:lnSpc>
                <a:spcPct val="90000"/>
              </a:lnSpc>
            </a:pPr>
            <a:r>
              <a:rPr lang="en-US" sz="2400" u="sng" dirty="0" err="1"/>
              <a:t>Teknologisk</a:t>
            </a:r>
            <a:r>
              <a:rPr lang="en-US" sz="2400" u="sng" dirty="0"/>
              <a:t> acceleration</a:t>
            </a:r>
          </a:p>
          <a:p>
            <a:pPr>
              <a:lnSpc>
                <a:spcPct val="90000"/>
              </a:lnSpc>
            </a:pPr>
            <a:r>
              <a:rPr lang="en-US" sz="2400" u="sng" dirty="0"/>
              <a:t>Acceleration </a:t>
            </a:r>
            <a:r>
              <a:rPr lang="en-US" sz="2400" u="sng" dirty="0" err="1"/>
              <a:t>af</a:t>
            </a:r>
            <a:r>
              <a:rPr lang="en-US" sz="2400" u="sng" dirty="0"/>
              <a:t> social </a:t>
            </a:r>
            <a:r>
              <a:rPr lang="en-US" sz="2400" u="sng" dirty="0" err="1"/>
              <a:t>forandring</a:t>
            </a:r>
            <a:endParaRPr lang="en-US" sz="2400" u="sng" dirty="0"/>
          </a:p>
          <a:p>
            <a:pPr>
              <a:lnSpc>
                <a:spcPct val="90000"/>
              </a:lnSpc>
            </a:pPr>
            <a:r>
              <a:rPr lang="en-US" sz="2400" u="sng" dirty="0"/>
              <a:t>Acceleration </a:t>
            </a:r>
            <a:r>
              <a:rPr lang="en-US" sz="2400" u="sng" dirty="0" err="1"/>
              <a:t>af</a:t>
            </a:r>
            <a:r>
              <a:rPr lang="en-US" sz="2400" u="sng" dirty="0"/>
              <a:t> </a:t>
            </a:r>
            <a:r>
              <a:rPr lang="en-US" sz="2400" u="sng" dirty="0" err="1"/>
              <a:t>livstempoet</a:t>
            </a:r>
            <a:endParaRPr lang="en-US" sz="2400" u="sng" dirty="0"/>
          </a:p>
        </p:txBody>
      </p:sp>
      <p:pic>
        <p:nvPicPr>
          <p:cNvPr id="8194" name="Picture 2">
            <a:extLst>
              <a:ext uri="{FF2B5EF4-FFF2-40B4-BE49-F238E27FC236}">
                <a16:creationId xmlns:a16="http://schemas.microsoft.com/office/drawing/2014/main" id="{03264448-82F8-D03F-033D-67B9B862AA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3921" y="1600201"/>
            <a:ext cx="3168101" cy="4525963"/>
          </a:xfrm>
          <a:prstGeom prst="rect">
            <a:avLst/>
          </a:prstGeom>
          <a:solidFill>
            <a:srgbClr val="FFFFFF"/>
          </a:solidFill>
        </p:spPr>
      </p:pic>
    </p:spTree>
    <p:extLst>
      <p:ext uri="{BB962C8B-B14F-4D97-AF65-F5344CB8AC3E}">
        <p14:creationId xmlns:p14="http://schemas.microsoft.com/office/powerpoint/2010/main" val="293352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1F898-9B96-97FC-E2CC-5DA23811321E}"/>
              </a:ext>
            </a:extLst>
          </p:cNvPr>
          <p:cNvSpPr>
            <a:spLocks noGrp="1"/>
          </p:cNvSpPr>
          <p:nvPr>
            <p:ph type="title"/>
          </p:nvPr>
        </p:nvSpPr>
        <p:spPr>
          <a:xfrm>
            <a:off x="1981200" y="274638"/>
            <a:ext cx="8229600" cy="1143000"/>
          </a:xfrm>
        </p:spPr>
        <p:txBody>
          <a:bodyPr anchor="ctr">
            <a:normAutofit/>
          </a:bodyPr>
          <a:lstStyle/>
          <a:p>
            <a:r>
              <a:rPr lang="da-DK" dirty="0"/>
              <a:t>Acceleration af social forandring</a:t>
            </a:r>
          </a:p>
        </p:txBody>
      </p:sp>
      <p:sp>
        <p:nvSpPr>
          <p:cNvPr id="3" name="Pladsholder til indhold 2">
            <a:extLst>
              <a:ext uri="{FF2B5EF4-FFF2-40B4-BE49-F238E27FC236}">
                <a16:creationId xmlns:a16="http://schemas.microsoft.com/office/drawing/2014/main" id="{1B7CFB88-82D1-CD87-6E74-DD871440F362}"/>
              </a:ext>
            </a:extLst>
          </p:cNvPr>
          <p:cNvSpPr>
            <a:spLocks noGrp="1"/>
          </p:cNvSpPr>
          <p:nvPr>
            <p:ph sz="half" idx="1"/>
          </p:nvPr>
        </p:nvSpPr>
        <p:spPr>
          <a:xfrm>
            <a:off x="92319" y="1200151"/>
            <a:ext cx="6622399" cy="2505808"/>
          </a:xfrm>
        </p:spPr>
        <p:txBody>
          <a:bodyPr>
            <a:normAutofit/>
          </a:bodyPr>
          <a:lstStyle/>
          <a:p>
            <a:pPr marL="457200" lvl="1" indent="0" fontAlgn="ctr">
              <a:spcBef>
                <a:spcPts val="0"/>
              </a:spcBef>
              <a:buNone/>
            </a:pPr>
            <a:r>
              <a:rPr lang="da-DK" dirty="0">
                <a:effectLst/>
              </a:rPr>
              <a:t>Denne form for acceleration ses blandt andet på at tendenser, modeluner og normer forandrer sig hurtigere og hurtigere. Tænk </a:t>
            </a:r>
            <a:r>
              <a:rPr lang="da-DK" dirty="0" err="1">
                <a:effectLst/>
              </a:rPr>
              <a:t>f.eks</a:t>
            </a:r>
            <a:r>
              <a:rPr lang="da-DK" dirty="0">
                <a:effectLst/>
              </a:rPr>
              <a:t> på den accelerationen der er i forhold til familie og arbejdslivet</a:t>
            </a:r>
          </a:p>
          <a:p>
            <a:pPr lvl="1" fontAlgn="ctr">
              <a:spcBef>
                <a:spcPts val="0"/>
              </a:spcBef>
              <a:buFontTx/>
              <a:buChar char="-"/>
            </a:pPr>
            <a:endParaRPr lang="da-DK" dirty="0"/>
          </a:p>
          <a:p>
            <a:pPr>
              <a:lnSpc>
                <a:spcPct val="90000"/>
              </a:lnSpc>
            </a:pPr>
            <a:endParaRPr lang="da-DK" sz="1800" dirty="0"/>
          </a:p>
        </p:txBody>
      </p:sp>
      <p:pic>
        <p:nvPicPr>
          <p:cNvPr id="12290" name="Picture 2" descr="Ny forskning om skilsmisse: Det er ikke nødvendigvis så svært for børnene -  Seminarer">
            <a:extLst>
              <a:ext uri="{FF2B5EF4-FFF2-40B4-BE49-F238E27FC236}">
                <a16:creationId xmlns:a16="http://schemas.microsoft.com/office/drawing/2014/main" id="{52E50818-67A4-36BA-7B60-4B1042A733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4718" y="1356838"/>
            <a:ext cx="2081620" cy="1428713"/>
          </a:xfrm>
          <a:prstGeom prst="rect">
            <a:avLst/>
          </a:prstGeom>
          <a:solidFill>
            <a:srgbClr val="FFFFFF"/>
          </a:solidFill>
        </p:spPr>
      </p:pic>
      <p:pic>
        <p:nvPicPr>
          <p:cNvPr id="12292" name="Picture 4" descr="Trends 2022 – sæsonens tendenser indenfor mode, makeup og bolig - ALT.dk">
            <a:extLst>
              <a:ext uri="{FF2B5EF4-FFF2-40B4-BE49-F238E27FC236}">
                <a16:creationId xmlns:a16="http://schemas.microsoft.com/office/drawing/2014/main" id="{4CDD1CE6-989C-2E5C-C6CF-E11670256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944" y="1284852"/>
            <a:ext cx="1846703" cy="128689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Er det tid for dig at skifte job?">
            <a:extLst>
              <a:ext uri="{FF2B5EF4-FFF2-40B4-BE49-F238E27FC236}">
                <a16:creationId xmlns:a16="http://schemas.microsoft.com/office/drawing/2014/main" id="{6B065655-5B00-0B95-57A6-49B7D9268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992" y="2868621"/>
            <a:ext cx="3978242" cy="1989121"/>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descr="Et billede, der indeholder fodtøj, tøj, jakke, jeans&#10;&#10;Automatisk genereret beskrivelse">
            <a:extLst>
              <a:ext uri="{FF2B5EF4-FFF2-40B4-BE49-F238E27FC236}">
                <a16:creationId xmlns:a16="http://schemas.microsoft.com/office/drawing/2014/main" id="{6342493D-7945-2CDE-9BE6-275B12C1716E}"/>
              </a:ext>
            </a:extLst>
          </p:cNvPr>
          <p:cNvPicPr>
            <a:picLocks noChangeAspect="1"/>
          </p:cNvPicPr>
          <p:nvPr/>
        </p:nvPicPr>
        <p:blipFill>
          <a:blip r:embed="rId5"/>
          <a:stretch>
            <a:fillRect/>
          </a:stretch>
        </p:blipFill>
        <p:spPr>
          <a:xfrm>
            <a:off x="177221" y="4063377"/>
            <a:ext cx="4185379" cy="2196746"/>
          </a:xfrm>
          <a:prstGeom prst="rect">
            <a:avLst/>
          </a:prstGeom>
        </p:spPr>
      </p:pic>
      <p:sp>
        <p:nvSpPr>
          <p:cNvPr id="6" name="Tekstfelt 5">
            <a:extLst>
              <a:ext uri="{FF2B5EF4-FFF2-40B4-BE49-F238E27FC236}">
                <a16:creationId xmlns:a16="http://schemas.microsoft.com/office/drawing/2014/main" id="{FE53A4F0-428F-CACF-ABE6-0212DA907876}"/>
              </a:ext>
            </a:extLst>
          </p:cNvPr>
          <p:cNvSpPr txBox="1"/>
          <p:nvPr/>
        </p:nvSpPr>
        <p:spPr>
          <a:xfrm>
            <a:off x="4870938" y="5077558"/>
            <a:ext cx="7249257" cy="1200329"/>
          </a:xfrm>
          <a:prstGeom prst="rect">
            <a:avLst/>
          </a:prstGeom>
          <a:noFill/>
        </p:spPr>
        <p:txBody>
          <a:bodyPr wrap="square" rtlCol="0">
            <a:spAutoFit/>
          </a:bodyPr>
          <a:lstStyle/>
          <a:p>
            <a:r>
              <a:rPr lang="da-DK" i="1" dirty="0"/>
              <a:t>”Social acceleration er altså defineret ved en stadig hurtigere afvikling af pålideligheden af erfaringer og forventninger og ved en sammentrækning af de tidsrum, der kan siges at udgøre ’nuet’.”</a:t>
            </a:r>
            <a:endParaRPr lang="da-DK" dirty="0"/>
          </a:p>
          <a:p>
            <a:endParaRPr lang="da-DK" dirty="0"/>
          </a:p>
        </p:txBody>
      </p:sp>
    </p:spTree>
    <p:extLst>
      <p:ext uri="{BB962C8B-B14F-4D97-AF65-F5344CB8AC3E}">
        <p14:creationId xmlns:p14="http://schemas.microsoft.com/office/powerpoint/2010/main" val="3176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2C9A58-5859-5F0D-82E0-AA12BD3C3DC7}"/>
              </a:ext>
            </a:extLst>
          </p:cNvPr>
          <p:cNvSpPr>
            <a:spLocks noGrp="1"/>
          </p:cNvSpPr>
          <p:nvPr>
            <p:ph type="title"/>
          </p:nvPr>
        </p:nvSpPr>
        <p:spPr>
          <a:xfrm>
            <a:off x="1981200" y="274638"/>
            <a:ext cx="8229600" cy="1143000"/>
          </a:xfrm>
        </p:spPr>
        <p:txBody>
          <a:bodyPr anchor="ctr">
            <a:normAutofit/>
          </a:bodyPr>
          <a:lstStyle/>
          <a:p>
            <a:r>
              <a:rPr lang="en-US" dirty="0" err="1"/>
              <a:t>Teknologisk</a:t>
            </a:r>
            <a:r>
              <a:rPr lang="en-US" dirty="0"/>
              <a:t> acceleration</a:t>
            </a:r>
          </a:p>
        </p:txBody>
      </p:sp>
      <p:sp>
        <p:nvSpPr>
          <p:cNvPr id="11" name="Content Placeholder 2">
            <a:extLst>
              <a:ext uri="{FF2B5EF4-FFF2-40B4-BE49-F238E27FC236}">
                <a16:creationId xmlns:a16="http://schemas.microsoft.com/office/drawing/2014/main" id="{F8C6661E-A0FF-C7F2-D78D-51ADB2257CA0}"/>
              </a:ext>
            </a:extLst>
          </p:cNvPr>
          <p:cNvSpPr>
            <a:spLocks noGrp="1"/>
          </p:cNvSpPr>
          <p:nvPr>
            <p:ph sz="half" idx="1"/>
          </p:nvPr>
        </p:nvSpPr>
        <p:spPr>
          <a:xfrm>
            <a:off x="1981200" y="1600201"/>
            <a:ext cx="4038600" cy="4525963"/>
          </a:xfrm>
        </p:spPr>
        <p:txBody>
          <a:bodyPr>
            <a:normAutofit/>
          </a:bodyPr>
          <a:lstStyle/>
          <a:p>
            <a:pPr marL="0" indent="0">
              <a:buNone/>
            </a:pPr>
            <a:r>
              <a:rPr lang="da-DK" sz="1500" dirty="0"/>
              <a:t>Internettet og sociale medier har medført at store mængder af </a:t>
            </a:r>
            <a:r>
              <a:rPr lang="da-DK" sz="1500" b="1" dirty="0"/>
              <a:t>data</a:t>
            </a:r>
            <a:r>
              <a:rPr lang="da-DK" sz="1500" dirty="0"/>
              <a:t> kan blive sendt videre med lynets hastighed.  </a:t>
            </a:r>
            <a:r>
              <a:rPr lang="da-DK" sz="1500" b="1" dirty="0"/>
              <a:t>Transport</a:t>
            </a:r>
            <a:r>
              <a:rPr lang="da-DK" sz="1500" dirty="0"/>
              <a:t> er gået fra 10-15 km/t på hest til 1000 km/t med fly. Hastighedsforøgelse i produktionen</a:t>
            </a:r>
          </a:p>
          <a:p>
            <a:r>
              <a:rPr lang="da-DK" sz="1500" i="1" dirty="0"/>
              <a:t>”Den teknologiske acceleration har unægtelig haft kolossal indvirkning på den  sociale virkelighed. Navnlig har den fuldstændig transformeret samfundets ’rum- og tidsregime’, dvs. perceptionen og organiseringen af rum og tid i samfundslivet.” </a:t>
            </a:r>
            <a:r>
              <a:rPr lang="da-DK" sz="1500" dirty="0"/>
              <a:t>(Rosa 2014:21)</a:t>
            </a:r>
          </a:p>
          <a:p>
            <a:endParaRPr lang="da-DK" sz="1500" i="1" dirty="0"/>
          </a:p>
          <a:p>
            <a:r>
              <a:rPr lang="da-DK" sz="1500" dirty="0"/>
              <a:t>jf. Adskillelse af tid og rum hos Giddens</a:t>
            </a:r>
          </a:p>
          <a:p>
            <a:pPr marL="457200" lvl="1" indent="0" fontAlgn="ctr">
              <a:spcBef>
                <a:spcPts val="0"/>
              </a:spcBef>
              <a:buNone/>
            </a:pPr>
            <a:endParaRPr lang="da-DK" sz="1500" dirty="0"/>
          </a:p>
          <a:p>
            <a:pPr>
              <a:lnSpc>
                <a:spcPct val="90000"/>
              </a:lnSpc>
            </a:pPr>
            <a:endParaRPr lang="en-US" sz="1500" dirty="0"/>
          </a:p>
        </p:txBody>
      </p:sp>
      <p:pic>
        <p:nvPicPr>
          <p:cNvPr id="9220" name="Picture 4" descr="How many people in the past were able to ride a horse? - Quora">
            <a:extLst>
              <a:ext uri="{FF2B5EF4-FFF2-40B4-BE49-F238E27FC236}">
                <a16:creationId xmlns:a16="http://schemas.microsoft.com/office/drawing/2014/main" id="{CEF7ACF2-41FD-57D1-5BFC-28ADC3DB2B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4604" y="5416326"/>
            <a:ext cx="1772827" cy="1419674"/>
          </a:xfrm>
          <a:prstGeom prst="rect">
            <a:avLst/>
          </a:prstGeom>
          <a:solidFill>
            <a:srgbClr val="FFFFFF"/>
          </a:solidFill>
        </p:spPr>
      </p:pic>
      <p:pic>
        <p:nvPicPr>
          <p:cNvPr id="9222" name="Picture 6" descr="Fly kommer til at larme mindre">
            <a:extLst>
              <a:ext uri="{FF2B5EF4-FFF2-40B4-BE49-F238E27FC236}">
                <a16:creationId xmlns:a16="http://schemas.microsoft.com/office/drawing/2014/main" id="{C3832999-3ACE-414E-5F48-8399CD2F6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431" y="5438328"/>
            <a:ext cx="2666215" cy="141967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Robotter overtager den moderne bilproduktion">
            <a:extLst>
              <a:ext uri="{FF2B5EF4-FFF2-40B4-BE49-F238E27FC236}">
                <a16:creationId xmlns:a16="http://schemas.microsoft.com/office/drawing/2014/main" id="{6CC20737-8F16-9FBB-E7E2-85954C983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288" y="351291"/>
            <a:ext cx="4104181" cy="215469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Tesla, robotter">
            <a:extLst>
              <a:ext uri="{FF2B5EF4-FFF2-40B4-BE49-F238E27FC236}">
                <a16:creationId xmlns:a16="http://schemas.microsoft.com/office/drawing/2014/main" id="{DE78B410-76C5-6329-FC98-766FC5C70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6288" y="2505986"/>
            <a:ext cx="3830570" cy="2154696"/>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Kredsløbskort">
            <a:extLst>
              <a:ext uri="{FF2B5EF4-FFF2-40B4-BE49-F238E27FC236}">
                <a16:creationId xmlns:a16="http://schemas.microsoft.com/office/drawing/2014/main" id="{A5E1B90E-D5F2-5082-B2E2-FB5F513AB44A}"/>
              </a:ext>
            </a:extLst>
          </p:cNvPr>
          <p:cNvPicPr>
            <a:picLocks noChangeAspect="1"/>
          </p:cNvPicPr>
          <p:nvPr/>
        </p:nvPicPr>
        <p:blipFill>
          <a:blip r:embed="rId6"/>
          <a:stretch>
            <a:fillRect/>
          </a:stretch>
        </p:blipFill>
        <p:spPr>
          <a:xfrm>
            <a:off x="2403740" y="4941306"/>
            <a:ext cx="2985504" cy="1991308"/>
          </a:xfrm>
          <a:prstGeom prst="rect">
            <a:avLst/>
          </a:prstGeom>
        </p:spPr>
      </p:pic>
    </p:spTree>
    <p:extLst>
      <p:ext uri="{BB962C8B-B14F-4D97-AF65-F5344CB8AC3E}">
        <p14:creationId xmlns:p14="http://schemas.microsoft.com/office/powerpoint/2010/main" val="91721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E26F7-A934-9947-666A-EFDA26539269}"/>
              </a:ext>
            </a:extLst>
          </p:cNvPr>
          <p:cNvSpPr>
            <a:spLocks noGrp="1"/>
          </p:cNvSpPr>
          <p:nvPr>
            <p:ph type="title"/>
          </p:nvPr>
        </p:nvSpPr>
        <p:spPr>
          <a:xfrm>
            <a:off x="1981200" y="274638"/>
            <a:ext cx="8229600" cy="1143000"/>
          </a:xfrm>
        </p:spPr>
        <p:txBody>
          <a:bodyPr anchor="ctr">
            <a:normAutofit/>
          </a:bodyPr>
          <a:lstStyle/>
          <a:p>
            <a:r>
              <a:rPr lang="da-DK" dirty="0"/>
              <a:t>Acceleration af livstempoet</a:t>
            </a:r>
          </a:p>
        </p:txBody>
      </p:sp>
      <p:pic>
        <p:nvPicPr>
          <p:cNvPr id="10242" name="Picture 2" descr="Jeg sætter en kæp i hamsterhjulet! | Hverdagsliv | VOXTRUP">
            <a:extLst>
              <a:ext uri="{FF2B5EF4-FFF2-40B4-BE49-F238E27FC236}">
                <a16:creationId xmlns:a16="http://schemas.microsoft.com/office/drawing/2014/main" id="{810242F9-6A9C-DBC8-2906-4F79D540B8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866" y="1417638"/>
            <a:ext cx="4038600" cy="4038600"/>
          </a:xfrm>
          <a:prstGeom prst="rect">
            <a:avLst/>
          </a:prstGeom>
          <a:solidFill>
            <a:srgbClr val="FFFFFF"/>
          </a:solidFill>
        </p:spPr>
      </p:pic>
      <p:sp>
        <p:nvSpPr>
          <p:cNvPr id="3" name="Pladsholder til indhold 2">
            <a:extLst>
              <a:ext uri="{FF2B5EF4-FFF2-40B4-BE49-F238E27FC236}">
                <a16:creationId xmlns:a16="http://schemas.microsoft.com/office/drawing/2014/main" id="{ED36CB36-C86D-D933-7032-E91C224B711A}"/>
              </a:ext>
            </a:extLst>
          </p:cNvPr>
          <p:cNvSpPr>
            <a:spLocks noGrp="1"/>
          </p:cNvSpPr>
          <p:nvPr>
            <p:ph sz="half" idx="2"/>
          </p:nvPr>
        </p:nvSpPr>
        <p:spPr>
          <a:xfrm>
            <a:off x="4409929" y="1417638"/>
            <a:ext cx="4804475" cy="4525963"/>
          </a:xfrm>
        </p:spPr>
        <p:txBody>
          <a:bodyPr>
            <a:normAutofit lnSpcReduction="10000"/>
          </a:bodyPr>
          <a:lstStyle/>
          <a:p>
            <a:pPr marL="0" indent="0">
              <a:buNone/>
            </a:pPr>
            <a:r>
              <a:rPr lang="da-DK" sz="2200" dirty="0"/>
              <a:t>Denne accelerations kendetegn: Oplevelse af Tidsknaphed. Vi skal gøre mere på kortere tid  og "Den uendelige to-do-liste” </a:t>
            </a:r>
            <a:r>
              <a:rPr lang="da-DK" sz="2200" dirty="0">
                <a:sym typeface="Wingdings" pitchFamily="2" charset="2"/>
              </a:rPr>
              <a:t> blandt andet at vi gør flere ting på engang (multitasking)– Speeder tempoet op på </a:t>
            </a:r>
            <a:r>
              <a:rPr lang="da-DK" sz="2200" dirty="0" err="1">
                <a:sym typeface="Wingdings" pitchFamily="2" charset="2"/>
              </a:rPr>
              <a:t>ebogen</a:t>
            </a:r>
            <a:r>
              <a:rPr lang="da-DK" sz="2200" dirty="0">
                <a:sym typeface="Wingdings" pitchFamily="2" charset="2"/>
              </a:rPr>
              <a:t>/podcasten</a:t>
            </a:r>
            <a:endParaRPr lang="da-DK" sz="2200" dirty="0"/>
          </a:p>
          <a:p>
            <a:pPr marL="0" indent="0">
              <a:buNone/>
            </a:pPr>
            <a:endParaRPr lang="da-DK" sz="2200" dirty="0"/>
          </a:p>
          <a:p>
            <a:pPr marL="0" indent="0">
              <a:buNone/>
            </a:pPr>
            <a:r>
              <a:rPr lang="da-DK" sz="2200" i="1" dirty="0"/>
              <a:t>”… sandsynligvis kunne iagttages i form af den enkeltes tidsoplevelse: Denne acceleration vil få folk til at opfatte tiden som knap, føle sig forjagede, stressede og underlagt stort tidspres.</a:t>
            </a:r>
            <a:r>
              <a:rPr lang="da-DK" sz="2200" dirty="0"/>
              <a:t>” (Rosa 2014:27)</a:t>
            </a:r>
          </a:p>
          <a:p>
            <a:pPr>
              <a:lnSpc>
                <a:spcPct val="90000"/>
              </a:lnSpc>
            </a:pPr>
            <a:endParaRPr lang="da-DK" sz="2200" dirty="0"/>
          </a:p>
        </p:txBody>
      </p:sp>
      <p:pic>
        <p:nvPicPr>
          <p:cNvPr id="5" name="Billede 4">
            <a:extLst>
              <a:ext uri="{FF2B5EF4-FFF2-40B4-BE49-F238E27FC236}">
                <a16:creationId xmlns:a16="http://schemas.microsoft.com/office/drawing/2014/main" id="{C8D02246-D0A8-F5AA-8282-97BEC847BB94}"/>
              </a:ext>
            </a:extLst>
          </p:cNvPr>
          <p:cNvPicPr>
            <a:picLocks noChangeAspect="1"/>
          </p:cNvPicPr>
          <p:nvPr/>
        </p:nvPicPr>
        <p:blipFill>
          <a:blip r:embed="rId3"/>
          <a:stretch>
            <a:fillRect/>
          </a:stretch>
        </p:blipFill>
        <p:spPr>
          <a:xfrm>
            <a:off x="9364868" y="3562816"/>
            <a:ext cx="2606266" cy="1958510"/>
          </a:xfrm>
          <a:prstGeom prst="rect">
            <a:avLst/>
          </a:prstGeom>
        </p:spPr>
      </p:pic>
    </p:spTree>
    <p:extLst>
      <p:ext uri="{BB962C8B-B14F-4D97-AF65-F5344CB8AC3E}">
        <p14:creationId xmlns:p14="http://schemas.microsoft.com/office/powerpoint/2010/main" val="392939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3930B-50A2-ED7A-AAC6-53BFD8A17684}"/>
              </a:ext>
            </a:extLst>
          </p:cNvPr>
          <p:cNvSpPr>
            <a:spLocks noGrp="1"/>
          </p:cNvSpPr>
          <p:nvPr>
            <p:ph type="title"/>
          </p:nvPr>
        </p:nvSpPr>
        <p:spPr>
          <a:xfrm>
            <a:off x="1981200" y="274638"/>
            <a:ext cx="8229600" cy="1143000"/>
          </a:xfrm>
        </p:spPr>
        <p:txBody>
          <a:bodyPr anchor="ctr">
            <a:normAutofit/>
          </a:bodyPr>
          <a:lstStyle/>
          <a:p>
            <a:r>
              <a:rPr lang="da-DK" dirty="0"/>
              <a:t>Hvad driver accelerationen</a:t>
            </a:r>
          </a:p>
        </p:txBody>
      </p:sp>
      <p:sp>
        <p:nvSpPr>
          <p:cNvPr id="5" name="Pladsholder til indhold 4">
            <a:extLst>
              <a:ext uri="{FF2B5EF4-FFF2-40B4-BE49-F238E27FC236}">
                <a16:creationId xmlns:a16="http://schemas.microsoft.com/office/drawing/2014/main" id="{971EA638-1879-A342-6FF6-F82C29E405F3}"/>
              </a:ext>
            </a:extLst>
          </p:cNvPr>
          <p:cNvSpPr>
            <a:spLocks noGrp="1"/>
          </p:cNvSpPr>
          <p:nvPr>
            <p:ph sz="half" idx="1"/>
          </p:nvPr>
        </p:nvSpPr>
        <p:spPr>
          <a:xfrm>
            <a:off x="1981200" y="1600201"/>
            <a:ext cx="4038600" cy="4525963"/>
          </a:xfrm>
        </p:spPr>
        <p:txBody>
          <a:bodyPr>
            <a:normAutofit/>
          </a:bodyPr>
          <a:lstStyle/>
          <a:p>
            <a:pPr marL="0" indent="0">
              <a:buNone/>
            </a:pPr>
            <a:r>
              <a:rPr lang="da-DK" dirty="0"/>
              <a:t>Accelerationens motorer</a:t>
            </a:r>
          </a:p>
          <a:p>
            <a:pPr marL="514350" indent="-514350">
              <a:buFont typeface="+mj-lt"/>
              <a:buAutoNum type="arabicPeriod"/>
            </a:pPr>
            <a:r>
              <a:rPr lang="da-DK" dirty="0"/>
              <a:t>Idéen om det gode liv</a:t>
            </a:r>
          </a:p>
          <a:p>
            <a:pPr marL="514350" indent="-514350">
              <a:buFont typeface="+mj-lt"/>
              <a:buAutoNum type="arabicPeriod"/>
            </a:pPr>
            <a:r>
              <a:rPr lang="da-DK" dirty="0"/>
              <a:t>Konkurrence </a:t>
            </a:r>
          </a:p>
        </p:txBody>
      </p:sp>
      <p:pic>
        <p:nvPicPr>
          <p:cNvPr id="15362" name="Picture 2" descr="Tempo, trivsel og præstation – ny og klassisk udsathed i ungdomslivet">
            <a:extLst>
              <a:ext uri="{FF2B5EF4-FFF2-40B4-BE49-F238E27FC236}">
                <a16:creationId xmlns:a16="http://schemas.microsoft.com/office/drawing/2014/main" id="{CDDC48F5-361B-4BCE-DECD-C20A46646C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810"/>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77256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9D386-A7AB-F0B0-E2E5-DD8235D2C0CE}"/>
              </a:ext>
            </a:extLst>
          </p:cNvPr>
          <p:cNvSpPr>
            <a:spLocks noGrp="1"/>
          </p:cNvSpPr>
          <p:nvPr>
            <p:ph type="title"/>
          </p:nvPr>
        </p:nvSpPr>
        <p:spPr>
          <a:xfrm>
            <a:off x="1981200" y="274638"/>
            <a:ext cx="8229600" cy="1143000"/>
          </a:xfrm>
        </p:spPr>
        <p:txBody>
          <a:bodyPr anchor="ctr">
            <a:normAutofit/>
          </a:bodyPr>
          <a:lstStyle/>
          <a:p>
            <a:r>
              <a:rPr lang="da-DK" dirty="0"/>
              <a:t>Den kulturelle motor</a:t>
            </a:r>
          </a:p>
        </p:txBody>
      </p:sp>
      <p:sp>
        <p:nvSpPr>
          <p:cNvPr id="3" name="Pladsholder til indhold 2">
            <a:extLst>
              <a:ext uri="{FF2B5EF4-FFF2-40B4-BE49-F238E27FC236}">
                <a16:creationId xmlns:a16="http://schemas.microsoft.com/office/drawing/2014/main" id="{26F1E4C9-65A6-23D1-D4FF-D8EDFA0C95F3}"/>
              </a:ext>
            </a:extLst>
          </p:cNvPr>
          <p:cNvSpPr>
            <a:spLocks noGrp="1"/>
          </p:cNvSpPr>
          <p:nvPr>
            <p:ph sz="half" idx="1"/>
          </p:nvPr>
        </p:nvSpPr>
        <p:spPr>
          <a:xfrm>
            <a:off x="1981200" y="1600201"/>
            <a:ext cx="4038600" cy="4525963"/>
          </a:xfrm>
        </p:spPr>
        <p:txBody>
          <a:bodyPr>
            <a:normAutofit/>
          </a:bodyPr>
          <a:lstStyle/>
          <a:p>
            <a:pPr marL="0" indent="0">
              <a:buNone/>
            </a:pPr>
            <a:r>
              <a:rPr lang="da-DK" sz="2400" dirty="0"/>
              <a:t>Idéen om det gode liv</a:t>
            </a:r>
          </a:p>
          <a:p>
            <a:pPr marL="0" indent="0">
              <a:buNone/>
            </a:pPr>
            <a:endParaRPr lang="da-DK" sz="2600" dirty="0"/>
          </a:p>
          <a:p>
            <a:pPr marL="0" indent="0">
              <a:buNone/>
            </a:pPr>
            <a:r>
              <a:rPr lang="da-DK" sz="2600" dirty="0"/>
              <a:t>Vi har mistet troen på livet efter døden ved indgangen til moderniteten --&gt; Vi må kun fokusere på det nuværende liv. Vi vil gerne accelerere fordi jo mere jeg kan nå jo bedre liv har jeg haft (eller flere liv i overført betydning)</a:t>
            </a:r>
          </a:p>
          <a:p>
            <a:pPr marL="0" indent="0">
              <a:buNone/>
            </a:pPr>
            <a:endParaRPr lang="da-DK" sz="2600" dirty="0"/>
          </a:p>
        </p:txBody>
      </p:sp>
      <p:pic>
        <p:nvPicPr>
          <p:cNvPr id="13314" name="Picture 2">
            <a:extLst>
              <a:ext uri="{FF2B5EF4-FFF2-40B4-BE49-F238E27FC236}">
                <a16:creationId xmlns:a16="http://schemas.microsoft.com/office/drawing/2014/main" id="{E6A253DB-1354-DC56-6064-DE50DEE7CE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1" r="9707" b="-2"/>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408899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77128-25F6-7806-92D0-035329ED63A7}"/>
              </a:ext>
            </a:extLst>
          </p:cNvPr>
          <p:cNvSpPr>
            <a:spLocks noGrp="1"/>
          </p:cNvSpPr>
          <p:nvPr>
            <p:ph type="title"/>
          </p:nvPr>
        </p:nvSpPr>
        <p:spPr>
          <a:xfrm>
            <a:off x="1981200" y="274638"/>
            <a:ext cx="8229600" cy="1143000"/>
          </a:xfrm>
        </p:spPr>
        <p:txBody>
          <a:bodyPr anchor="ctr">
            <a:normAutofit/>
          </a:bodyPr>
          <a:lstStyle/>
          <a:p>
            <a:r>
              <a:rPr lang="da-DK" dirty="0"/>
              <a:t>Den sociale motor</a:t>
            </a:r>
          </a:p>
        </p:txBody>
      </p:sp>
      <p:sp>
        <p:nvSpPr>
          <p:cNvPr id="3" name="Pladsholder til indhold 2">
            <a:extLst>
              <a:ext uri="{FF2B5EF4-FFF2-40B4-BE49-F238E27FC236}">
                <a16:creationId xmlns:a16="http://schemas.microsoft.com/office/drawing/2014/main" id="{7637CC48-06DE-CDF1-1E44-147D84FAE819}"/>
              </a:ext>
            </a:extLst>
          </p:cNvPr>
          <p:cNvSpPr>
            <a:spLocks noGrp="1"/>
          </p:cNvSpPr>
          <p:nvPr>
            <p:ph sz="half" idx="1"/>
          </p:nvPr>
        </p:nvSpPr>
        <p:spPr>
          <a:xfrm>
            <a:off x="1981200" y="1600201"/>
            <a:ext cx="4038600" cy="4525963"/>
          </a:xfrm>
        </p:spPr>
        <p:txBody>
          <a:bodyPr>
            <a:normAutofit lnSpcReduction="10000"/>
          </a:bodyPr>
          <a:lstStyle/>
          <a:p>
            <a:pPr marL="0" indent="0">
              <a:buNone/>
            </a:pPr>
            <a:r>
              <a:rPr lang="da-DK" sz="2400" dirty="0"/>
              <a:t>Den væsentligste dynamik i accelerationen er </a:t>
            </a:r>
            <a:r>
              <a:rPr lang="da-DK" sz="2400" dirty="0">
                <a:solidFill>
                  <a:srgbClr val="FF0000"/>
                </a:solidFill>
              </a:rPr>
              <a:t>konkurrence </a:t>
            </a:r>
            <a:r>
              <a:rPr lang="da-DK" sz="2400" dirty="0"/>
              <a:t>og dennes logik der gennemsyrer det senmoderne liv</a:t>
            </a:r>
          </a:p>
          <a:p>
            <a:pPr lvl="1">
              <a:lnSpc>
                <a:spcPct val="90000"/>
              </a:lnSpc>
            </a:pPr>
            <a:r>
              <a:rPr lang="da-DK" dirty="0">
                <a:solidFill>
                  <a:srgbClr val="FF0000"/>
                </a:solidFill>
              </a:rPr>
              <a:t>Social kappestrid</a:t>
            </a:r>
            <a:r>
              <a:rPr lang="da-DK" dirty="0"/>
              <a:t>: Vi går fra at være klassekammerater til at være klassekonkurrenter</a:t>
            </a:r>
          </a:p>
          <a:p>
            <a:pPr lvl="1">
              <a:lnSpc>
                <a:spcPct val="90000"/>
              </a:lnSpc>
            </a:pPr>
            <a:r>
              <a:rPr lang="da-DK" dirty="0"/>
              <a:t>Fornemmelsen af at løbe op ad en rulletrappe der kører nedad</a:t>
            </a:r>
          </a:p>
        </p:txBody>
      </p:sp>
      <p:pic>
        <p:nvPicPr>
          <p:cNvPr id="14340" name="Picture 4" descr="Tre-årig fik fingre klemt i rulletrappe | Nordjyske.dk">
            <a:extLst>
              <a:ext uri="{FF2B5EF4-FFF2-40B4-BE49-F238E27FC236}">
                <a16:creationId xmlns:a16="http://schemas.microsoft.com/office/drawing/2014/main" id="{648F9889-30CC-8C8F-81CF-D1127B9909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33" r="30097"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412156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EAD91-6DD4-57B0-B707-646FA7694EC4}"/>
              </a:ext>
            </a:extLst>
          </p:cNvPr>
          <p:cNvSpPr>
            <a:spLocks noGrp="1"/>
          </p:cNvSpPr>
          <p:nvPr>
            <p:ph type="title"/>
          </p:nvPr>
        </p:nvSpPr>
        <p:spPr/>
        <p:txBody>
          <a:bodyPr>
            <a:normAutofit/>
          </a:bodyPr>
          <a:lstStyle/>
          <a:p>
            <a:r>
              <a:rPr lang="da-DK" dirty="0"/>
              <a:t>Accelerationskredsløbet</a:t>
            </a:r>
          </a:p>
        </p:txBody>
      </p:sp>
      <p:sp>
        <p:nvSpPr>
          <p:cNvPr id="7" name="Pladsholder til indhold 6">
            <a:extLst>
              <a:ext uri="{FF2B5EF4-FFF2-40B4-BE49-F238E27FC236}">
                <a16:creationId xmlns:a16="http://schemas.microsoft.com/office/drawing/2014/main" id="{039F0A01-0600-CE33-F71F-03CF18A7BF63}"/>
              </a:ext>
            </a:extLst>
          </p:cNvPr>
          <p:cNvSpPr>
            <a:spLocks noGrp="1"/>
          </p:cNvSpPr>
          <p:nvPr>
            <p:ph sz="half" idx="2"/>
          </p:nvPr>
        </p:nvSpPr>
        <p:spPr>
          <a:xfrm>
            <a:off x="7335864" y="2257249"/>
            <a:ext cx="3122586" cy="1366044"/>
          </a:xfrm>
        </p:spPr>
        <p:txBody>
          <a:bodyPr>
            <a:normAutofit fontScale="92500" lnSpcReduction="10000"/>
          </a:bodyPr>
          <a:lstStyle/>
          <a:p>
            <a:pPr marL="0" indent="0">
              <a:buNone/>
            </a:pPr>
            <a:r>
              <a:rPr lang="da-DK" dirty="0"/>
              <a:t>Hartmut Rosas Paradoks: Accelerationen forstærker sig selv</a:t>
            </a:r>
          </a:p>
          <a:p>
            <a:endParaRPr lang="da-DK" dirty="0"/>
          </a:p>
        </p:txBody>
      </p:sp>
      <p:pic>
        <p:nvPicPr>
          <p:cNvPr id="11268" name="Picture 4" descr="Overgangen fra statslig styret barndom til statslig styret voksendom”">
            <a:extLst>
              <a:ext uri="{FF2B5EF4-FFF2-40B4-BE49-F238E27FC236}">
                <a16:creationId xmlns:a16="http://schemas.microsoft.com/office/drawing/2014/main" id="{B0549CC6-A7FD-9AFD-D189-B8050D9E7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288" y="1890793"/>
            <a:ext cx="5651593" cy="3348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akroskop: Hvad er feedback? | Borgerlyst">
            <a:extLst>
              <a:ext uri="{FF2B5EF4-FFF2-40B4-BE49-F238E27FC236}">
                <a16:creationId xmlns:a16="http://schemas.microsoft.com/office/drawing/2014/main" id="{F76D9F4E-18F1-9D7E-6919-78BF53F756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8225" y="3698874"/>
            <a:ext cx="2884488" cy="288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352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TotalTime>
  <Words>743</Words>
  <Application>Microsoft Office PowerPoint</Application>
  <PresentationFormat>Widescreen</PresentationFormat>
  <Paragraphs>52</Paragraphs>
  <Slides>13</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13</vt:i4>
      </vt:variant>
    </vt:vector>
  </HeadingPairs>
  <TitlesOfParts>
    <vt:vector size="21" baseType="lpstr">
      <vt:lpstr>Aptos</vt:lpstr>
      <vt:lpstr>Aptos Display</vt:lpstr>
      <vt:lpstr>Arial</vt:lpstr>
      <vt:lpstr>Calibri</vt:lpstr>
      <vt:lpstr>Garamond</vt:lpstr>
      <vt:lpstr>Times New Roman</vt:lpstr>
      <vt:lpstr>Wingdings</vt:lpstr>
      <vt:lpstr>Office-tema</vt:lpstr>
      <vt:lpstr>Hartmut Rosa II</vt:lpstr>
      <vt:lpstr>Social acceleration</vt:lpstr>
      <vt:lpstr>Acceleration af social forandring</vt:lpstr>
      <vt:lpstr>Teknologisk acceleration</vt:lpstr>
      <vt:lpstr>Acceleration af livstempoet</vt:lpstr>
      <vt:lpstr>Hvad driver accelerationen</vt:lpstr>
      <vt:lpstr>Den kulturelle motor</vt:lpstr>
      <vt:lpstr>Den sociale motor</vt:lpstr>
      <vt:lpstr>Accelerationskredsløbet</vt:lpstr>
      <vt:lpstr>PowerPoint-præsentation</vt:lpstr>
      <vt:lpstr>Løsning: Resonans</vt:lpstr>
      <vt:lpstr>Jagten på resonans </vt:lpstr>
      <vt:lpstr>Noget om PODCASTEN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Niels Magnus Christensen</dc:creator>
  <cp:lastModifiedBy>Niels Magnus Christensen</cp:lastModifiedBy>
  <cp:revision>1</cp:revision>
  <dcterms:created xsi:type="dcterms:W3CDTF">2026-01-11T14:22:48Z</dcterms:created>
  <dcterms:modified xsi:type="dcterms:W3CDTF">2026-01-18T14:54:10Z</dcterms:modified>
</cp:coreProperties>
</file>