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4" r:id="rId3"/>
    <p:sldId id="30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98770-1380-4C47-820B-B2105B7BD478}" v="2" dt="2026-02-06T08:17:25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custSel addSld delSld modSld">
      <pc:chgData name="Niels Magnus Christensen" userId="f070d0d2-aefe-4531-8fcf-a79ac56b3ec8" providerId="ADAL" clId="{DBD73646-CD09-482C-8B27-AE3EDD69729B}" dt="2026-02-06T08:17:25.672" v="3"/>
      <pc:docMkLst>
        <pc:docMk/>
      </pc:docMkLst>
      <pc:sldChg chg="del">
        <pc:chgData name="Niels Magnus Christensen" userId="f070d0d2-aefe-4531-8fcf-a79ac56b3ec8" providerId="ADAL" clId="{DBD73646-CD09-482C-8B27-AE3EDD69729B}" dt="2026-02-06T08:16:47.266" v="0" actId="47"/>
        <pc:sldMkLst>
          <pc:docMk/>
          <pc:sldMk cId="2483308964" sldId="264"/>
        </pc:sldMkLst>
      </pc:sldChg>
      <pc:sldChg chg="add">
        <pc:chgData name="Niels Magnus Christensen" userId="f070d0d2-aefe-4531-8fcf-a79ac56b3ec8" providerId="ADAL" clId="{DBD73646-CD09-482C-8B27-AE3EDD69729B}" dt="2026-02-06T08:17:25.672" v="3"/>
        <pc:sldMkLst>
          <pc:docMk/>
          <pc:sldMk cId="1837373602" sldId="301"/>
        </pc:sldMkLst>
      </pc:sldChg>
      <pc:sldChg chg="add">
        <pc:chgData name="Niels Magnus Christensen" userId="f070d0d2-aefe-4531-8fcf-a79ac56b3ec8" providerId="ADAL" clId="{DBD73646-CD09-482C-8B27-AE3EDD69729B}" dt="2026-02-06T08:17:25.672" v="3"/>
        <pc:sldMkLst>
          <pc:docMk/>
          <pc:sldMk cId="985111540" sldId="304"/>
        </pc:sldMkLst>
      </pc:sldChg>
      <pc:sldChg chg="modSp add mod">
        <pc:chgData name="Niels Magnus Christensen" userId="f070d0d2-aefe-4531-8fcf-a79ac56b3ec8" providerId="ADAL" clId="{DBD73646-CD09-482C-8B27-AE3EDD69729B}" dt="2026-02-06T08:16:58.930" v="2" actId="27636"/>
        <pc:sldMkLst>
          <pc:docMk/>
          <pc:sldMk cId="3040928941" sldId="309"/>
        </pc:sldMkLst>
        <pc:spChg chg="mod">
          <ac:chgData name="Niels Magnus Christensen" userId="f070d0d2-aefe-4531-8fcf-a79ac56b3ec8" providerId="ADAL" clId="{DBD73646-CD09-482C-8B27-AE3EDD69729B}" dt="2026-02-06T08:16:58.930" v="2" actId="27636"/>
          <ac:spMkLst>
            <pc:docMk/>
            <pc:sldMk cId="3040928941" sldId="309"/>
            <ac:spMk id="7" creationId="{C240DD16-B599-410A-261A-07C0833984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152E-85BB-A6AA-7587-8AE38AF31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2A628E-C2EE-ECAA-086E-206C4A9E4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B20618-0F7D-E7D3-7568-268DE71E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5705E5-1874-5385-5520-B60F0553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C14AF7-D811-D3D1-5314-F644ADB5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80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A5AB7-6BD5-CDA3-91AB-C7B9E407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08DFFE5-0F1F-8174-1108-C52B8C8F7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02061B-76AE-92A7-DE78-0DE92187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3C08F5-7BA4-0809-41D4-F454E91D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618421-DA5C-19D8-3DAD-C1259057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49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2C7A3DD-A233-FA18-8A16-DA1CA0CF2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8EFA95E-1001-F185-B73F-903F2D0CF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87C641-5556-2175-B32C-F65FBE92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2E5620-4433-0BF1-C06E-B72D41F1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9AF589-10E9-B421-A836-41E218F1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16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2A3EE-AB09-9720-BA80-F1769A20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7CDF10-0D0B-FF66-CCCB-210F1544F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9672E9-A4C4-CCAF-2849-937C878C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88C82C-C2E7-5C25-9CFA-B9D3AB16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92DEB8-A084-0902-19BF-3F8E3ED9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2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306A0-8BD4-17D2-F33B-68D332D1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B96F96-66DF-26F1-F29B-661C3C2C5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023A98-D239-9C75-8BA6-3BFA9EC4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D4B6E7-D49C-E67D-C12D-BE4A7C20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FB29C9-3519-CA04-284D-128C92C1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94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F6C92-5592-1B34-E67F-5930D76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2A30B-85AF-3999-84B5-BF7290E5D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BA66C7-C31B-DEF1-6978-FA9D7217D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343DE01-A535-F960-A43A-EAEF363A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F55AFC-352F-D4A7-9B8C-EDE2E889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1BB0A5-ACE4-F185-2885-AC6EC6CE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1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394EF-0145-87A4-540A-6B8166C1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2BE20C-1AFE-5773-3DFA-E4E59E0B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0B64CF6-35D1-A78F-CDC9-444ECF4D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BA3DC47-3D3C-F2CB-742F-E901D76D0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FF83E67-770F-3086-BD2F-85D4CB31E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9B56D27-0285-19C2-B27C-99236DBD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D365236-34AD-9F66-CBB1-8772CAC1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0A9BF22-BA78-A57D-24A7-924C58A9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053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79304-D38A-E6F1-1257-CD85243D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F3F147-2ABB-6B07-0680-B6788F6D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D98E10-CE17-A6DE-440D-F3342D60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964718-D073-3CBB-9BE9-F25C4FE6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B6F0CA-A896-A2C7-38AA-0EBB4AE2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0E99032-D1B5-1CEE-5CFF-D429265C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34D1C46-A0F4-3A0E-FFB1-E902CC11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982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E6C50-77F9-5EBF-1FBE-0EE0A6ED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F325AC-6392-BCCD-3127-6AFF22E0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DD46B6F-5CED-F686-F829-827BA3B40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05431D-1FA0-C430-05C3-8473E422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3E5BD9-4781-408D-28D9-EDC6A52F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29A7F50-7E55-BE7C-CB62-1B840C2E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37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896A4-C9C6-725D-3B07-F2C2C50D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07C5AFF-306D-7F76-5AE8-B980B0CD2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F31A6C-3926-72B1-BB19-CD75BA0F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F4E5CE-3740-95B0-B967-7003F1F0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769B2-6B3E-CE5B-A6D5-D0ED3869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118EDD-86CB-75F1-7FD3-3AEFE5E5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64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C28A30-5BF5-B95F-A7C3-B2EBD943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755E156-26F2-A532-03D0-3C8E638F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7D0DD6-69BF-36FE-0608-9CFA11259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A17B4-7691-4E5F-8339-CB9664885CFC}" type="datetimeFigureOut">
              <a:rPr lang="da-DK" smtClean="0"/>
              <a:t>06-02-2026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7037D3-AF8D-444F-E75F-FC617C0B4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2748EC-F143-B258-FC4F-415A0E23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F721E-5742-494F-939F-6F699E903E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0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cdigital.dk/samf_partier/partier_vaerdi_generel.html" TargetMode="External"/><Relationship Id="rId2" Type="http://schemas.openxmlformats.org/officeDocument/2006/relationships/hyperlink" Target="https://www.vucdigital.dk/samf_partier/parti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.dk/nyheder/politi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.dk/nyheder/politik/meningsmaaling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nyheder/politik/meningsmaalinger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E67A1-C095-BD6A-65BD-558B0C54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240DD16-B599-410A-261A-07C08339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4000" dirty="0">
                <a:hlinkClick r:id="rId2"/>
              </a:rPr>
              <a:t>Fordelingspolitik</a:t>
            </a:r>
          </a:p>
          <a:p>
            <a:r>
              <a:rPr lang="da-DK" dirty="0">
                <a:hlinkClick r:id="rId2"/>
              </a:rPr>
              <a:t>Partiernes fordelings- og værdipolitik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sz="4000" dirty="0">
                <a:hlinkClick r:id="rId3"/>
              </a:rPr>
              <a:t>Værdipolitik </a:t>
            </a:r>
          </a:p>
          <a:p>
            <a:r>
              <a:rPr lang="da-DK" dirty="0">
                <a:hlinkClick r:id="rId3"/>
              </a:rPr>
              <a:t>Partiernes fordelings- og værdipolitik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Opgave: Vurder det fordelings- og det værdipolitiske i aktuelle emner:</a:t>
            </a:r>
          </a:p>
          <a:p>
            <a:r>
              <a:rPr lang="da-DK" dirty="0"/>
              <a:t>Se: </a:t>
            </a:r>
            <a:r>
              <a:rPr lang="da-DK" dirty="0">
                <a:hlinkClick r:id="rId4"/>
              </a:rPr>
              <a:t>Politik | Politiske Nyheder | Følg dansk politik &amp; politiske emner | DR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092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B735-347F-CE79-B8F0-CB5083C4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434C98-97AC-8128-64F1-ED2E686B0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Blackfacing</a:t>
            </a:r>
          </a:p>
          <a:p>
            <a:r>
              <a:rPr lang="da-DK" dirty="0"/>
              <a:t>Racialisering</a:t>
            </a:r>
          </a:p>
          <a:p>
            <a:r>
              <a:rPr lang="da-DK" dirty="0"/>
              <a:t>Heteronormavitet</a:t>
            </a:r>
          </a:p>
          <a:p>
            <a:r>
              <a:rPr lang="da-DK" dirty="0" err="1"/>
              <a:t>Whitewashing</a:t>
            </a:r>
            <a:endParaRPr lang="da-DK" dirty="0"/>
          </a:p>
          <a:p>
            <a:r>
              <a:rPr lang="da-DK" dirty="0"/>
              <a:t>Binær kønsforståelse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FF0A815-9750-2AD4-CED7-16D70BD4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44" y="560294"/>
            <a:ext cx="5017110" cy="40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0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ABD81-6B4F-F682-BCA7-2FF464B8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Deres kamp og ”modstandere”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D25BC7-0A0C-C73D-615E-0A22C9D6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388"/>
            <a:ext cx="7167282" cy="4370575"/>
          </a:xfrm>
        </p:spPr>
        <p:txBody>
          <a:bodyPr/>
          <a:lstStyle/>
          <a:p>
            <a:r>
              <a:rPr lang="da-DK" dirty="0"/>
              <a:t>Strukturel diskrimination i sprog, normer og levemåder</a:t>
            </a:r>
          </a:p>
          <a:p>
            <a:r>
              <a:rPr lang="da-DK" dirty="0"/>
              <a:t>Visse grupper har sværere ved at begå sig fordi de fremherskende strukturer er skabt af privilegieblinde dominerende grupper</a:t>
            </a:r>
          </a:p>
          <a:p>
            <a:r>
              <a:rPr lang="da-DK" dirty="0"/>
              <a:t>F.eks. hvide, ciskønnede mænd i 40érne og 50érne </a:t>
            </a:r>
          </a:p>
          <a:p>
            <a:r>
              <a:rPr lang="da-DK" dirty="0"/>
              <a:t>Dette skal ændres og derfor kæmper de mod strukturerne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BAEE06-34F4-891C-833B-91F616BA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17" y="4404658"/>
            <a:ext cx="3330388" cy="22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DF582E9-1F40-1FD4-A42E-2E9F23ED7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26" t="402" r="13510" b="-28"/>
          <a:stretch/>
        </p:blipFill>
        <p:spPr>
          <a:xfrm>
            <a:off x="9161929" y="493058"/>
            <a:ext cx="2747682" cy="33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A9007-3584-965D-EAF2-A0D4777F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Vælgervandringer?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DDD077-0B93-E2D4-79F8-DEDC87EF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https://www.dr.dk/nyheder/politik/meningsmaalinger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D5324BE-DF70-9FE7-8683-1B7C53CF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406" y="2506662"/>
            <a:ext cx="66453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1942" cy="1927909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Vælgervandringer og beslægtede partier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endParaRPr lang="da-DK" sz="2200" dirty="0"/>
          </a:p>
          <a:p>
            <a:endParaRPr lang="da-DK" sz="22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1D433CE-703E-A6E7-BE25-3AB02CA68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909" y="2363372"/>
            <a:ext cx="110958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inherit"/>
              </a:rPr>
              <a:t>Vælgervandringer siden valget 2022: </a:t>
            </a:r>
            <a:r>
              <a:rPr lang="da-DK" dirty="0">
                <a:latin typeface="inherit"/>
                <a:hlinkClick r:id="rId2"/>
              </a:rPr>
              <a:t>https://www.dr.dk/nyheder/politik/meningsmaalinger</a:t>
            </a:r>
            <a:endParaRPr lang="da-DK" dirty="0">
              <a:latin typeface="inherit"/>
            </a:endParaRPr>
          </a:p>
          <a:p>
            <a:pPr marL="0" indent="0" algn="l">
              <a:buNone/>
            </a:pPr>
            <a:endParaRPr lang="da-DK" dirty="0">
              <a:latin typeface="inherit"/>
            </a:endParaRPr>
          </a:p>
          <a:p>
            <a:pPr marL="0" indent="0" algn="l">
              <a:buNone/>
            </a:pPr>
            <a:r>
              <a:rPr lang="da-DK" dirty="0">
                <a:latin typeface="inherit"/>
              </a:rPr>
              <a:t>Hvor går partiets vælgere hen ved de seneste meningsmålinger og hvem afgiver de til? Kan man forklare dette ud fra placering på den fordelingspolitiske og </a:t>
            </a:r>
            <a:r>
              <a:rPr lang="da-DK">
                <a:latin typeface="inherit"/>
              </a:rPr>
              <a:t>den værdipolitiske akse?</a:t>
            </a:r>
          </a:p>
          <a:p>
            <a:pPr marL="0" indent="0" algn="l">
              <a:buNone/>
            </a:pPr>
            <a:r>
              <a:rPr lang="da-DK">
                <a:latin typeface="inherit"/>
              </a:rPr>
              <a:t>Er </a:t>
            </a:r>
            <a:r>
              <a:rPr lang="da-DK" dirty="0">
                <a:latin typeface="inherit"/>
              </a:rPr>
              <a:t>der noget der overrasker jer? </a:t>
            </a:r>
            <a:endParaRPr lang="da-DK" b="0" i="0" dirty="0">
              <a:effectLst/>
              <a:latin typeface="inheri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737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04" y="55815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169967-F1A4-4EE8-A07F-DD064C05A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514" y="564503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4890" y="456156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DDB5A3-40A7-7C7E-DB50-5F30CD7C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361" y="1213164"/>
            <a:ext cx="4387927" cy="2854339"/>
          </a:xfrm>
        </p:spPr>
        <p:txBody>
          <a:bodyPr>
            <a:normAutofit/>
          </a:bodyPr>
          <a:lstStyle/>
          <a:p>
            <a:r>
              <a:rPr lang="da-DK" sz="5400">
                <a:solidFill>
                  <a:schemeClr val="bg1"/>
                </a:solidFill>
              </a:rPr>
              <a:t>Populismen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A8290CA-09AA-B21D-395E-D5DB410CB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3" y="4253857"/>
            <a:ext cx="3624471" cy="811604"/>
          </a:xfrm>
        </p:spPr>
        <p:txBody>
          <a:bodyPr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Ideologi eller politisk strømning?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6AB4580-D9D1-522A-5A59-CE45B5470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913"/>
          <a:stretch/>
        </p:blipFill>
        <p:spPr>
          <a:xfrm>
            <a:off x="6503750" y="10"/>
            <a:ext cx="3897767" cy="3131363"/>
          </a:xfrm>
          <a:custGeom>
            <a:avLst/>
            <a:gdLst/>
            <a:ahLst/>
            <a:cxnLst/>
            <a:rect l="l" t="t" r="r" b="b"/>
            <a:pathLst>
              <a:path w="3897767" h="3131373">
                <a:moveTo>
                  <a:pt x="402271" y="0"/>
                </a:moveTo>
                <a:lnTo>
                  <a:pt x="3495496" y="0"/>
                </a:lnTo>
                <a:lnTo>
                  <a:pt x="3564928" y="92850"/>
                </a:lnTo>
                <a:cubicBezTo>
                  <a:pt x="3775065" y="403894"/>
                  <a:pt x="3897767" y="778863"/>
                  <a:pt x="3897767" y="1182490"/>
                </a:cubicBezTo>
                <a:cubicBezTo>
                  <a:pt x="3897767" y="2258828"/>
                  <a:pt x="3025222" y="3131373"/>
                  <a:pt x="1948884" y="3131373"/>
                </a:cubicBezTo>
                <a:cubicBezTo>
                  <a:pt x="872545" y="3131373"/>
                  <a:pt x="0" y="2258828"/>
                  <a:pt x="0" y="1182490"/>
                </a:cubicBezTo>
                <a:cubicBezTo>
                  <a:pt x="0" y="778863"/>
                  <a:pt x="122702" y="403894"/>
                  <a:pt x="332839" y="92850"/>
                </a:cubicBezTo>
                <a:close/>
              </a:path>
            </a:pathLst>
          </a:custGeom>
        </p:spPr>
      </p:pic>
      <p:sp>
        <p:nvSpPr>
          <p:cNvPr id="1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0288" y="827820"/>
            <a:ext cx="875345" cy="8753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CD08DEF0-DEFD-4BD6-BCF3-12E1C32E7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0288" y="827820"/>
            <a:ext cx="875345" cy="8753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59180E8-3FF7-3437-247E-265E95D0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20" r="13498" b="2"/>
          <a:stretch/>
        </p:blipFill>
        <p:spPr>
          <a:xfrm>
            <a:off x="6410728" y="3897767"/>
            <a:ext cx="2624707" cy="2624707"/>
          </a:xfrm>
          <a:custGeom>
            <a:avLst/>
            <a:gdLst/>
            <a:ahLst/>
            <a:cxnLst/>
            <a:rect l="l" t="t" r="r" b="b"/>
            <a:pathLst>
              <a:path w="1796104" h="1796104">
                <a:moveTo>
                  <a:pt x="898052" y="0"/>
                </a:moveTo>
                <a:cubicBezTo>
                  <a:pt x="1394032" y="0"/>
                  <a:pt x="1796104" y="402072"/>
                  <a:pt x="1796104" y="898052"/>
                </a:cubicBezTo>
                <a:cubicBezTo>
                  <a:pt x="1796104" y="1394032"/>
                  <a:pt x="1394032" y="1796104"/>
                  <a:pt x="898052" y="1796104"/>
                </a:cubicBezTo>
                <a:cubicBezTo>
                  <a:pt x="402072" y="1796104"/>
                  <a:pt x="0" y="1394032"/>
                  <a:pt x="0" y="898052"/>
                </a:cubicBezTo>
                <a:cubicBezTo>
                  <a:pt x="0" y="402072"/>
                  <a:pt x="402072" y="0"/>
                  <a:pt x="898052" y="0"/>
                </a:cubicBezTo>
                <a:close/>
              </a:path>
            </a:pathLst>
          </a:cu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BF41244-8DFB-24E0-5D21-EA3C3BDEEF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42" r="2615" b="-4"/>
          <a:stretch/>
        </p:blipFill>
        <p:spPr>
          <a:xfrm>
            <a:off x="9341624" y="2718757"/>
            <a:ext cx="2850376" cy="3070200"/>
          </a:xfrm>
          <a:custGeom>
            <a:avLst/>
            <a:gdLst/>
            <a:ahLst/>
            <a:cxnLst/>
            <a:rect l="l" t="t" r="r" b="b"/>
            <a:pathLst>
              <a:path w="2850376" h="3070200">
                <a:moveTo>
                  <a:pt x="1535100" y="0"/>
                </a:moveTo>
                <a:cubicBezTo>
                  <a:pt x="2064983" y="0"/>
                  <a:pt x="2532161" y="268472"/>
                  <a:pt x="2808029" y="676811"/>
                </a:cubicBezTo>
                <a:lnTo>
                  <a:pt x="2850376" y="746516"/>
                </a:lnTo>
                <a:lnTo>
                  <a:pt x="2850376" y="2323685"/>
                </a:lnTo>
                <a:lnTo>
                  <a:pt x="2808029" y="2393390"/>
                </a:lnTo>
                <a:cubicBezTo>
                  <a:pt x="2532161" y="2801729"/>
                  <a:pt x="2064983" y="3070200"/>
                  <a:pt x="1535100" y="3070200"/>
                </a:cubicBezTo>
                <a:cubicBezTo>
                  <a:pt x="687287" y="3070200"/>
                  <a:pt x="0" y="2382913"/>
                  <a:pt x="0" y="1535100"/>
                </a:cubicBezTo>
                <a:cubicBezTo>
                  <a:pt x="0" y="687287"/>
                  <a:pt x="687287" y="0"/>
                  <a:pt x="1535100" y="0"/>
                </a:cubicBezTo>
                <a:close/>
              </a:path>
            </a:pathLst>
          </a:custGeom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46774" y="234738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893" y="3354599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FD0A328-1739-4303-94E8-A87D5F4D0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893" y="3354599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12F5F-7F8C-76B9-7115-D4BA1B92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Kendetegn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725799-4677-01CE-4D76-C83C6EE6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Anti-elitær – anti elite</a:t>
            </a:r>
          </a:p>
          <a:p>
            <a:r>
              <a:rPr lang="da-DK"/>
              <a:t>Kritik af eksperter, magthavere og medier</a:t>
            </a:r>
          </a:p>
          <a:p>
            <a:r>
              <a:rPr lang="da-DK"/>
              <a:t>Enkle løsning på komplekse problemer</a:t>
            </a:r>
          </a:p>
          <a:p>
            <a:r>
              <a:rPr lang="da-DK"/>
              <a:t>Udnytter ofte konflikter og kriser</a:t>
            </a:r>
          </a:p>
          <a:p>
            <a:r>
              <a:rPr lang="da-DK"/>
              <a:t>Skaber ofte DEM og 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432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9E1CE-6191-C657-F124-98FB7ED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Eksempler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DAD1E0-23C9-A5DB-3CEA-7FB55D4FD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Land og by – ”jernmarkerne”</a:t>
            </a:r>
          </a:p>
          <a:p>
            <a:r>
              <a:rPr lang="da-DK"/>
              <a:t>Akademikervælde</a:t>
            </a:r>
          </a:p>
          <a:p>
            <a:r>
              <a:rPr lang="da-DK"/>
              <a:t>Djøficiering</a:t>
            </a:r>
          </a:p>
          <a:p>
            <a:r>
              <a:rPr lang="da-DK"/>
              <a:t>Uddannelsessnobberi – STX versus alt andet!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455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0DAB5-5ACE-727D-F249-D83EB807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Ude på fløjene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C0F4BA-AF54-8743-5DDD-51AFE0AE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Højrepopulismen</a:t>
            </a:r>
          </a:p>
          <a:p>
            <a:pPr marL="0" indent="0">
              <a:buNone/>
            </a:pPr>
            <a:r>
              <a:rPr lang="da-DK"/>
              <a:t>Nationalisme, imod tolerance overfor fremmede, kriminelle, antiwoke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Venstrepopulismen</a:t>
            </a:r>
          </a:p>
          <a:p>
            <a:pPr marL="0" indent="0">
              <a:buNone/>
            </a:pPr>
            <a:r>
              <a:rPr lang="da-DK"/>
              <a:t>Anti-elite, fokus på ulighed som undertrykker befolkningen, ofte på de undertryktes side, LGBTQ+-rettigheder skal fremmes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079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33D537-3828-B9A2-D3A4-90BE62751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>
            <a:normAutofit/>
          </a:bodyPr>
          <a:lstStyle/>
          <a:p>
            <a:r>
              <a:rPr lang="da-DK" sz="5400">
                <a:solidFill>
                  <a:schemeClr val="bg1"/>
                </a:solidFill>
              </a:rPr>
              <a:t>Identitetspolitik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33D1D1A1-6712-5F69-C70B-BEAEA29B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Ideologi eller strømning?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4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E82C0-A452-437B-18F3-7579ED89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Kendetegn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A1975D-5C21-B7D9-B599-E829FEA9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Fokus på bestemte gruppers værdier og identitet</a:t>
            </a:r>
          </a:p>
          <a:p>
            <a:r>
              <a:rPr lang="da-DK" dirty="0"/>
              <a:t>Bliver den anerkendt eller krænket?</a:t>
            </a:r>
          </a:p>
          <a:p>
            <a:r>
              <a:rPr lang="da-DK" dirty="0"/>
              <a:t>Identitetspolitik bygger på opfattelser, følelser og fornemmelser i en MINDRE gruppe af befolkningen.</a:t>
            </a:r>
          </a:p>
          <a:p>
            <a:r>
              <a:rPr lang="da-DK" dirty="0"/>
              <a:t>Religion, køn, kultur</a:t>
            </a:r>
          </a:p>
          <a:p>
            <a:r>
              <a:rPr lang="da-DK" dirty="0"/>
              <a:t>Forsvarer mangfoldighed og pluralisme i samfundet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736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inherit</vt:lpstr>
      <vt:lpstr>Office-tema</vt:lpstr>
      <vt:lpstr>Øvelser</vt:lpstr>
      <vt:lpstr>Vælgervandringer?</vt:lpstr>
      <vt:lpstr>Vælgervandringer og beslægtede partier</vt:lpstr>
      <vt:lpstr>Populismen</vt:lpstr>
      <vt:lpstr>Kendetegn</vt:lpstr>
      <vt:lpstr>Eksempler</vt:lpstr>
      <vt:lpstr>Ude på fløjene</vt:lpstr>
      <vt:lpstr>Identitetspolitik</vt:lpstr>
      <vt:lpstr>Kendetegn</vt:lpstr>
      <vt:lpstr>Eksempler</vt:lpstr>
      <vt:lpstr>Deres kamp og ”modstandere”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Magnus Christensen</dc:creator>
  <cp:lastModifiedBy>Niels Magnus Christensen</cp:lastModifiedBy>
  <cp:revision>1</cp:revision>
  <dcterms:created xsi:type="dcterms:W3CDTF">2024-11-24T15:06:53Z</dcterms:created>
  <dcterms:modified xsi:type="dcterms:W3CDTF">2026-02-06T08:17:34Z</dcterms:modified>
</cp:coreProperties>
</file>