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86" r:id="rId3"/>
    <p:sldId id="284" r:id="rId4"/>
    <p:sldId id="258" r:id="rId5"/>
    <p:sldId id="271" r:id="rId6"/>
    <p:sldId id="281" r:id="rId7"/>
    <p:sldId id="274" r:id="rId8"/>
    <p:sldId id="259" r:id="rId9"/>
    <p:sldId id="283" r:id="rId10"/>
    <p:sldId id="260" r:id="rId11"/>
    <p:sldId id="285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ls Magnus Christensen" userId="f070d0d2-aefe-4531-8fcf-a79ac56b3ec8" providerId="ADAL" clId="{DBD73646-CD09-482C-8B27-AE3EDD69729B}"/>
    <pc:docChg chg="modSld sldOrd">
      <pc:chgData name="Niels Magnus Christensen" userId="f070d0d2-aefe-4531-8fcf-a79ac56b3ec8" providerId="ADAL" clId="{DBD73646-CD09-482C-8B27-AE3EDD69729B}" dt="2026-03-09T08:53:51.422" v="2"/>
      <pc:docMkLst>
        <pc:docMk/>
      </pc:docMkLst>
      <pc:sldChg chg="ord">
        <pc:chgData name="Niels Magnus Christensen" userId="f070d0d2-aefe-4531-8fcf-a79ac56b3ec8" providerId="ADAL" clId="{DBD73646-CD09-482C-8B27-AE3EDD69729B}" dt="2026-03-09T08:53:51.422" v="2"/>
        <pc:sldMkLst>
          <pc:docMk/>
          <pc:sldMk cId="560949452" sldId="283"/>
        </pc:sldMkLst>
      </pc:sldChg>
      <pc:sldChg chg="modSp mod">
        <pc:chgData name="Niels Magnus Christensen" userId="f070d0d2-aefe-4531-8fcf-a79ac56b3ec8" providerId="ADAL" clId="{DBD73646-CD09-482C-8B27-AE3EDD69729B}" dt="2026-03-09T08:22:19.305" v="0" actId="1076"/>
        <pc:sldMkLst>
          <pc:docMk/>
          <pc:sldMk cId="433682129" sldId="285"/>
        </pc:sldMkLst>
        <pc:spChg chg="mod">
          <ac:chgData name="Niels Magnus Christensen" userId="f070d0d2-aefe-4531-8fcf-a79ac56b3ec8" providerId="ADAL" clId="{DBD73646-CD09-482C-8B27-AE3EDD69729B}" dt="2026-03-09T08:22:19.305" v="0" actId="1076"/>
          <ac:spMkLst>
            <pc:docMk/>
            <pc:sldMk cId="433682129" sldId="285"/>
            <ac:spMk id="2" creationId="{00000000-0000-0000-0000-000000000000}"/>
          </ac:spMkLst>
        </pc:spChg>
      </pc:sldChg>
    </pc:docChg>
  </pc:docChgLst>
  <pc:docChgLst>
    <pc:chgData name="Niels Magnus Christensen" userId="f070d0d2-aefe-4531-8fcf-a79ac56b3ec8" providerId="ADAL" clId="{4A033BBB-32F0-4843-B47E-4B199B02F595}"/>
    <pc:docChg chg="modSld sldOrd">
      <pc:chgData name="Niels Magnus Christensen" userId="f070d0d2-aefe-4531-8fcf-a79ac56b3ec8" providerId="ADAL" clId="{4A033BBB-32F0-4843-B47E-4B199B02F595}" dt="2026-03-10T19:11:55.071" v="1"/>
      <pc:docMkLst>
        <pc:docMk/>
      </pc:docMkLst>
      <pc:sldChg chg="ord">
        <pc:chgData name="Niels Magnus Christensen" userId="f070d0d2-aefe-4531-8fcf-a79ac56b3ec8" providerId="ADAL" clId="{4A033BBB-32F0-4843-B47E-4B199B02F595}" dt="2026-03-10T19:11:55.071" v="1"/>
        <pc:sldMkLst>
          <pc:docMk/>
          <pc:sldMk cId="560949452" sldId="28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681C5-03FC-4413-AF47-2CE4E6CFD918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403-2D0E-4ADE-8D94-0248087A30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429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da" sz="1000">
                <a:solidFill>
                  <a:schemeClr val="dk2"/>
                </a:solidFill>
              </a:rPr>
              <a:t>‹nr.›</a:t>
            </a:fld>
            <a:endParaRPr lang="da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citatlisten.dk/citat.asp?tekst=Winston%20Churchill&amp;valg=find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PyNZolujvY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"/>
              <a:t>Demokrati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" dirty="0"/>
              <a:t>Hvad er det?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" dirty="0"/>
              <a:t>Demokratiets evige dilemma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81" name="Shape 81"/>
          <p:cNvPicPr preferRelativeResize="0"/>
          <p:nvPr/>
        </p:nvPicPr>
        <p:blipFill rotWithShape="1">
          <a:blip r:embed="rId3">
            <a:alphaModFix/>
          </a:blip>
          <a:srcRect l="-1232" t="27954" r="1"/>
          <a:stretch/>
        </p:blipFill>
        <p:spPr>
          <a:xfrm>
            <a:off x="1052946" y="1801091"/>
            <a:ext cx="6074898" cy="19465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1700" y="426107"/>
            <a:ext cx="8520600" cy="572700"/>
          </a:xfrm>
        </p:spPr>
        <p:txBody>
          <a:bodyPr/>
          <a:lstStyle/>
          <a:p>
            <a:r>
              <a:rPr lang="da-DK" dirty="0"/>
              <a:t>Gruppearbejde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11700" y="1083940"/>
            <a:ext cx="8561133" cy="3551150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1200" dirty="0"/>
              <a:t>Spørgsmål til slides og s. 118-130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1200" dirty="0"/>
              <a:t>Hvad er et direkte demokrati?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1200" dirty="0"/>
              <a:t>Hvad er repræsentativt demokrati?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1200" dirty="0"/>
              <a:t>Hvad handler konkurrencedemokratiet om?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1200" dirty="0"/>
              <a:t>Hvad handler deltagelsesdemokratiet om?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1200" dirty="0"/>
              <a:t>Hvori består demokratiets dilemma?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1200" dirty="0"/>
              <a:t>Hvad handler magtens tredeling om?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1200" dirty="0"/>
              <a:t>Hvad er parlamentarisme?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1200" dirty="0"/>
              <a:t>Hvad er forskellen på negativ og positiv parlamentarisme?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da-DK" sz="1200" dirty="0"/>
              <a:t>Hvordan adskiller en præsidents magt i USA sig fra en statsminister i Danmark? </a:t>
            </a:r>
          </a:p>
          <a:p>
            <a:pPr>
              <a:spcAft>
                <a:spcPts val="600"/>
              </a:spcAft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3368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Dahls kriterier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/>
            <a:r>
              <a:rPr lang="da-DK" dirty="0"/>
              <a:t>Medbestemmelse</a:t>
            </a:r>
          </a:p>
          <a:p>
            <a:pPr marL="285750" indent="-285750"/>
            <a:r>
              <a:rPr lang="da-DK" dirty="0"/>
              <a:t>Lighed i valg</a:t>
            </a:r>
          </a:p>
          <a:p>
            <a:pPr marL="285750" indent="-285750"/>
            <a:r>
              <a:rPr lang="da-DK" dirty="0"/>
              <a:t>Opnåelse af begrundet indsigt</a:t>
            </a:r>
          </a:p>
          <a:p>
            <a:pPr marL="285750" indent="-285750"/>
            <a:r>
              <a:rPr lang="da-DK" dirty="0"/>
              <a:t>Kontrol med dagsordenen</a:t>
            </a:r>
          </a:p>
          <a:p>
            <a:pPr marL="285750" indent="-285750"/>
            <a:r>
              <a:rPr lang="da-DK" dirty="0"/>
              <a:t>Ingen udelukkelse af myndige voksne</a:t>
            </a:r>
          </a:p>
          <a:p>
            <a:pPr>
              <a:buNone/>
            </a:pPr>
            <a:r>
              <a:rPr lang="da-DK" dirty="0"/>
              <a:t>Stigende polarisering?</a:t>
            </a:r>
          </a:p>
          <a:p>
            <a:endParaRPr lang="da-DK" dirty="0"/>
          </a:p>
        </p:txBody>
      </p:sp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935361"/>
              </p:ext>
            </p:extLst>
          </p:nvPr>
        </p:nvGraphicFramePr>
        <p:xfrm>
          <a:off x="4770686" y="4124375"/>
          <a:ext cx="4127501" cy="889000"/>
        </p:xfrm>
        <a:graphic>
          <a:graphicData uri="http://schemas.openxmlformats.org/drawingml/2006/table">
            <a:tbl>
              <a:tblPr/>
              <a:tblGrid>
                <a:gridCol w="4127501">
                  <a:extLst>
                    <a:ext uri="{9D8B030D-6E8A-4147-A177-3AD203B41FA5}">
                      <a16:colId xmlns:a16="http://schemas.microsoft.com/office/drawing/2014/main" val="26562493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a-DK" sz="1000" b="1" u="none" strike="noStrike">
                          <a:effectLst/>
                          <a:latin typeface="verdana" panose="020B0604030504040204" pitchFamily="34" charset="0"/>
                          <a:hlinkClick r:id="rId2"/>
                        </a:rPr>
                        <a:t>Winston Churchill.</a:t>
                      </a:r>
                      <a:endParaRPr lang="da-DK" sz="1000" b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1750" marR="31750" marT="31750" marB="317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83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br>
                        <a:rPr lang="da-DK" dirty="0"/>
                      </a:br>
                      <a:r>
                        <a:rPr lang="da-DK" sz="1300" b="1" dirty="0">
                          <a:effectLst/>
                          <a:latin typeface="verdana" panose="020B0604030504040204" pitchFamily="34" charset="0"/>
                        </a:rPr>
                        <a:t>"Demokrati er ikke den bedste styreform... Men det er den mindst ringe."</a:t>
                      </a:r>
                    </a:p>
                  </a:txBody>
                  <a:tcPr marL="31750" marR="31750" marT="31750" marB="317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4040747"/>
                  </a:ext>
                </a:extLst>
              </a:tr>
            </a:tbl>
          </a:graphicData>
        </a:graphic>
      </p:graphicFrame>
      <p:pic>
        <p:nvPicPr>
          <p:cNvPr id="1025" name="Picture 1" descr="http://www.citatlisten.dk/images/spac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118" y="3516429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471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Styreformer</a:t>
            </a: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953" y="1929089"/>
            <a:ext cx="5381625" cy="2038350"/>
          </a:xfrm>
          <a:prstGeom prst="rect">
            <a:avLst/>
          </a:prstGeom>
        </p:spPr>
      </p:pic>
      <p:sp>
        <p:nvSpPr>
          <p:cNvPr id="4" name="Pladsholder til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3997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" dirty="0"/>
              <a:t>Men hvad er demokrati?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-DK" dirty="0"/>
              <a:t>Hvad har vi i Danmark? Det overordnede demokratiske system</a:t>
            </a: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lang="da" dirty="0"/>
          </a:p>
        </p:txBody>
      </p:sp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5000" y="1657350"/>
            <a:ext cx="5334000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(demokratiske) politiske system</a:t>
            </a: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50818"/>
            <a:ext cx="76200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744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1700" y="83518"/>
            <a:ext cx="8520600" cy="572700"/>
          </a:xfrm>
        </p:spPr>
        <p:txBody>
          <a:bodyPr/>
          <a:lstStyle/>
          <a:p>
            <a:pPr lvl="0"/>
            <a:r>
              <a:rPr lang="da" dirty="0"/>
              <a:t>Det står da i Grundloven!</a:t>
            </a:r>
            <a:br>
              <a:rPr lang="da" dirty="0"/>
            </a:b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88779" y="656218"/>
            <a:ext cx="8582421" cy="4434925"/>
          </a:xfrm>
        </p:spPr>
        <p:txBody>
          <a:bodyPr/>
          <a:lstStyle/>
          <a:p>
            <a:pPr>
              <a:buNone/>
            </a:pPr>
            <a:r>
              <a:rPr lang="da-DK" sz="4000" dirty="0"/>
              <a:t>Nej</a:t>
            </a:r>
          </a:p>
          <a:p>
            <a:pPr marL="171450" indent="-171450"/>
            <a:r>
              <a:rPr lang="da-DK" sz="1100" dirty="0"/>
              <a:t>Men det gør derimod vores frihedsrettigheder</a:t>
            </a:r>
          </a:p>
          <a:p>
            <a:pPr marL="171450" indent="-171450"/>
            <a:r>
              <a:rPr lang="da-DK" sz="1100" dirty="0"/>
              <a:t>Og hvordan vi er </a:t>
            </a:r>
            <a:r>
              <a:rPr lang="da-DK" sz="1100" dirty="0">
                <a:solidFill>
                  <a:schemeClr val="tx1"/>
                </a:solidFill>
              </a:rPr>
              <a:t>beskyttet imod statens overgreb</a:t>
            </a:r>
          </a:p>
          <a:p>
            <a:pPr marL="171450" indent="-171450"/>
            <a:r>
              <a:rPr lang="da-DK" sz="1100" dirty="0"/>
              <a:t>Og </a:t>
            </a:r>
            <a:r>
              <a:rPr lang="da-DK" sz="1100" dirty="0">
                <a:solidFill>
                  <a:schemeClr val="tx1"/>
                </a:solidFill>
              </a:rPr>
              <a:t>hvilken rolle folketinget har</a:t>
            </a:r>
          </a:p>
          <a:p>
            <a:pPr marL="171450" indent="-171450"/>
            <a:r>
              <a:rPr lang="da-DK" sz="1100" dirty="0"/>
              <a:t>Og hvem må vælges og hvem der må vælge</a:t>
            </a:r>
          </a:p>
          <a:p>
            <a:pPr marL="171450" indent="-171450"/>
            <a:r>
              <a:rPr lang="da-DK" sz="1100" dirty="0"/>
              <a:t>Og hvilken rolle Dronningen har</a:t>
            </a:r>
          </a:p>
          <a:p>
            <a:pPr marL="171450" indent="-171450"/>
            <a:r>
              <a:rPr lang="da-DK" sz="1100" dirty="0"/>
              <a:t>Og hvilken rolle domstole og regering har</a:t>
            </a:r>
          </a:p>
          <a:p>
            <a:pPr marL="171450" indent="-171450"/>
            <a:r>
              <a:rPr lang="da-DK" sz="1100" dirty="0"/>
              <a:t>Og hvornår der skal afvikles folkeafstemninger</a:t>
            </a:r>
          </a:p>
          <a:p>
            <a:pPr marL="171450" indent="-171450"/>
            <a:r>
              <a:rPr lang="da-DK" sz="1100" dirty="0"/>
              <a:t>Og hvordan statens budget (finanslov) skal behandles</a:t>
            </a:r>
          </a:p>
          <a:p>
            <a:pPr marL="171450" indent="-171450"/>
            <a:r>
              <a:rPr lang="da-DK" sz="1100" dirty="0"/>
              <a:t>Og hvem der kan give individer lov til at blive danskere (indfødsret)</a:t>
            </a:r>
          </a:p>
        </p:txBody>
      </p:sp>
    </p:spTree>
    <p:extLst>
      <p:ext uri="{BB962C8B-B14F-4D97-AF65-F5344CB8AC3E}">
        <p14:creationId xmlns:p14="http://schemas.microsoft.com/office/powerpoint/2010/main" val="3031355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476" y="151786"/>
            <a:ext cx="8520600" cy="572700"/>
          </a:xfrm>
        </p:spPr>
        <p:txBody>
          <a:bodyPr/>
          <a:lstStyle/>
          <a:p>
            <a:r>
              <a:rPr lang="da-DK" dirty="0"/>
              <a:t>Demokratisk system i DK - principper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86476" y="724486"/>
            <a:ext cx="8545824" cy="4348959"/>
          </a:xfrm>
        </p:spPr>
        <p:txBody>
          <a:bodyPr/>
          <a:lstStyle/>
          <a:p>
            <a:r>
              <a:rPr lang="da-DK" sz="1600" dirty="0"/>
              <a:t>Repræsentativt system</a:t>
            </a:r>
          </a:p>
          <a:p>
            <a:r>
              <a:rPr lang="da-DK" sz="1600" dirty="0"/>
              <a:t>Valgmåde: forholdstalsvalg (matematisk retfærdighed koblet med geografisk præsentation)</a:t>
            </a:r>
          </a:p>
          <a:p>
            <a:r>
              <a:rPr lang="da-DK" sz="1600" dirty="0" err="1"/>
              <a:t>Et-kammersystem</a:t>
            </a:r>
            <a:endParaRPr lang="da-DK" sz="1600" dirty="0"/>
          </a:p>
          <a:p>
            <a:r>
              <a:rPr lang="da-DK" sz="1600" dirty="0"/>
              <a:t>Parlamentarisk demokrati (vælgerne sammensætter Folketinget)</a:t>
            </a:r>
          </a:p>
          <a:p>
            <a:r>
              <a:rPr lang="da-DK" sz="1600" dirty="0"/>
              <a:t>Negativ parlamentarisme (et mindretal kan danne regering) vs. Positiv hvor der skal være et flertal i parlamentet bag regeringen fra starten.</a:t>
            </a:r>
          </a:p>
          <a:p>
            <a:r>
              <a:rPr lang="da-DK" sz="1600" dirty="0"/>
              <a:t>Tredeling af magten – lovgivende, udøvende og dømmende</a:t>
            </a:r>
          </a:p>
          <a:p>
            <a:r>
              <a:rPr lang="da-DK" sz="1600" dirty="0"/>
              <a:t>Mulighed/pligt for folkeafstemninger (bindende/vejledende)</a:t>
            </a:r>
          </a:p>
          <a:p>
            <a:pPr>
              <a:buNone/>
            </a:pPr>
            <a:r>
              <a:rPr lang="da-DK" sz="1600" dirty="0"/>
              <a:t>Vi ser denne sammen: </a:t>
            </a:r>
            <a:r>
              <a:rPr lang="da-DK" sz="1600" dirty="0">
                <a:hlinkClick r:id="rId2"/>
              </a:rPr>
              <a:t>https://www.youtube.com/watch?v=rPyNZolujvY</a:t>
            </a:r>
            <a:endParaRPr lang="da-DK" sz="1600" dirty="0"/>
          </a:p>
          <a:p>
            <a:pPr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04308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" dirty="0"/>
              <a:t>Demokrati - som det bør være!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" dirty="0"/>
              <a:t>Normative idealer for hvorledes et ideelt demokrati skal forstås</a:t>
            </a:r>
          </a:p>
          <a:p>
            <a:pPr lvl="0">
              <a:spcBef>
                <a:spcPts val="0"/>
              </a:spcBef>
              <a:buNone/>
            </a:pPr>
            <a:r>
              <a:rPr lang="da" sz="2400" dirty="0"/>
              <a:t>Konkurrencedemokratiet</a:t>
            </a:r>
            <a:r>
              <a:rPr lang="da" dirty="0"/>
              <a:t> vs </a:t>
            </a:r>
            <a:r>
              <a:rPr lang="da" sz="2400" dirty="0"/>
              <a:t>Deltagelsesdemokratiet</a:t>
            </a:r>
          </a:p>
          <a:p>
            <a:pPr lvl="0">
              <a:spcBef>
                <a:spcPts val="0"/>
              </a:spcBef>
              <a:buNone/>
            </a:pPr>
            <a:r>
              <a:rPr lang="da" dirty="0"/>
              <a:t>Hovedforskelle:</a:t>
            </a:r>
          </a:p>
          <a:p>
            <a:pPr lvl="0">
              <a:spcBef>
                <a:spcPts val="0"/>
              </a:spcBef>
              <a:buNone/>
            </a:pPr>
            <a:r>
              <a:rPr lang="da" dirty="0"/>
              <a:t>Graden og formen af deltagelse</a:t>
            </a:r>
          </a:p>
          <a:p>
            <a:pPr lvl="0">
              <a:spcBef>
                <a:spcPts val="0"/>
              </a:spcBef>
              <a:buNone/>
            </a:pPr>
            <a:r>
              <a:rPr lang="da" dirty="0"/>
              <a:t>Formålet med demokrati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311700" y="100361"/>
            <a:ext cx="8520600" cy="579863"/>
          </a:xfrm>
        </p:spPr>
        <p:txBody>
          <a:bodyPr/>
          <a:lstStyle/>
          <a:p>
            <a:r>
              <a:rPr lang="da-DK" dirty="0"/>
              <a:t>Demokratiformer</a:t>
            </a:r>
          </a:p>
        </p:txBody>
      </p:sp>
      <p:sp>
        <p:nvSpPr>
          <p:cNvPr id="8" name="Pladsholder til tekst 7"/>
          <p:cNvSpPr>
            <a:spLocks noGrp="1"/>
          </p:cNvSpPr>
          <p:nvPr>
            <p:ph type="body" idx="1"/>
          </p:nvPr>
        </p:nvSpPr>
        <p:spPr>
          <a:xfrm>
            <a:off x="311700" y="680224"/>
            <a:ext cx="3948066" cy="3888651"/>
          </a:xfrm>
        </p:spPr>
        <p:txBody>
          <a:bodyPr/>
          <a:lstStyle/>
          <a:p>
            <a:pPr>
              <a:buNone/>
            </a:pPr>
            <a:r>
              <a:rPr lang="da-DK" b="1" dirty="0"/>
              <a:t>Konkurrencedemokrati (Alf Ross)</a:t>
            </a:r>
          </a:p>
          <a:p>
            <a:pPr marL="285750" indent="-285750"/>
            <a:r>
              <a:rPr lang="da-DK" dirty="0"/>
              <a:t>Demokrati som metode til at træffe beslutninger – </a:t>
            </a:r>
            <a:r>
              <a:rPr lang="da-DK" b="1" dirty="0"/>
              <a:t>som styreform</a:t>
            </a:r>
          </a:p>
          <a:p>
            <a:pPr marL="285750" indent="-285750"/>
            <a:r>
              <a:rPr lang="da-DK" dirty="0"/>
              <a:t>Kontrol via valghandlinger</a:t>
            </a:r>
          </a:p>
          <a:p>
            <a:pPr marL="285750" indent="-285750"/>
            <a:r>
              <a:rPr lang="da-DK" dirty="0"/>
              <a:t>Indirekte deltagelse</a:t>
            </a:r>
          </a:p>
          <a:p>
            <a:pPr marL="285750" indent="-285750"/>
            <a:r>
              <a:rPr lang="da-DK" dirty="0"/>
              <a:t>Deltagelsen sigter mod at vælge ledere</a:t>
            </a:r>
          </a:p>
          <a:p>
            <a:pPr marL="285750" indent="-285750"/>
            <a:r>
              <a:rPr lang="da-DK" dirty="0"/>
              <a:t>Politisk lighed er lig med mulighed for valgdeltagelse og lighed i påvirkningsmuligheder</a:t>
            </a:r>
          </a:p>
        </p:txBody>
      </p:sp>
      <p:sp>
        <p:nvSpPr>
          <p:cNvPr id="9" name="Pladsholder til tekst 8"/>
          <p:cNvSpPr>
            <a:spLocks noGrp="1"/>
          </p:cNvSpPr>
          <p:nvPr>
            <p:ph type="body" idx="2"/>
          </p:nvPr>
        </p:nvSpPr>
        <p:spPr>
          <a:xfrm>
            <a:off x="4728117" y="680224"/>
            <a:ext cx="4104183" cy="4348976"/>
          </a:xfrm>
        </p:spPr>
        <p:txBody>
          <a:bodyPr/>
          <a:lstStyle/>
          <a:p>
            <a:pPr>
              <a:buNone/>
            </a:pPr>
            <a:r>
              <a:rPr lang="da-DK" b="1" dirty="0"/>
              <a:t>Deltagelsesdemokrati (Hal Koch)</a:t>
            </a:r>
          </a:p>
          <a:p>
            <a:pPr marL="285750" indent="-285750"/>
            <a:r>
              <a:rPr lang="da-DK" dirty="0"/>
              <a:t>Demokrati som ideal om aktive medborgere – </a:t>
            </a:r>
            <a:r>
              <a:rPr lang="da-DK" b="1" dirty="0"/>
              <a:t>som livsform</a:t>
            </a:r>
          </a:p>
          <a:p>
            <a:pPr marL="285750" indent="-285750"/>
            <a:r>
              <a:rPr lang="da-DK" dirty="0"/>
              <a:t>Kontrol via medbestemmelse og direkte deltagelse</a:t>
            </a:r>
          </a:p>
          <a:p>
            <a:pPr marL="285750" indent="-285750"/>
            <a:r>
              <a:rPr lang="da-DK" dirty="0"/>
              <a:t>Man deltager som borger på alle måder i alle slags politiske fora</a:t>
            </a:r>
          </a:p>
          <a:p>
            <a:pPr marL="285750" indent="-285750"/>
            <a:r>
              <a:rPr lang="da-DK" dirty="0"/>
              <a:t>Deltagelsen sigter mod at påvirke afgørelser og være opdragende og udviklende for det enkelte menneske</a:t>
            </a:r>
          </a:p>
          <a:p>
            <a:pPr marL="285750" indent="-285750"/>
            <a:r>
              <a:rPr lang="da-DK" dirty="0"/>
              <a:t>Politisk lighed er evner til at forsvare interesser og faktisk indflydelse</a:t>
            </a:r>
          </a:p>
        </p:txBody>
      </p:sp>
    </p:spTree>
    <p:extLst>
      <p:ext uri="{BB962C8B-B14F-4D97-AF65-F5344CB8AC3E}">
        <p14:creationId xmlns:p14="http://schemas.microsoft.com/office/powerpoint/2010/main" val="56094945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429</Words>
  <Application>Microsoft Office PowerPoint</Application>
  <PresentationFormat>Skærmshow (16:9)</PresentationFormat>
  <Paragraphs>68</Paragraphs>
  <Slides>11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4" baseType="lpstr">
      <vt:lpstr>Arial</vt:lpstr>
      <vt:lpstr>verdana</vt:lpstr>
      <vt:lpstr>Simple Light</vt:lpstr>
      <vt:lpstr>Demokrati</vt:lpstr>
      <vt:lpstr>Dahls kriterier</vt:lpstr>
      <vt:lpstr>Styreformer</vt:lpstr>
      <vt:lpstr>Men hvad er demokrati?</vt:lpstr>
      <vt:lpstr>Det (demokratiske) politiske system</vt:lpstr>
      <vt:lpstr>Det står da i Grundloven! </vt:lpstr>
      <vt:lpstr>Demokratisk system i DK - principper</vt:lpstr>
      <vt:lpstr>Demokrati - som det bør være!</vt:lpstr>
      <vt:lpstr>Demokratiformer</vt:lpstr>
      <vt:lpstr>Demokratiets evige dilemma</vt:lpstr>
      <vt:lpstr>Gruppearbejde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Demokrati</dc:title>
  <dc:creator>Niels</dc:creator>
  <cp:lastModifiedBy>Niels Magnus Christensen</cp:lastModifiedBy>
  <cp:revision>40</cp:revision>
  <dcterms:modified xsi:type="dcterms:W3CDTF">2026-03-10T19:12:05Z</dcterms:modified>
</cp:coreProperties>
</file>