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327" r:id="rId2"/>
    <p:sldId id="301" r:id="rId3"/>
    <p:sldId id="302" r:id="rId4"/>
    <p:sldId id="326" r:id="rId5"/>
    <p:sldId id="310" r:id="rId6"/>
    <p:sldId id="328" r:id="rId7"/>
    <p:sldId id="303" r:id="rId8"/>
    <p:sldId id="309" r:id="rId9"/>
    <p:sldId id="311" r:id="rId10"/>
    <p:sldId id="323" r:id="rId11"/>
    <p:sldId id="312" r:id="rId12"/>
    <p:sldId id="313" r:id="rId13"/>
    <p:sldId id="320" r:id="rId14"/>
    <p:sldId id="322" r:id="rId15"/>
    <p:sldId id="265" r:id="rId16"/>
    <p:sldId id="324" r:id="rId17"/>
    <p:sldId id="325" r:id="rId18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9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85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els Magnus Christensen" userId="f070d0d2-aefe-4531-8fcf-a79ac56b3ec8" providerId="ADAL" clId="{DBD73646-CD09-482C-8B27-AE3EDD69729B}"/>
    <pc:docChg chg="custSel addSld modSld sldOrd">
      <pc:chgData name="Niels Magnus Christensen" userId="f070d0d2-aefe-4531-8fcf-a79ac56b3ec8" providerId="ADAL" clId="{DBD73646-CD09-482C-8B27-AE3EDD69729B}" dt="2026-04-12T07:11:05.931" v="197" actId="20577"/>
      <pc:docMkLst>
        <pc:docMk/>
      </pc:docMkLst>
      <pc:sldChg chg="ord">
        <pc:chgData name="Niels Magnus Christensen" userId="f070d0d2-aefe-4531-8fcf-a79ac56b3ec8" providerId="ADAL" clId="{DBD73646-CD09-482C-8B27-AE3EDD69729B}" dt="2026-04-06T09:20:10.606" v="95"/>
        <pc:sldMkLst>
          <pc:docMk/>
          <pc:sldMk cId="3478296154" sldId="310"/>
        </pc:sldMkLst>
      </pc:sldChg>
      <pc:sldChg chg="modSp mod">
        <pc:chgData name="Niels Magnus Christensen" userId="f070d0d2-aefe-4531-8fcf-a79ac56b3ec8" providerId="ADAL" clId="{DBD73646-CD09-482C-8B27-AE3EDD69729B}" dt="2026-04-12T07:11:05.931" v="197" actId="20577"/>
        <pc:sldMkLst>
          <pc:docMk/>
          <pc:sldMk cId="1282513991" sldId="324"/>
        </pc:sldMkLst>
        <pc:spChg chg="mod">
          <ac:chgData name="Niels Magnus Christensen" userId="f070d0d2-aefe-4531-8fcf-a79ac56b3ec8" providerId="ADAL" clId="{DBD73646-CD09-482C-8B27-AE3EDD69729B}" dt="2026-04-12T07:11:05.931" v="197" actId="20577"/>
          <ac:spMkLst>
            <pc:docMk/>
            <pc:sldMk cId="1282513991" sldId="324"/>
            <ac:spMk id="3" creationId="{B0A71556-1F8D-E28A-4ED4-256879CC35BC}"/>
          </ac:spMkLst>
        </pc:spChg>
      </pc:sldChg>
      <pc:sldChg chg="modSp new mod ord">
        <pc:chgData name="Niels Magnus Christensen" userId="f070d0d2-aefe-4531-8fcf-a79ac56b3ec8" providerId="ADAL" clId="{DBD73646-CD09-482C-8B27-AE3EDD69729B}" dt="2026-04-06T09:19:42.633" v="93" actId="20577"/>
        <pc:sldMkLst>
          <pc:docMk/>
          <pc:sldMk cId="860808780" sldId="327"/>
        </pc:sldMkLst>
        <pc:spChg chg="mod">
          <ac:chgData name="Niels Magnus Christensen" userId="f070d0d2-aefe-4531-8fcf-a79ac56b3ec8" providerId="ADAL" clId="{DBD73646-CD09-482C-8B27-AE3EDD69729B}" dt="2026-04-06T09:19:12.866" v="24" actId="20577"/>
          <ac:spMkLst>
            <pc:docMk/>
            <pc:sldMk cId="860808780" sldId="327"/>
            <ac:spMk id="2" creationId="{EDD51EF1-C649-DF50-8DE6-BE42C6D44265}"/>
          </ac:spMkLst>
        </pc:spChg>
        <pc:spChg chg="mod">
          <ac:chgData name="Niels Magnus Christensen" userId="f070d0d2-aefe-4531-8fcf-a79ac56b3ec8" providerId="ADAL" clId="{DBD73646-CD09-482C-8B27-AE3EDD69729B}" dt="2026-04-06T09:19:42.633" v="93" actId="20577"/>
          <ac:spMkLst>
            <pc:docMk/>
            <pc:sldMk cId="860808780" sldId="327"/>
            <ac:spMk id="3" creationId="{8E40C1F7-FE85-3D66-D267-0FF0C9B8F39F}"/>
          </ac:spMkLst>
        </pc:spChg>
      </pc:sldChg>
      <pc:sldChg chg="modSp new mod">
        <pc:chgData name="Niels Magnus Christensen" userId="f070d0d2-aefe-4531-8fcf-a79ac56b3ec8" providerId="ADAL" clId="{DBD73646-CD09-482C-8B27-AE3EDD69729B}" dt="2026-04-06T09:21:29.379" v="109" actId="20577"/>
        <pc:sldMkLst>
          <pc:docMk/>
          <pc:sldMk cId="2249873723" sldId="328"/>
        </pc:sldMkLst>
        <pc:spChg chg="mod">
          <ac:chgData name="Niels Magnus Christensen" userId="f070d0d2-aefe-4531-8fcf-a79ac56b3ec8" providerId="ADAL" clId="{DBD73646-CD09-482C-8B27-AE3EDD69729B}" dt="2026-04-06T09:21:29.379" v="109" actId="20577"/>
          <ac:spMkLst>
            <pc:docMk/>
            <pc:sldMk cId="2249873723" sldId="328"/>
            <ac:spMk id="2" creationId="{0DC4F837-9756-6D7F-1F19-81552262FD04}"/>
          </ac:spMkLst>
        </pc:spChg>
      </pc:sldChg>
    </pc:docChg>
  </pc:docChgLst>
  <pc:docChgLst>
    <pc:chgData name="Niels Magnus Christensen" userId="f070d0d2-aefe-4531-8fcf-a79ac56b3ec8" providerId="ADAL" clId="{583189F5-5BEF-4B3B-82B7-E9661B360D78}"/>
    <pc:docChg chg="modSld">
      <pc:chgData name="Niels Magnus Christensen" userId="f070d0d2-aefe-4531-8fcf-a79ac56b3ec8" providerId="ADAL" clId="{583189F5-5BEF-4B3B-82B7-E9661B360D78}" dt="2026-04-16T09:40:32.297" v="104" actId="20577"/>
      <pc:docMkLst>
        <pc:docMk/>
      </pc:docMkLst>
      <pc:sldChg chg="modSp mod">
        <pc:chgData name="Niels Magnus Christensen" userId="f070d0d2-aefe-4531-8fcf-a79ac56b3ec8" providerId="ADAL" clId="{583189F5-5BEF-4B3B-82B7-E9661B360D78}" dt="2026-04-16T09:40:32.297" v="104" actId="20577"/>
        <pc:sldMkLst>
          <pc:docMk/>
          <pc:sldMk cId="860808780" sldId="327"/>
        </pc:sldMkLst>
        <pc:spChg chg="mod">
          <ac:chgData name="Niels Magnus Christensen" userId="f070d0d2-aefe-4531-8fcf-a79ac56b3ec8" providerId="ADAL" clId="{583189F5-5BEF-4B3B-82B7-E9661B360D78}" dt="2026-04-16T09:40:32.297" v="104" actId="20577"/>
          <ac:spMkLst>
            <pc:docMk/>
            <pc:sldMk cId="860808780" sldId="327"/>
            <ac:spMk id="3" creationId="{8E40C1F7-FE85-3D66-D267-0FF0C9B8F39F}"/>
          </ac:spMkLst>
        </pc:spChg>
      </pc:sldChg>
    </pc:docChg>
  </pc:docChgLst>
  <pc:docChgLst>
    <pc:chgData name="Niels Magnus Christensen" userId="f070d0d2-aefe-4531-8fcf-a79ac56b3ec8" providerId="ADAL" clId="{4A033BBB-32F0-4843-B47E-4B199B02F595}"/>
    <pc:docChg chg="modSld">
      <pc:chgData name="Niels Magnus Christensen" userId="f070d0d2-aefe-4531-8fcf-a79ac56b3ec8" providerId="ADAL" clId="{4A033BBB-32F0-4843-B47E-4B199B02F595}" dt="2026-04-13T17:55:59.941" v="44" actId="20577"/>
      <pc:docMkLst>
        <pc:docMk/>
      </pc:docMkLst>
      <pc:sldChg chg="modSp mod">
        <pc:chgData name="Niels Magnus Christensen" userId="f070d0d2-aefe-4531-8fcf-a79ac56b3ec8" providerId="ADAL" clId="{4A033BBB-32F0-4843-B47E-4B199B02F595}" dt="2026-04-13T17:53:48.881" v="1" actId="20577"/>
        <pc:sldMkLst>
          <pc:docMk/>
          <pc:sldMk cId="3478296154" sldId="310"/>
        </pc:sldMkLst>
        <pc:spChg chg="mod">
          <ac:chgData name="Niels Magnus Christensen" userId="f070d0d2-aefe-4531-8fcf-a79ac56b3ec8" providerId="ADAL" clId="{4A033BBB-32F0-4843-B47E-4B199B02F595}" dt="2026-04-13T17:53:48.881" v="1" actId="20577"/>
          <ac:spMkLst>
            <pc:docMk/>
            <pc:sldMk cId="3478296154" sldId="310"/>
            <ac:spMk id="2" creationId="{67C01054-DFC2-8440-92CF-A0948542095B}"/>
          </ac:spMkLst>
        </pc:spChg>
      </pc:sldChg>
      <pc:sldChg chg="modSp mod">
        <pc:chgData name="Niels Magnus Christensen" userId="f070d0d2-aefe-4531-8fcf-a79ac56b3ec8" providerId="ADAL" clId="{4A033BBB-32F0-4843-B47E-4B199B02F595}" dt="2026-04-13T17:55:59.941" v="44" actId="20577"/>
        <pc:sldMkLst>
          <pc:docMk/>
          <pc:sldMk cId="991914028" sldId="312"/>
        </pc:sldMkLst>
        <pc:spChg chg="mod">
          <ac:chgData name="Niels Magnus Christensen" userId="f070d0d2-aefe-4531-8fcf-a79ac56b3ec8" providerId="ADAL" clId="{4A033BBB-32F0-4843-B47E-4B199B02F595}" dt="2026-04-13T17:55:59.941" v="44" actId="20577"/>
          <ac:spMkLst>
            <pc:docMk/>
            <pc:sldMk cId="991914028" sldId="312"/>
            <ac:spMk id="3" creationId="{2063B7D9-4385-AC44-8C79-846DC6B25B77}"/>
          </ac:spMkLst>
        </pc:spChg>
      </pc:sldChg>
      <pc:sldChg chg="modSp mod">
        <pc:chgData name="Niels Magnus Christensen" userId="f070d0d2-aefe-4531-8fcf-a79ac56b3ec8" providerId="ADAL" clId="{4A033BBB-32F0-4843-B47E-4B199B02F595}" dt="2026-04-13T17:55:15.287" v="9" actId="20577"/>
        <pc:sldMkLst>
          <pc:docMk/>
          <pc:sldMk cId="3105729586" sldId="323"/>
        </pc:sldMkLst>
        <pc:spChg chg="mod">
          <ac:chgData name="Niels Magnus Christensen" userId="f070d0d2-aefe-4531-8fcf-a79ac56b3ec8" providerId="ADAL" clId="{4A033BBB-32F0-4843-B47E-4B199B02F595}" dt="2026-04-13T17:55:15.287" v="9" actId="20577"/>
          <ac:spMkLst>
            <pc:docMk/>
            <pc:sldMk cId="3105729586" sldId="323"/>
            <ac:spMk id="2" creationId="{582BF865-33E3-D03B-314E-1BBBF47E559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14E92D-BA52-4D5F-9E5A-D22C71C691EF}" type="datetimeFigureOut">
              <a:rPr lang="da-DK" smtClean="0"/>
              <a:t>16-04-2026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71A4FF-FB8F-42DD-9F3B-C76A7C9392D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6468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87914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F99837-A3BF-64B6-CBB9-E4E3DAF0F6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90151B5-22EF-7341-7EE5-6BBA03FA8E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BCFAB95-EA7B-8D82-203C-8A60FC83F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BD29F-C14F-4752-A453-3CE362A9728C}" type="datetimeFigureOut">
              <a:rPr lang="da-DK" smtClean="0"/>
              <a:t>16-04-2026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6D767E3-A991-C5CE-F726-D96DCEAE1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78713EE-EF82-03EE-8154-1E4827F71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E94A9-F06F-4617-B1B4-8247F270566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30457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7B5393-109A-0208-3E59-C6EDD40B8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A8141B6E-054C-0589-F8AE-EDD8B11DFA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462A397-4D62-31FF-63F5-C7F1D5CD8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BD29F-C14F-4752-A453-3CE362A9728C}" type="datetimeFigureOut">
              <a:rPr lang="da-DK" smtClean="0"/>
              <a:t>16-04-2026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A8BA20A-39B5-A593-4D43-4AB2C6F6E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C51E8ED-DE5C-B89D-926F-C1AAC455A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E94A9-F06F-4617-B1B4-8247F270566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56362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C53B4428-92E1-2226-6963-15BEF91F04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FD6F57A4-7A5B-37DA-B8D8-45A89213DD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22E27F1-301E-B2F8-9381-2FD7084CD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BD29F-C14F-4752-A453-3CE362A9728C}" type="datetimeFigureOut">
              <a:rPr lang="da-DK" smtClean="0"/>
              <a:t>16-04-2026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B557CBC-AC62-306D-F5B4-42FD46CE8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2FBC2AE-8845-88F8-33EA-88EF0C197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E94A9-F06F-4617-B1B4-8247F270566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744753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55318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23374F-9D84-4800-2352-5548556BB8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1F56AFA-BE85-3AD7-C0A6-C21A099739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D48145A-274D-909F-4FAC-85A10940B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BD29F-C14F-4752-A453-3CE362A9728C}" type="datetimeFigureOut">
              <a:rPr lang="da-DK" smtClean="0"/>
              <a:t>16-04-2026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8551852-F70E-DDC6-812C-1CFB67E0A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5EAD4AD-206E-1A94-B130-54C0BFC81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E94A9-F06F-4617-B1B4-8247F270566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49232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5FA638-E309-14BF-B44B-C7C5712B9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269FAD6-B836-1C48-5DC1-577741D575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BA32BAD-BB8A-1C70-C999-C9A5251EC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BD29F-C14F-4752-A453-3CE362A9728C}" type="datetimeFigureOut">
              <a:rPr lang="da-DK" smtClean="0"/>
              <a:t>16-04-2026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15B674E-8AE2-E476-B5DC-33758AE2D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180A0D0-BD3F-35B5-64D8-BDFAD5548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E94A9-F06F-4617-B1B4-8247F270566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71137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35EA14-DF4C-7F21-B11D-345B601C5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C420DFE-B60C-B483-3AF0-F741F13E7E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CE8630BE-4CF2-3177-1BAA-A2459D55B0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ED8C8E7-A57F-F33F-7C2F-EC6A0097E7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BD29F-C14F-4752-A453-3CE362A9728C}" type="datetimeFigureOut">
              <a:rPr lang="da-DK" smtClean="0"/>
              <a:t>16-04-2026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FF3E1BE-F312-0938-AFE7-6E34D87C2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E96094AD-5887-939B-0781-7EF17DD7A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E94A9-F06F-4617-B1B4-8247F270566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23253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2DE178-A8E5-39EB-D9E5-C0E26C34B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A5B0944-8431-9BB2-5528-6A2BF5CB0C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23CE9A65-AF57-48D2-2205-265368B8FF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8C07ADDA-930F-67C2-4F44-C7C66BF7A0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CEB633D7-4991-E5B4-0508-CE9EBFB133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A7B18B4C-D4E7-5BAF-D3BD-E090ACDE5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BD29F-C14F-4752-A453-3CE362A9728C}" type="datetimeFigureOut">
              <a:rPr lang="da-DK" smtClean="0"/>
              <a:t>16-04-2026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04DCBCE1-DFE9-F41C-CE10-C6B6852C7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C0895A38-6A78-87EF-965A-4FC9B0B3C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E94A9-F06F-4617-B1B4-8247F270566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81474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BE375B-BA44-E69F-7FC7-C085239FA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7B600A42-FCB7-03D9-1B9F-94DDE7151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BD29F-C14F-4752-A453-3CE362A9728C}" type="datetimeFigureOut">
              <a:rPr lang="da-DK" smtClean="0"/>
              <a:t>16-04-2026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C2607A0F-2997-FF5D-7192-9CD1B03A7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0F4E96BC-7099-CB86-F632-16E795909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E94A9-F06F-4617-B1B4-8247F270566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12134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8BDA2F01-B7AD-0B10-0F0E-51697B49A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BD29F-C14F-4752-A453-3CE362A9728C}" type="datetimeFigureOut">
              <a:rPr lang="da-DK" smtClean="0"/>
              <a:t>16-04-2026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45C9B6C0-7709-B9D3-E48C-4BE7ACAA2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8B384C19-48B3-A237-BE65-7ADB410C3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E94A9-F06F-4617-B1B4-8247F270566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59103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E81143-0DF0-14D0-D1FA-72F4197281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77FFD19-1747-A413-9C37-854ABB89EE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25E0C501-652D-8200-343B-1EE9FAA532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8BC2C452-578E-B7CC-4791-A31155BA0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BD29F-C14F-4752-A453-3CE362A9728C}" type="datetimeFigureOut">
              <a:rPr lang="da-DK" smtClean="0"/>
              <a:t>16-04-2026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E1E7E287-4541-0087-05DD-A9454E732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69FEBAC8-8E4A-488A-7443-C9F98BF2A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E94A9-F06F-4617-B1B4-8247F270566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53908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18C579-9A98-5B43-0F36-F8050E7A1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039E9038-4C52-7147-73A8-C2BBD8DEF6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C68EB020-82C6-D0CD-A5C9-BDD8172BE2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03FD9A7-9119-8AD3-7C87-808E1EEA4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BD29F-C14F-4752-A453-3CE362A9728C}" type="datetimeFigureOut">
              <a:rPr lang="da-DK" smtClean="0"/>
              <a:t>16-04-2026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3A4408E-7C8B-D9E4-DF21-657630A01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9A7D0F70-BCF2-E3ED-A502-2B3E10435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E94A9-F06F-4617-B1B4-8247F270566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78409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D380CE90-F7B9-FA18-5FC0-2CFAFE9C8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B1610CF2-0787-E558-9E4D-03EA14C4D2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01795C6-D778-236D-FF40-D9099FFFFC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2BD29F-C14F-4752-A453-3CE362A9728C}" type="datetimeFigureOut">
              <a:rPr lang="da-DK" smtClean="0"/>
              <a:t>16-04-2026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40F092A-8850-E851-9211-BD61831DD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2A70424-EDFD-CD60-C071-FD3D265587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5E94A9-F06F-4617-B1B4-8247F270566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76443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r.dk/nyheder/penge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D51EF1-C649-DF50-8DE6-BE42C6D44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Tarsiatime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E40C1F7-FE85-3D66-D267-0FF0C9B8F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Vi bytter gruppevist og lægger puslespillet</a:t>
            </a:r>
          </a:p>
          <a:p>
            <a:r>
              <a:rPr lang="da-DK" dirty="0"/>
              <a:t>BLÅ til BRUN</a:t>
            </a:r>
          </a:p>
          <a:p>
            <a:r>
              <a:rPr lang="da-DK" dirty="0"/>
              <a:t>BRUN til MØRKEBLÅ</a:t>
            </a:r>
          </a:p>
          <a:p>
            <a:r>
              <a:rPr lang="da-DK" dirty="0"/>
              <a:t>MØRKEBLÅ til GRØN</a:t>
            </a:r>
          </a:p>
          <a:p>
            <a:r>
              <a:rPr lang="da-DK" dirty="0"/>
              <a:t>GRØN til GUL</a:t>
            </a:r>
          </a:p>
          <a:p>
            <a:r>
              <a:rPr lang="da-DK" dirty="0"/>
              <a:t>GUL til GRÅ</a:t>
            </a:r>
          </a:p>
          <a:p>
            <a:r>
              <a:rPr lang="da-DK"/>
              <a:t>GRÅ til BLÅ</a:t>
            </a:r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8608087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2BF865-33E3-D03B-314E-1BBBF47E5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Indtægter? S. 176-177 - summe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35C2722-4089-0A90-D187-FBA4817AD7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da-DK" sz="2800" dirty="0"/>
              <a:t>Hvordan fungerer indkomstskat? </a:t>
            </a:r>
          </a:p>
          <a:p>
            <a:pPr marL="457200" lvl="1" indent="0">
              <a:buNone/>
            </a:pPr>
            <a:r>
              <a:rPr lang="da-DK" dirty="0"/>
              <a:t>	Herunder: </a:t>
            </a:r>
            <a:r>
              <a:rPr lang="da-DK"/>
              <a:t>hvad er progressiv </a:t>
            </a:r>
            <a:r>
              <a:rPr lang="da-DK" dirty="0"/>
              <a:t>beskatning og flad skat?</a:t>
            </a:r>
          </a:p>
          <a:p>
            <a:pPr marL="914400" lvl="1" indent="-457200">
              <a:buFont typeface="+mj-lt"/>
              <a:buAutoNum type="arabicPeriod"/>
            </a:pPr>
            <a:endParaRPr lang="da-DK" dirty="0"/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Selskabsskat?</a:t>
            </a:r>
          </a:p>
          <a:p>
            <a:pPr marL="514350" indent="-514350">
              <a:buFont typeface="+mj-lt"/>
              <a:buAutoNum type="arabicPeriod"/>
            </a:pPr>
            <a:endParaRPr lang="da-DK" dirty="0"/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Hvordan fungerer en afgift og et tilskud?</a:t>
            </a:r>
          </a:p>
          <a:p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1057295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C01054-DFC2-8440-92CF-A09485420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6000" dirty="0"/>
              <a:t>Hvordan fungerer indkomstskat?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063B7D9-4385-AC44-8C79-846DC6B25B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a-DK" dirty="0"/>
              <a:t>Skat er en afgift, som betales af husholdninger og </a:t>
            </a:r>
            <a:r>
              <a:rPr lang="da-DK"/>
              <a:t>virksomheder til den offentlige sektor. </a:t>
            </a:r>
            <a:endParaRPr lang="da-DK" dirty="0"/>
          </a:p>
          <a:p>
            <a:pPr lvl="1"/>
            <a:r>
              <a:rPr lang="da-DK" dirty="0"/>
              <a:t>Progressiv skat: andelen du skal betale stiger med indkomsten (topskat)</a:t>
            </a:r>
          </a:p>
          <a:p>
            <a:pPr lvl="1"/>
            <a:r>
              <a:rPr lang="da-DK" dirty="0"/>
              <a:t>Flad skat: princip om at betale samme skatteprocent uanset hvad du tjener</a:t>
            </a:r>
          </a:p>
          <a:p>
            <a:pPr marL="0" indent="0">
              <a:buNone/>
            </a:pPr>
            <a:endParaRPr lang="da-DK" sz="4000" dirty="0"/>
          </a:p>
          <a:p>
            <a:r>
              <a:rPr lang="da-DK" i="1" dirty="0"/>
              <a:t>Indkomstskat, </a:t>
            </a:r>
            <a:r>
              <a:rPr lang="da-DK" dirty="0"/>
              <a:t>fungerer ved, at for eksempel selvstændige og lønmodtagere betaler en procentdel af deres indkomst til Skat. </a:t>
            </a:r>
            <a:endParaRPr lang="da-DK" sz="4000" dirty="0"/>
          </a:p>
          <a:p>
            <a:pPr marL="0" indent="0">
              <a:buNone/>
            </a:pPr>
            <a:endParaRPr lang="da-DK" sz="4000" i="1" dirty="0"/>
          </a:p>
        </p:txBody>
      </p:sp>
    </p:spTree>
    <p:extLst>
      <p:ext uri="{BB962C8B-B14F-4D97-AF65-F5344CB8AC3E}">
        <p14:creationId xmlns:p14="http://schemas.microsoft.com/office/powerpoint/2010/main" val="9919140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C01054-DFC2-8440-92CF-A09485420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da-DK" sz="600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063B7D9-4385-AC44-8C79-846DC6B25B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a-DK" sz="4000" i="1" dirty="0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218F8A46-D8FB-7E40-B6A0-44F106B2B8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6300" y="558268"/>
            <a:ext cx="7899400" cy="529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08025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C01054-DFC2-8440-92CF-A09485420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/>
              <a:t>Den finansielle sektors rolle i det økonomiske kredsløb</a:t>
            </a:r>
            <a:endParaRPr lang="da-DK" sz="600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063B7D9-4385-AC44-8C79-846DC6B25B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a-DK" dirty="0"/>
              <a:t>Det kan </a:t>
            </a:r>
            <a:r>
              <a:rPr lang="da-DK" dirty="0" err="1"/>
              <a:t>både</a:t>
            </a:r>
            <a:r>
              <a:rPr lang="da-DK" dirty="0"/>
              <a:t> være en god og en </a:t>
            </a:r>
            <a:r>
              <a:rPr lang="da-DK" dirty="0" err="1"/>
              <a:t>dårlig</a:t>
            </a:r>
            <a:r>
              <a:rPr lang="da-DK" dirty="0"/>
              <a:t> idé at </a:t>
            </a:r>
            <a:r>
              <a:rPr lang="da-DK" dirty="0" err="1"/>
              <a:t>låne</a:t>
            </a:r>
            <a:r>
              <a:rPr lang="da-DK" dirty="0"/>
              <a:t> penge. Indimellem er man nødt til det, hvis man vil investere i noget, fx hvis </a:t>
            </a:r>
          </a:p>
          <a:p>
            <a:r>
              <a:rPr lang="da-DK" dirty="0"/>
              <a:t>en familie vil købe et hus, </a:t>
            </a:r>
          </a:p>
          <a:p>
            <a:r>
              <a:rPr lang="da-DK" dirty="0"/>
              <a:t>en virksomhed vil have nye maskiner eller </a:t>
            </a:r>
          </a:p>
          <a:p>
            <a:r>
              <a:rPr lang="da-DK" dirty="0"/>
              <a:t>Staten vil bygge en bro</a:t>
            </a:r>
            <a:endParaRPr lang="da-DK" sz="4000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Banker og realkreditinstitutter kan hjælpe husholdninger, virksomheder og staten med at låne penge.</a:t>
            </a:r>
          </a:p>
          <a:p>
            <a:pPr marL="0" indent="0">
              <a:buNone/>
            </a:pPr>
            <a:r>
              <a:rPr lang="da-DK" sz="4000" dirty="0"/>
              <a:t>Dette koster en rente (risikopræmie)</a:t>
            </a:r>
          </a:p>
          <a:p>
            <a:pPr marL="0" indent="0">
              <a:buNone/>
            </a:pPr>
            <a:endParaRPr lang="da-DK" sz="4000" i="1" dirty="0"/>
          </a:p>
        </p:txBody>
      </p:sp>
    </p:spTree>
    <p:extLst>
      <p:ext uri="{BB962C8B-B14F-4D97-AF65-F5344CB8AC3E}">
        <p14:creationId xmlns:p14="http://schemas.microsoft.com/office/powerpoint/2010/main" val="19155578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C01054-DFC2-8440-92CF-A09485420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a-DK" sz="6000" dirty="0"/>
              <a:t>Udlandets rolle i det økonomi- ske kredsløb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063B7D9-4385-AC44-8C79-846DC6B25B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a-DK" sz="4000" dirty="0"/>
              <a:t>Danmark er en lille </a:t>
            </a:r>
            <a:r>
              <a:rPr lang="da-DK" sz="4000" dirty="0" err="1"/>
              <a:t>åben</a:t>
            </a:r>
            <a:r>
              <a:rPr lang="da-DK" sz="4000" dirty="0"/>
              <a:t> økonomi i verden, og handlen med udlandet betyder meget for Danmarks samfundsøkonomi.</a:t>
            </a:r>
          </a:p>
          <a:p>
            <a:r>
              <a:rPr lang="da-DK" sz="4000" b="1" dirty="0"/>
              <a:t>import</a:t>
            </a:r>
            <a:r>
              <a:rPr lang="da-DK" sz="4000" dirty="0"/>
              <a:t> er, når vi køber varer og tjenester fra udlandet</a:t>
            </a:r>
          </a:p>
          <a:p>
            <a:r>
              <a:rPr lang="da-DK" sz="4000" b="1" dirty="0"/>
              <a:t>eksport</a:t>
            </a:r>
            <a:r>
              <a:rPr lang="da-DK" sz="4000" dirty="0"/>
              <a:t> er, når vi sælger en lang række af varer og tjenester til udlandet</a:t>
            </a:r>
          </a:p>
          <a:p>
            <a:pPr marL="0" indent="0">
              <a:buNone/>
            </a:pPr>
            <a:endParaRPr lang="da-DK" sz="4000" i="1" dirty="0"/>
          </a:p>
        </p:txBody>
      </p:sp>
    </p:spTree>
    <p:extLst>
      <p:ext uri="{BB962C8B-B14F-4D97-AF65-F5344CB8AC3E}">
        <p14:creationId xmlns:p14="http://schemas.microsoft.com/office/powerpoint/2010/main" val="36295693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Shape 13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36618" y="280737"/>
            <a:ext cx="7023100" cy="6248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Shape 135"/>
          <p:cNvSpPr txBox="1"/>
          <p:nvPr/>
        </p:nvSpPr>
        <p:spPr>
          <a:xfrm>
            <a:off x="54700" y="553833"/>
            <a:ext cx="4849200" cy="609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da" sz="2400" b="1" dirty="0"/>
              <a:t>Nationaløkonomien er IKKE en husholdningsøkonomi (selvom politikerne ofte bruger dette billede!)</a:t>
            </a:r>
            <a:endParaRPr sz="2400" b="1" dirty="0"/>
          </a:p>
          <a:p>
            <a:endParaRPr sz="2400" dirty="0"/>
          </a:p>
          <a:p>
            <a:pPr marL="609585" indent="-423323">
              <a:buSzPts val="1400"/>
              <a:buChar char="●"/>
            </a:pPr>
            <a:r>
              <a:rPr lang="da" dirty="0"/>
              <a:t>Sektorer interagerer - forbundne kar</a:t>
            </a:r>
            <a:endParaRPr dirty="0"/>
          </a:p>
          <a:p>
            <a:pPr marL="609585" indent="-423323">
              <a:buSzPts val="1400"/>
              <a:buChar char="●"/>
            </a:pPr>
            <a:r>
              <a:rPr lang="da" dirty="0"/>
              <a:t>Effekter breder sig - som ringe i vandet</a:t>
            </a:r>
            <a:endParaRPr dirty="0"/>
          </a:p>
          <a:p>
            <a:pPr marL="609585" indent="-423323">
              <a:buSzPts val="1400"/>
              <a:buChar char="●"/>
            </a:pPr>
            <a:r>
              <a:rPr lang="da" dirty="0"/>
              <a:t>Eks: faldende efterspørgsel efter varer→stigende arbejdsløshed</a:t>
            </a:r>
            <a:r>
              <a:rPr lang="da" dirty="0">
                <a:solidFill>
                  <a:schemeClr val="dk1"/>
                </a:solidFill>
              </a:rPr>
              <a:t>→faldende efterspørgsel efter varer→mindre import (bedre betalingsbalance) og stigende udgifter for staten</a:t>
            </a:r>
            <a:endParaRPr dirty="0"/>
          </a:p>
          <a:p>
            <a:pPr marL="609585" indent="-423323">
              <a:buSzPts val="1400"/>
              <a:buChar char="●"/>
            </a:pPr>
            <a:r>
              <a:rPr lang="da" dirty="0"/>
              <a:t>Årsager: “Stød” og glidende udviklinger - inflation og løn</a:t>
            </a:r>
            <a:endParaRPr dirty="0"/>
          </a:p>
          <a:p>
            <a:pPr marL="609585" indent="-423323">
              <a:buSzPts val="1400"/>
              <a:buChar char="●"/>
            </a:pPr>
            <a:r>
              <a:rPr lang="da" dirty="0"/>
              <a:t>Udlandet - konkurrenceevne</a:t>
            </a:r>
            <a:endParaRPr dirty="0"/>
          </a:p>
          <a:p>
            <a:pPr marL="609585" indent="-423323">
              <a:buSzPts val="1400"/>
              <a:buChar char="●"/>
            </a:pPr>
            <a:r>
              <a:rPr lang="da" dirty="0"/>
              <a:t>Psykologi matters</a:t>
            </a:r>
            <a:endParaRPr dirty="0"/>
          </a:p>
          <a:p>
            <a:pPr marL="609585" indent="-423323">
              <a:buSzPts val="1400"/>
              <a:buChar char="●"/>
            </a:pPr>
            <a:r>
              <a:rPr lang="da" dirty="0"/>
              <a:t>Opsparingsparadokset</a:t>
            </a:r>
            <a:endParaRPr dirty="0"/>
          </a:p>
          <a:p>
            <a:pPr marL="609585" indent="-423323">
              <a:buSzPts val="1400"/>
              <a:buChar char="●"/>
            </a:pPr>
            <a:r>
              <a:rPr lang="da" dirty="0"/>
              <a:t>Erhvervslivets forventninger</a:t>
            </a:r>
            <a:endParaRPr dirty="0"/>
          </a:p>
          <a:p>
            <a:pPr marL="609585" indent="-423323">
              <a:buSzPts val="1400"/>
              <a:buChar char="●"/>
            </a:pPr>
            <a:r>
              <a:rPr lang="da" dirty="0"/>
              <a:t>Konstante - naturlige - svingninger</a:t>
            </a:r>
            <a:endParaRPr dirty="0"/>
          </a:p>
          <a:p>
            <a:endParaRPr sz="2400" dirty="0"/>
          </a:p>
        </p:txBody>
      </p:sp>
    </p:spTree>
    <p:extLst>
      <p:ext uri="{BB962C8B-B14F-4D97-AF65-F5344CB8AC3E}">
        <p14:creationId xmlns:p14="http://schemas.microsoft.com/office/powerpoint/2010/main" val="22144474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451C65-2597-F00E-BC01-0EEAED59D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Følsomhed: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0A71556-1F8D-E28A-4ED4-256879CC35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/>
              <a:t>Åben økonomi: alt hvad der sker globalt vil påvirke dansk økonomi</a:t>
            </a:r>
          </a:p>
          <a:p>
            <a:r>
              <a:rPr lang="da-DK" dirty="0"/>
              <a:t>Eksempler:</a:t>
            </a:r>
          </a:p>
          <a:p>
            <a:pPr lvl="1"/>
            <a:r>
              <a:rPr lang="da-DK" dirty="0"/>
              <a:t>Krige</a:t>
            </a:r>
          </a:p>
          <a:p>
            <a:pPr lvl="1"/>
            <a:r>
              <a:rPr lang="da-DK" dirty="0"/>
              <a:t>Naturkatastrofer</a:t>
            </a:r>
          </a:p>
          <a:p>
            <a:pPr lvl="1"/>
            <a:r>
              <a:rPr lang="da-DK" dirty="0"/>
              <a:t>Energikriser</a:t>
            </a:r>
          </a:p>
          <a:p>
            <a:pPr lvl="1"/>
            <a:r>
              <a:rPr lang="da-DK" dirty="0"/>
              <a:t>Flygtningestrømme</a:t>
            </a:r>
          </a:p>
          <a:p>
            <a:pPr lvl="1"/>
            <a:r>
              <a:rPr lang="da-DK" dirty="0"/>
              <a:t>Trump </a:t>
            </a:r>
          </a:p>
          <a:p>
            <a:pPr lvl="1"/>
            <a:endParaRPr lang="da-DK" dirty="0"/>
          </a:p>
          <a:p>
            <a:pPr marL="457200" lvl="1" indent="0">
              <a:buNone/>
            </a:pPr>
            <a:r>
              <a:rPr lang="da-DK" dirty="0">
                <a:hlinkClick r:id="rId2"/>
              </a:rPr>
              <a:t>Finansnyheder - Få Nyheder om Finans, Penge og Økonomi | DR</a:t>
            </a:r>
            <a:endParaRPr lang="da-DK" dirty="0"/>
          </a:p>
          <a:p>
            <a:pPr marL="457200" lvl="1" indent="0">
              <a:buNone/>
            </a:pPr>
            <a:r>
              <a:rPr lang="da-DK" dirty="0"/>
              <a:t>Prøv at finde en nyhed, der kan give ”stød” til dansk økonomi – forklar hvorfor.</a:t>
            </a:r>
          </a:p>
        </p:txBody>
      </p:sp>
    </p:spTree>
    <p:extLst>
      <p:ext uri="{BB962C8B-B14F-4D97-AF65-F5344CB8AC3E}">
        <p14:creationId xmlns:p14="http://schemas.microsoft.com/office/powerpoint/2010/main" val="12825139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0E560C-DC6C-C89F-DF35-02EFAFF84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Hvis tid…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958BE52-FC84-087D-D041-687C259381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da-DK" dirty="0"/>
              <a:t>Summeopgave til kredsløbet:</a:t>
            </a:r>
          </a:p>
          <a:p>
            <a:pPr algn="l">
              <a:buNone/>
            </a:pPr>
            <a:r>
              <a:rPr lang="da-DK" dirty="0">
                <a:effectLst/>
              </a:rPr>
              <a:t>1.</a:t>
            </a:r>
            <a:r>
              <a:rPr lang="da-DK" dirty="0">
                <a:solidFill>
                  <a:srgbClr val="000000"/>
                </a:solidFill>
                <a:effectLst/>
              </a:rPr>
              <a:t>Hvad er problemet med lav arbejdsløshed? Hvad vil der ske for de enkelte sektorer?</a:t>
            </a:r>
            <a:endParaRPr lang="da-DK" dirty="0">
              <a:effectLst/>
            </a:endParaRPr>
          </a:p>
          <a:p>
            <a:pPr algn="l">
              <a:buNone/>
            </a:pPr>
            <a:r>
              <a:rPr lang="da-DK" dirty="0">
                <a:effectLst/>
              </a:rPr>
              <a:t>2.</a:t>
            </a:r>
            <a:r>
              <a:rPr lang="da-DK" dirty="0">
                <a:solidFill>
                  <a:srgbClr val="000000"/>
                </a:solidFill>
                <a:effectLst/>
              </a:rPr>
              <a:t>Hvilke problemer vil en faldende arbejdsløshed kunne resultere i </a:t>
            </a:r>
            <a:r>
              <a:rPr lang="da-DK" dirty="0" err="1">
                <a:solidFill>
                  <a:srgbClr val="000000"/>
                </a:solidFill>
                <a:effectLst/>
              </a:rPr>
              <a:t>i</a:t>
            </a:r>
            <a:r>
              <a:rPr lang="da-DK" dirty="0">
                <a:solidFill>
                  <a:srgbClr val="000000"/>
                </a:solidFill>
                <a:effectLst/>
              </a:rPr>
              <a:t> forhold til eksporterhvervene? Igen: Hvad vil der ske for de enkelte sektorer?</a:t>
            </a:r>
            <a:endParaRPr lang="da-DK" dirty="0">
              <a:effectLst/>
            </a:endParaRPr>
          </a:p>
          <a:p>
            <a:pPr algn="l">
              <a:buNone/>
            </a:pPr>
            <a:r>
              <a:rPr lang="da-DK" dirty="0">
                <a:effectLst/>
              </a:rPr>
              <a:t>3.</a:t>
            </a:r>
            <a:r>
              <a:rPr lang="da-DK" dirty="0">
                <a:solidFill>
                  <a:srgbClr val="000000"/>
                </a:solidFill>
                <a:effectLst/>
              </a:rPr>
              <a:t>Hvilke problemer vil omvendt en stigende arbejdsløshed medføre? Igen, igen: Hvad vil der ske for de enkelte sektorer?</a:t>
            </a:r>
            <a:endParaRPr lang="da-DK" dirty="0">
              <a:effectLst/>
            </a:endParaRPr>
          </a:p>
          <a:p>
            <a:pPr algn="l"/>
            <a:r>
              <a:rPr lang="da-DK" dirty="0">
                <a:effectLst/>
              </a:rPr>
              <a:t>4.</a:t>
            </a:r>
            <a:r>
              <a:rPr lang="da-DK" dirty="0">
                <a:solidFill>
                  <a:srgbClr val="000000"/>
                </a:solidFill>
                <a:effectLst/>
              </a:rPr>
              <a:t>Hvad</a:t>
            </a:r>
            <a:r>
              <a:rPr lang="da-DK" dirty="0">
                <a:effectLst/>
              </a:rPr>
              <a:t> </a:t>
            </a:r>
            <a:r>
              <a:rPr lang="da-DK" dirty="0">
                <a:solidFill>
                  <a:srgbClr val="000000"/>
                </a:solidFill>
                <a:effectLst/>
              </a:rPr>
              <a:t>vil</a:t>
            </a:r>
            <a:r>
              <a:rPr lang="da-DK" dirty="0">
                <a:effectLst/>
              </a:rPr>
              <a:t> </a:t>
            </a:r>
            <a:r>
              <a:rPr lang="da-DK" dirty="0">
                <a:solidFill>
                  <a:srgbClr val="000000"/>
                </a:solidFill>
                <a:effectLst/>
              </a:rPr>
              <a:t>der</a:t>
            </a:r>
            <a:r>
              <a:rPr lang="da-DK" dirty="0">
                <a:effectLst/>
              </a:rPr>
              <a:t> </a:t>
            </a:r>
            <a:r>
              <a:rPr lang="da-DK" dirty="0">
                <a:solidFill>
                  <a:srgbClr val="000000"/>
                </a:solidFill>
                <a:effectLst/>
              </a:rPr>
              <a:t>ske</a:t>
            </a:r>
            <a:r>
              <a:rPr lang="da-DK" dirty="0">
                <a:effectLst/>
              </a:rPr>
              <a:t> </a:t>
            </a:r>
            <a:r>
              <a:rPr lang="da-DK" dirty="0">
                <a:solidFill>
                  <a:srgbClr val="000000"/>
                </a:solidFill>
                <a:effectLst/>
              </a:rPr>
              <a:t>i</a:t>
            </a:r>
            <a:r>
              <a:rPr lang="da-DK" dirty="0">
                <a:effectLst/>
              </a:rPr>
              <a:t> </a:t>
            </a:r>
            <a:r>
              <a:rPr lang="da-DK" dirty="0">
                <a:solidFill>
                  <a:srgbClr val="000000"/>
                </a:solidFill>
                <a:effectLst/>
              </a:rPr>
              <a:t>kredsløbets sektorer hvis</a:t>
            </a:r>
            <a:r>
              <a:rPr lang="da-DK" dirty="0">
                <a:effectLst/>
              </a:rPr>
              <a:t> </a:t>
            </a:r>
            <a:r>
              <a:rPr lang="da-DK" dirty="0">
                <a:solidFill>
                  <a:srgbClr val="000000"/>
                </a:solidFill>
                <a:effectLst/>
              </a:rPr>
              <a:t>f.eks.</a:t>
            </a:r>
            <a:r>
              <a:rPr lang="da-DK" dirty="0">
                <a:effectLst/>
              </a:rPr>
              <a:t> </a:t>
            </a:r>
            <a:r>
              <a:rPr lang="da-DK" dirty="0">
                <a:solidFill>
                  <a:srgbClr val="000000"/>
                </a:solidFill>
                <a:effectLst/>
              </a:rPr>
              <a:t>inflationen voksede</a:t>
            </a:r>
            <a:r>
              <a:rPr lang="da-DK" dirty="0">
                <a:effectLst/>
              </a:rPr>
              <a:t> </a:t>
            </a:r>
            <a:r>
              <a:rPr lang="da-DK" dirty="0">
                <a:solidFill>
                  <a:srgbClr val="000000"/>
                </a:solidFill>
                <a:effectLst/>
              </a:rPr>
              <a:t>voldsomt (varer stiger meget i pris)?</a:t>
            </a:r>
            <a:endParaRPr lang="da-DK" dirty="0">
              <a:effectLst/>
            </a:endParaRP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856146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C01054-DFC2-8440-92CF-A094854209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881" y="457201"/>
            <a:ext cx="10909640" cy="183265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br>
              <a:rPr lang="en-US" sz="5600" b="1" dirty="0"/>
            </a:br>
            <a:r>
              <a:rPr lang="en-US" sz="5600" b="1" dirty="0"/>
              <a:t>Det </a:t>
            </a:r>
            <a:r>
              <a:rPr lang="en-US" sz="5600" b="1" dirty="0" err="1"/>
              <a:t>økonomiske</a:t>
            </a:r>
            <a:r>
              <a:rPr lang="en-US" sz="5600" b="1" dirty="0"/>
              <a:t> </a:t>
            </a:r>
            <a:r>
              <a:rPr lang="en-US" sz="5600" b="1" dirty="0" err="1"/>
              <a:t>kredsløb</a:t>
            </a:r>
            <a:r>
              <a:rPr lang="en-US" sz="5600" b="1" dirty="0"/>
              <a:t> </a:t>
            </a:r>
            <a:endParaRPr lang="en-US" sz="5600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Pladsholder til indhold 4">
            <a:extLst>
              <a:ext uri="{FF2B5EF4-FFF2-40B4-BE49-F238E27FC236}">
                <a16:creationId xmlns:a16="http://schemas.microsoft.com/office/drawing/2014/main" id="{4E2AE904-5098-2E49-20FA-3D0A8F61FC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26761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C01054-DFC2-8440-92CF-A09485420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6000" dirty="0"/>
              <a:t>Samfundsøkonomi handler om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063B7D9-4385-AC44-8C79-846DC6B25B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sz="4000" dirty="0"/>
              <a:t>hvilke overordnede behov der er i samfundet, og </a:t>
            </a:r>
          </a:p>
          <a:p>
            <a:r>
              <a:rPr lang="da-DK" sz="4000" dirty="0"/>
              <a:t>hvordan ressourcerne fordeles og anvendes mellem borgerne. </a:t>
            </a:r>
          </a:p>
          <a:p>
            <a:pPr marL="0" indent="0">
              <a:buNone/>
            </a:pPr>
            <a:endParaRPr lang="da-DK" sz="4000" i="1" dirty="0"/>
          </a:p>
        </p:txBody>
      </p:sp>
    </p:spTree>
    <p:extLst>
      <p:ext uri="{BB962C8B-B14F-4D97-AF65-F5344CB8AC3E}">
        <p14:creationId xmlns:p14="http://schemas.microsoft.com/office/powerpoint/2010/main" val="31279457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E10050-7005-031B-2582-B5C925049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686A4B1-FB70-B9FA-8629-D8CB2A28FC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da-DK" sz="25000"/>
              <a:t>Veje?</a:t>
            </a:r>
            <a:endParaRPr lang="da-DK" sz="25000" dirty="0"/>
          </a:p>
        </p:txBody>
      </p:sp>
    </p:spTree>
    <p:extLst>
      <p:ext uri="{BB962C8B-B14F-4D97-AF65-F5344CB8AC3E}">
        <p14:creationId xmlns:p14="http://schemas.microsoft.com/office/powerpoint/2010/main" val="3660370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C01054-DFC2-8440-92CF-A09485420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sz="6000" dirty="0"/>
              <a:t>De økonomiske sektorer i samfundsøkonomien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063B7D9-4385-AC44-8C79-846DC6B25B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a-DK" sz="3800" b="1" dirty="0"/>
              <a:t>Husholdningerne </a:t>
            </a:r>
            <a:r>
              <a:rPr lang="da-DK" sz="3800" dirty="0"/>
              <a:t>(borgerne, forbrugere, familier, husstande) </a:t>
            </a:r>
          </a:p>
          <a:p>
            <a:r>
              <a:rPr lang="da-DK" sz="3800" b="1" dirty="0"/>
              <a:t>Virksomhederne</a:t>
            </a:r>
            <a:r>
              <a:rPr lang="da-DK" sz="3800" dirty="0"/>
              <a:t> (producenter og forhandlere af varer og tjenester) </a:t>
            </a:r>
          </a:p>
          <a:p>
            <a:r>
              <a:rPr lang="da-DK" sz="3800" b="1" dirty="0"/>
              <a:t>Den offentlige sektor </a:t>
            </a:r>
            <a:r>
              <a:rPr lang="da-DK" sz="3800" dirty="0"/>
              <a:t>(stat, regioner og kommuner) </a:t>
            </a:r>
          </a:p>
          <a:p>
            <a:r>
              <a:rPr lang="da-DK" sz="3800" b="1" dirty="0"/>
              <a:t>Den finansielle sektor </a:t>
            </a:r>
            <a:r>
              <a:rPr lang="da-DK" sz="3800" dirty="0"/>
              <a:t>(banker, realkreditinstitutter, pensionskasser, investeringsselskaber osv.) </a:t>
            </a:r>
          </a:p>
          <a:p>
            <a:r>
              <a:rPr lang="da-DK" sz="3800" b="1" dirty="0"/>
              <a:t>Udlandet </a:t>
            </a:r>
            <a:r>
              <a:rPr lang="da-DK" sz="3800" dirty="0"/>
              <a:t>(import og eksport mellem Danmark og andre lande) </a:t>
            </a:r>
          </a:p>
          <a:p>
            <a:pPr marL="0" indent="0">
              <a:buNone/>
            </a:pPr>
            <a:endParaRPr lang="da-DK" sz="4000" i="1" dirty="0"/>
          </a:p>
        </p:txBody>
      </p:sp>
    </p:spTree>
    <p:extLst>
      <p:ext uri="{BB962C8B-B14F-4D97-AF65-F5344CB8AC3E}">
        <p14:creationId xmlns:p14="http://schemas.microsoft.com/office/powerpoint/2010/main" val="34782961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C4F837-9756-6D7F-1F19-81552262F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Tegnerepetion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4CCA938-2399-59DB-78C3-24F78D6B3F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49873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C01054-DFC2-8440-92CF-A09485420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da-DK" sz="600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063B7D9-4385-AC44-8C79-846DC6B25B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a-DK" sz="4000" i="1" dirty="0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49F9110F-313B-9749-9826-54CF173B3B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0"/>
            <a:ext cx="744511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15674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C01054-DFC2-8440-92CF-A09485420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/>
              <a:t>Husholdningernes og virksomhedernes rolle i samfundsøkonomien </a:t>
            </a:r>
            <a:endParaRPr lang="da-DK" sz="600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063B7D9-4385-AC44-8C79-846DC6B25B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a-DK" sz="3300" b="1" dirty="0"/>
              <a:t>Husholdninger </a:t>
            </a:r>
            <a:r>
              <a:rPr lang="da-DK" sz="3300" dirty="0"/>
              <a:t>er </a:t>
            </a:r>
            <a:r>
              <a:rPr lang="da-DK" sz="3300" dirty="0" err="1"/>
              <a:t>både</a:t>
            </a:r>
            <a:r>
              <a:rPr lang="da-DK" sz="3300" dirty="0"/>
              <a:t> forbrugere, som køber varer og tjenester, og lønmodtagere, der arbejder og </a:t>
            </a:r>
            <a:r>
              <a:rPr lang="da-DK" sz="3300" dirty="0" err="1"/>
              <a:t>får</a:t>
            </a:r>
            <a:r>
              <a:rPr lang="da-DK" sz="3300" dirty="0"/>
              <a:t> løn for det. </a:t>
            </a:r>
          </a:p>
          <a:p>
            <a:r>
              <a:rPr lang="da-DK" sz="3300" b="1" dirty="0"/>
              <a:t>Virksomhederne </a:t>
            </a:r>
            <a:r>
              <a:rPr lang="da-DK" sz="3300" dirty="0"/>
              <a:t>er </a:t>
            </a:r>
            <a:r>
              <a:rPr lang="da-DK" sz="3300" dirty="0" err="1"/>
              <a:t>både</a:t>
            </a:r>
            <a:r>
              <a:rPr lang="da-DK" sz="3300" dirty="0"/>
              <a:t> producenter og arbejdsgivere, der ansætter lønmodtagere til at producere varer og tjenester til forbrugerne, </a:t>
            </a:r>
            <a:r>
              <a:rPr lang="da-DK" sz="3300" dirty="0" err="1"/>
              <a:t>sa</a:t>
            </a:r>
            <a:r>
              <a:rPr lang="da-DK" sz="3300" dirty="0"/>
              <a:t>̊ virksomheden kan lave et overskud. </a:t>
            </a:r>
          </a:p>
          <a:p>
            <a:r>
              <a:rPr lang="da-DK" sz="3300" dirty="0"/>
              <a:t>På den </a:t>
            </a:r>
            <a:r>
              <a:rPr lang="da-DK" sz="3300" dirty="0" err="1"/>
              <a:t>måde</a:t>
            </a:r>
            <a:r>
              <a:rPr lang="da-DK" sz="3300" dirty="0"/>
              <a:t> er virksomheder og lønmodtagere afhængige af hinanden. </a:t>
            </a:r>
          </a:p>
          <a:p>
            <a:endParaRPr lang="da-DK" sz="4000" dirty="0"/>
          </a:p>
          <a:p>
            <a:pPr marL="0" indent="0">
              <a:buNone/>
            </a:pPr>
            <a:endParaRPr lang="da-DK" sz="4000" i="1" dirty="0"/>
          </a:p>
        </p:txBody>
      </p:sp>
    </p:spTree>
    <p:extLst>
      <p:ext uri="{BB962C8B-B14F-4D97-AF65-F5344CB8AC3E}">
        <p14:creationId xmlns:p14="http://schemas.microsoft.com/office/powerpoint/2010/main" val="33756354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C01054-DFC2-8440-92CF-A09485420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/>
              <a:t>Den offentlige sektors rolle i samfundsøkonomien</a:t>
            </a:r>
            <a:endParaRPr lang="da-DK" sz="600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063B7D9-4385-AC44-8C79-846DC6B25B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da-DK" dirty="0"/>
              <a:t>Den offentlige sektor </a:t>
            </a:r>
            <a:r>
              <a:rPr lang="da-DK" dirty="0" err="1"/>
              <a:t>består</a:t>
            </a:r>
            <a:r>
              <a:rPr lang="da-DK" dirty="0"/>
              <a:t> af kommuner, regioner og staten. I Danmark er den offentlige sektor med til at sikre eller opfylde en bred vifte af danskernes behov, og i det økonomiske kredsløb leverer den offentlige sektor fx </a:t>
            </a:r>
          </a:p>
          <a:p>
            <a:pPr lvl="1"/>
            <a:r>
              <a:rPr lang="da-DK" i="1" dirty="0"/>
              <a:t>løn </a:t>
            </a:r>
            <a:r>
              <a:rPr lang="da-DK" dirty="0"/>
              <a:t>til offentligt ansatte, bl.a. SOSU-medarbejdere, renovationsmedarbejdere, pædagoger, folkeskolelærere, læger og syge- plejersker. </a:t>
            </a:r>
          </a:p>
          <a:p>
            <a:pPr lvl="1"/>
            <a:r>
              <a:rPr lang="da-DK" i="1" dirty="0"/>
              <a:t>overførsler </a:t>
            </a:r>
            <a:r>
              <a:rPr lang="da-DK" dirty="0"/>
              <a:t>fra den offentlige sektor, for eksempel SU, folkepension, kontanthjælp og børnepenge. </a:t>
            </a:r>
          </a:p>
          <a:p>
            <a:pPr lvl="1"/>
            <a:r>
              <a:rPr lang="da-DK" i="1" dirty="0"/>
              <a:t>velfærdsydelser</a:t>
            </a:r>
            <a:r>
              <a:rPr lang="da-DK" dirty="0"/>
              <a:t> fx gratis uddannelse eller tildeling af gratis </a:t>
            </a:r>
            <a:r>
              <a:rPr lang="da-DK" dirty="0" err="1"/>
              <a:t>coronavaccine</a:t>
            </a:r>
            <a:r>
              <a:rPr lang="da-DK" dirty="0"/>
              <a:t> osv. </a:t>
            </a:r>
          </a:p>
          <a:p>
            <a:pPr marL="0" indent="0">
              <a:buNone/>
            </a:pPr>
            <a:r>
              <a:rPr lang="da-DK" dirty="0"/>
              <a:t>Den offentlige sektor finansierer de offentlige ydelser via skatter og afgifter. </a:t>
            </a:r>
            <a:endParaRPr lang="da-DK" sz="4000" dirty="0"/>
          </a:p>
          <a:p>
            <a:pPr marL="0" indent="0">
              <a:buNone/>
            </a:pPr>
            <a:endParaRPr lang="da-DK" sz="4000" i="1" dirty="0"/>
          </a:p>
        </p:txBody>
      </p:sp>
    </p:spTree>
    <p:extLst>
      <p:ext uri="{BB962C8B-B14F-4D97-AF65-F5344CB8AC3E}">
        <p14:creationId xmlns:p14="http://schemas.microsoft.com/office/powerpoint/2010/main" val="35845910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761</Words>
  <Application>Microsoft Office PowerPoint</Application>
  <PresentationFormat>Widescreen</PresentationFormat>
  <Paragraphs>83</Paragraphs>
  <Slides>17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17</vt:i4>
      </vt:variant>
    </vt:vector>
  </HeadingPairs>
  <TitlesOfParts>
    <vt:vector size="21" baseType="lpstr">
      <vt:lpstr>Aptos</vt:lpstr>
      <vt:lpstr>Aptos Display</vt:lpstr>
      <vt:lpstr>Arial</vt:lpstr>
      <vt:lpstr>Office-tema</vt:lpstr>
      <vt:lpstr>Tarsiatime</vt:lpstr>
      <vt:lpstr> Det økonomiske kredsløb </vt:lpstr>
      <vt:lpstr>Samfundsøkonomi handler om</vt:lpstr>
      <vt:lpstr>PowerPoint-præsentation</vt:lpstr>
      <vt:lpstr>De økonomiske sektorer i samfundsøkonomien</vt:lpstr>
      <vt:lpstr>Tegnerepetion</vt:lpstr>
      <vt:lpstr>PowerPoint-præsentation</vt:lpstr>
      <vt:lpstr>Husholdningernes og virksomhedernes rolle i samfundsøkonomien </vt:lpstr>
      <vt:lpstr>Den offentlige sektors rolle i samfundsøkonomien</vt:lpstr>
      <vt:lpstr>Indtægter? S. 176-177 - summe</vt:lpstr>
      <vt:lpstr>Hvordan fungerer indkomstskat?</vt:lpstr>
      <vt:lpstr>PowerPoint-præsentation</vt:lpstr>
      <vt:lpstr>Den finansielle sektors rolle i det økonomiske kredsløb</vt:lpstr>
      <vt:lpstr>Udlandets rolle i det økonomi- ske kredsløb</vt:lpstr>
      <vt:lpstr>PowerPoint-præsentation</vt:lpstr>
      <vt:lpstr>Følsomhed:</vt:lpstr>
      <vt:lpstr>Hvis tid…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Niels Magnus Christensen</dc:creator>
  <cp:lastModifiedBy>Niels Magnus Christensen</cp:lastModifiedBy>
  <cp:revision>2</cp:revision>
  <dcterms:created xsi:type="dcterms:W3CDTF">2025-04-06T08:48:08Z</dcterms:created>
  <dcterms:modified xsi:type="dcterms:W3CDTF">2026-04-16T09:40:32Z</dcterms:modified>
</cp:coreProperties>
</file>