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82" r:id="rId2"/>
    <p:sldId id="265" r:id="rId3"/>
    <p:sldId id="284" r:id="rId4"/>
    <p:sldId id="260" r:id="rId5"/>
    <p:sldId id="262" r:id="rId6"/>
    <p:sldId id="286" r:id="rId7"/>
    <p:sldId id="287" r:id="rId8"/>
    <p:sldId id="288" r:id="rId9"/>
    <p:sldId id="277" r:id="rId10"/>
    <p:sldId id="279" r:id="rId11"/>
    <p:sldId id="278" r:id="rId12"/>
    <p:sldId id="28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213" d="100"/>
          <a:sy n="213" d="100"/>
        </p:scale>
        <p:origin x="19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modSld">
      <pc:chgData name="Niels Magnus Christensen" userId="f070d0d2-aefe-4531-8fcf-a79ac56b3ec8" providerId="ADAL" clId="{DBD73646-CD09-482C-8B27-AE3EDD69729B}" dt="2026-04-19T08:10:47.214" v="7" actId="20577"/>
      <pc:docMkLst>
        <pc:docMk/>
      </pc:docMkLst>
      <pc:sldChg chg="modSp mod">
        <pc:chgData name="Niels Magnus Christensen" userId="f070d0d2-aefe-4531-8fcf-a79ac56b3ec8" providerId="ADAL" clId="{DBD73646-CD09-482C-8B27-AE3EDD69729B}" dt="2026-04-19T08:10:47.214" v="7" actId="20577"/>
        <pc:sldMkLst>
          <pc:docMk/>
          <pc:sldMk cId="2833783200" sldId="280"/>
        </pc:sldMkLst>
        <pc:spChg chg="mod">
          <ac:chgData name="Niels Magnus Christensen" userId="f070d0d2-aefe-4531-8fcf-a79ac56b3ec8" providerId="ADAL" clId="{DBD73646-CD09-482C-8B27-AE3EDD69729B}" dt="2026-04-19T08:10:47.214" v="7" actId="20577"/>
          <ac:spMkLst>
            <pc:docMk/>
            <pc:sldMk cId="2833783200" sldId="28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91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14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32FDE-9F81-EABD-B2ED-E8ED9623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Økonomi 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068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Statens finanser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4431381" cy="3416400"/>
          </a:xfrm>
        </p:spPr>
        <p:txBody>
          <a:bodyPr/>
          <a:lstStyle/>
          <a:p>
            <a:r>
              <a:rPr lang="da-DK" dirty="0"/>
              <a:t>Staten har indtægter i form af skatter, afgifter</a:t>
            </a:r>
          </a:p>
          <a:p>
            <a:r>
              <a:rPr lang="da-DK" dirty="0"/>
              <a:t>Staten har udgifter i form af løn, forbrug, serviceydelser, overførelsesindkomster, renter</a:t>
            </a:r>
          </a:p>
          <a:p>
            <a:pPr marL="114300" indent="0">
              <a:buNone/>
            </a:pPr>
            <a:r>
              <a:rPr lang="da-DK" dirty="0"/>
              <a:t>Problem</a:t>
            </a:r>
          </a:p>
          <a:p>
            <a:r>
              <a:rPr lang="da-DK" dirty="0"/>
              <a:t>Underskud vil medføre at staten skal låne penge (rente) for at betale sine udgifter. Rentebetalingen vil presse andre udgiftsområder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617" y="241023"/>
            <a:ext cx="4096867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 økonomi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er blevet en vigtig indikator efterhånden som vi erkender at ressourcerne er knappe og at miljøet belastes voldsomt hvis der bare gives los</a:t>
            </a:r>
          </a:p>
          <a:p>
            <a:r>
              <a:rPr lang="da-DK" dirty="0"/>
              <a:t>Som en del af dette reguleres der f.eks. i landbrugets produktion, CO2-udledninger, kemi i produktionen, afgifter på biler, sortering af affald, produktion af grøn energi etc. </a:t>
            </a:r>
          </a:p>
          <a:p>
            <a:endParaRPr lang="da-DK" dirty="0"/>
          </a:p>
          <a:p>
            <a:pPr marL="114300" indent="0">
              <a:buNone/>
            </a:pPr>
            <a:r>
              <a:rPr lang="da-DK" dirty="0"/>
              <a:t>Problem med bæredygtighed</a:t>
            </a:r>
          </a:p>
          <a:p>
            <a:r>
              <a:rPr lang="da-DK" dirty="0"/>
              <a:t>Ofte i konflikt med økonomisk vækst   </a:t>
            </a:r>
          </a:p>
          <a:p>
            <a:r>
              <a:rPr lang="da-DK" dirty="0"/>
              <a:t>Den grønne Trepart?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F8E152-3691-FDD2-33C4-D6B237B1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126" y="2826058"/>
            <a:ext cx="3637134" cy="23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Summe: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32117" y="1152475"/>
            <a:ext cx="8600183" cy="3813420"/>
          </a:xfrm>
        </p:spPr>
        <p:txBody>
          <a:bodyPr/>
          <a:lstStyle/>
          <a:p>
            <a:pPr marL="114300" indent="0">
              <a:buNone/>
            </a:pPr>
            <a:r>
              <a:rPr lang="da-DK" dirty="0"/>
              <a:t>https://www.dst.dk/da/Statistik/temaer/overblik-dansk-oekonomi </a:t>
            </a:r>
          </a:p>
          <a:p>
            <a:pPr marL="114300" indent="0">
              <a:buNone/>
            </a:pPr>
            <a:r>
              <a:rPr lang="da-DK" dirty="0"/>
              <a:t>Hvad siger de forskellige indikatorer?:</a:t>
            </a:r>
          </a:p>
          <a:p>
            <a:pPr marL="114300" indent="0">
              <a:buNone/>
            </a:pPr>
            <a:endParaRPr lang="da-DK" dirty="0"/>
          </a:p>
          <a:p>
            <a:pPr>
              <a:buFont typeface="+mj-lt"/>
              <a:buAutoNum type="arabicPeriod"/>
            </a:pPr>
            <a:r>
              <a:rPr lang="da-DK" dirty="0"/>
              <a:t>BNP/Vækst</a:t>
            </a:r>
          </a:p>
          <a:p>
            <a:pPr>
              <a:buFont typeface="+mj-lt"/>
              <a:buAutoNum type="arabicPeriod"/>
            </a:pPr>
            <a:r>
              <a:rPr lang="da-DK" dirty="0"/>
              <a:t>Arbejdsløshed</a:t>
            </a:r>
          </a:p>
          <a:p>
            <a:pPr>
              <a:buFont typeface="+mj-lt"/>
              <a:buAutoNum type="arabicPeriod"/>
            </a:pPr>
            <a:r>
              <a:rPr lang="da-DK" dirty="0"/>
              <a:t>Inflationen</a:t>
            </a:r>
          </a:p>
          <a:p>
            <a:pPr>
              <a:buFont typeface="+mj-lt"/>
              <a:buAutoNum type="arabicPeriod"/>
            </a:pPr>
            <a:r>
              <a:rPr lang="da-DK" dirty="0"/>
              <a:t>Statens gæld</a:t>
            </a:r>
          </a:p>
          <a:p>
            <a:pPr>
              <a:buFont typeface="+mj-lt"/>
              <a:buAutoNum type="arabicPeriod"/>
            </a:pPr>
            <a:r>
              <a:rPr lang="da-DK" dirty="0"/>
              <a:t>Betalingsbalancen</a:t>
            </a:r>
          </a:p>
          <a:p>
            <a:pPr>
              <a:buFont typeface="+mj-lt"/>
              <a:buAutoNum type="arabicPeriod"/>
            </a:pPr>
            <a:r>
              <a:rPr lang="da-DK" dirty="0"/>
              <a:t>Bæredygtig økonomi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Andre indikatorer?</a:t>
            </a:r>
          </a:p>
        </p:txBody>
      </p:sp>
    </p:spTree>
    <p:extLst>
      <p:ext uri="{BB962C8B-B14F-4D97-AF65-F5344CB8AC3E}">
        <p14:creationId xmlns:p14="http://schemas.microsoft.com/office/powerpoint/2010/main" val="283378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464" y="210553"/>
            <a:ext cx="5267325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1025" y="415375"/>
            <a:ext cx="3636900" cy="45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 sz="1800" b="1" dirty="0"/>
              <a:t>Nationaløkonomien er IKKE en husholdningsøkonomi (selvom politikerne ofte bruger dette billede!)</a:t>
            </a:r>
            <a:endParaRPr sz="1800" b="1" dirty="0"/>
          </a:p>
          <a:p>
            <a:endParaRPr sz="180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Sektorer interagerer - forbundne kar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Effekter breder sig - som ringe i vandet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Eks: faldende efterspørgsel efter varer→stigende arbejdsløshed</a:t>
            </a:r>
            <a:r>
              <a:rPr lang="da" sz="1050" dirty="0">
                <a:solidFill>
                  <a:schemeClr val="dk1"/>
                </a:solidFill>
              </a:rPr>
              <a:t>→faldende efterspørgsel efter varer→mindre import (bedre betalingsbalance) og stigende udgifter for staten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Årsager: “Stød” og glidende udviklinger - inflation og løn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Udlandet - konkurrenceevne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Psykologi matters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Opsparingsparadokset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Erhvervslivets forventninger</a:t>
            </a:r>
            <a:endParaRPr sz="1050" dirty="0"/>
          </a:p>
          <a:p>
            <a:pPr marL="457189" indent="-317492">
              <a:buSzPts val="1400"/>
              <a:buChar char="●"/>
            </a:pPr>
            <a:r>
              <a:rPr lang="da" sz="1050" dirty="0"/>
              <a:t>Konstante - naturlige – svingninger</a:t>
            </a:r>
          </a:p>
          <a:p>
            <a:pPr marL="457189" indent="-317492">
              <a:buSzPts val="1400"/>
              <a:buChar char="●"/>
            </a:pPr>
            <a:r>
              <a:rPr lang="da" sz="1050"/>
              <a:t>Multiplikator og accelerator</a:t>
            </a:r>
            <a:endParaRPr sz="1050" dirty="0"/>
          </a:p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1444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8AF2C-F124-939C-2AA8-B445F75C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god økonomi?</a:t>
            </a:r>
          </a:p>
        </p:txBody>
      </p:sp>
    </p:spTree>
    <p:extLst>
      <p:ext uri="{BB962C8B-B14F-4D97-AF65-F5344CB8AC3E}">
        <p14:creationId xmlns:p14="http://schemas.microsoft.com/office/powerpoint/2010/main" val="8302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1542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En god økonomi? </a:t>
            </a:r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716567"/>
            <a:ext cx="8520600" cy="4228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dirty="0">
                <a:solidFill>
                  <a:schemeClr val="tx1"/>
                </a:solidFill>
              </a:rPr>
              <a:t>Indikatorer:</a:t>
            </a:r>
          </a:p>
          <a:p>
            <a:pPr marL="342900"/>
            <a:r>
              <a:rPr lang="da" dirty="0">
                <a:solidFill>
                  <a:schemeClr val="accent4">
                    <a:lumMod val="75000"/>
                  </a:schemeClr>
                </a:solidFill>
              </a:rPr>
              <a:t>Økonomisk vækst (BNP) 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342900">
              <a:spcBef>
                <a:spcPts val="1600"/>
              </a:spcBef>
            </a:pPr>
            <a:r>
              <a:rPr lang="da" dirty="0">
                <a:solidFill>
                  <a:schemeClr val="accent4">
                    <a:lumMod val="75000"/>
                  </a:schemeClr>
                </a:solidFill>
              </a:rPr>
              <a:t>Lav arbejdsløshed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spcBef>
                <a:spcPts val="1600"/>
              </a:spcBef>
            </a:pPr>
            <a:r>
              <a:rPr lang="da" dirty="0">
                <a:solidFill>
                  <a:schemeClr val="tx1"/>
                </a:solidFill>
              </a:rPr>
              <a:t>Lav inflation – løn- og prisstigninger </a:t>
            </a:r>
            <a:endParaRPr dirty="0">
              <a:solidFill>
                <a:schemeClr val="tx1"/>
              </a:solidFill>
            </a:endParaRPr>
          </a:p>
          <a:p>
            <a:pPr marL="285750" indent="-285750">
              <a:spcBef>
                <a:spcPts val="1600"/>
              </a:spcBef>
            </a:pPr>
            <a:r>
              <a:rPr lang="da-DK" dirty="0">
                <a:solidFill>
                  <a:schemeClr val="tx1"/>
                </a:solidFill>
              </a:rPr>
              <a:t>Balance på statsbudgettet – statsgæld </a:t>
            </a:r>
          </a:p>
          <a:p>
            <a:pPr marL="285750" indent="-285750">
              <a:spcBef>
                <a:spcPts val="1600"/>
              </a:spcBef>
            </a:pPr>
            <a:r>
              <a:rPr lang="da" dirty="0">
                <a:solidFill>
                  <a:schemeClr val="tx1"/>
                </a:solidFill>
              </a:rPr>
              <a:t>Betalingsbalance – ligevægt på handelsbalancen</a:t>
            </a:r>
            <a:endParaRPr dirty="0">
              <a:solidFill>
                <a:schemeClr val="tx1"/>
              </a:solidFill>
            </a:endParaRPr>
          </a:p>
          <a:p>
            <a:pPr marL="285750" indent="-285750">
              <a:spcBef>
                <a:spcPts val="1600"/>
              </a:spcBef>
            </a:pPr>
            <a:r>
              <a:rPr lang="da-DK" dirty="0">
                <a:solidFill>
                  <a:schemeClr val="tx1"/>
                </a:solidFill>
              </a:rPr>
              <a:t>Bæredygtig økonomi - grøn økonomi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Den økonomiske vækst – marked og stat</a:t>
            </a: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1180" y="943991"/>
            <a:ext cx="5649444" cy="4024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Måles i procent af BNP - bruttonationalproduktet</a:t>
            </a: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da" dirty="0">
                <a:solidFill>
                  <a:schemeClr val="tx1"/>
                </a:solidFill>
              </a:rPr>
              <a:t>I BNP </a:t>
            </a:r>
            <a:r>
              <a:rPr lang="da" i="1" dirty="0">
                <a:solidFill>
                  <a:schemeClr val="tx1"/>
                </a:solidFill>
              </a:rPr>
              <a:t>indgår</a:t>
            </a:r>
            <a:r>
              <a:rPr lang="da" dirty="0">
                <a:solidFill>
                  <a:schemeClr val="tx1"/>
                </a:solidFill>
              </a:rPr>
              <a:t>: værdien af al produktion i et år; varer, tjenester, serviceydelser for både den private og den offentlige sektor</a:t>
            </a:r>
          </a:p>
          <a:p>
            <a:pPr marL="0" lvl="0" indent="0">
              <a:spcAft>
                <a:spcPts val="0"/>
              </a:spcAft>
              <a:buNone/>
            </a:pPr>
            <a:endParaRPr lang="da" dirty="0">
              <a:solidFill>
                <a:schemeClr val="tx1"/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Vækst &gt; 2% = økonomisk vækst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Vækst = 2% = neutral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Vækst &lt; 2% = recession - tilbagegang og stigende arbejdsløshed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da" dirty="0">
              <a:solidFill>
                <a:schemeClr val="tx1"/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Hvorfor? produktivitetstilvækst på 2% hvert år</a:t>
            </a:r>
          </a:p>
          <a:p>
            <a:pPr marL="0" lvl="0" indent="0">
              <a:spcAft>
                <a:spcPts val="0"/>
              </a:spcAft>
              <a:buNone/>
            </a:pPr>
            <a:endParaRPr lang="da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090A7C3-E849-CFCC-430A-F6CA5B3C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624" y="1104580"/>
            <a:ext cx="3344886" cy="1963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Arbejdsløshed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5103" y="2518299"/>
            <a:ext cx="8767197" cy="2598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Konjunkturarbejdsløshed - følger svingninger i økonomien. Dvs. den arbejdsløshed som manglende efterspørgsel skaber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Strukturarbejdsløshed - manglende sammenhæng mellem efterspørgsel og udbud på arbejdsmarkedet - f.eks. manglende kompetencer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Sæsonarbejdsløshed - årstidsbestemt arbejdsløshed - bygge- og turistbranchen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tx1"/>
                </a:solidFill>
              </a:rPr>
              <a:t>Friktionsarbejdsløshed - på vej mellem to jobs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047A402-9C49-F7A1-8446-F5025098E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740"/>
            <a:ext cx="3514600" cy="23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 med arbejdsløshed?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Individuelt problem for den enkelte</a:t>
            </a:r>
          </a:p>
          <a:p>
            <a:r>
              <a:rPr lang="da-DK" dirty="0"/>
              <a:t>Nedsat indkomst</a:t>
            </a:r>
          </a:p>
          <a:p>
            <a:r>
              <a:rPr lang="da-DK" dirty="0"/>
              <a:t>Faldende forbrug</a:t>
            </a:r>
          </a:p>
          <a:p>
            <a:r>
              <a:rPr lang="da-DK" dirty="0"/>
              <a:t>Mindsket produktion</a:t>
            </a:r>
          </a:p>
          <a:p>
            <a:r>
              <a:rPr lang="da-DK" dirty="0"/>
              <a:t>Statens udgifter øges pga. understøttelse</a:t>
            </a:r>
          </a:p>
          <a:p>
            <a:r>
              <a:rPr lang="da-DK" dirty="0"/>
              <a:t>Statens indtægter mindskes pga. faldende skatteindtægter</a:t>
            </a:r>
          </a:p>
          <a:p>
            <a:endParaRPr lang="da-DK" dirty="0"/>
          </a:p>
          <a:p>
            <a:pPr marL="114300" indent="0">
              <a:buNone/>
            </a:pPr>
            <a:r>
              <a:rPr lang="da-DK" dirty="0"/>
              <a:t>Fordele?</a:t>
            </a:r>
          </a:p>
          <a:p>
            <a:pPr marL="114300" indent="0">
              <a:buNone/>
            </a:pPr>
            <a:r>
              <a:rPr lang="da-DK" dirty="0"/>
              <a:t>Høj arbejdsløshed holder lønudviklingen – inflation – i ro. </a:t>
            </a:r>
            <a:r>
              <a:rPr lang="da-DK"/>
              <a:t>Hvorfor?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535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Inflation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11701" y="985420"/>
            <a:ext cx="5503174" cy="4045259"/>
          </a:xfrm>
        </p:spPr>
        <p:txBody>
          <a:bodyPr/>
          <a:lstStyle/>
          <a:p>
            <a:r>
              <a:rPr lang="da-DK" dirty="0"/>
              <a:t>Udtryk for prisstigninger på varer/råvarer, løn og serviceydelser</a:t>
            </a:r>
          </a:p>
          <a:p>
            <a:r>
              <a:rPr lang="da-DK" dirty="0"/>
              <a:t>Hvis samme udbud vil stigende efterspørgsel bevirke stigende priser</a:t>
            </a:r>
          </a:p>
          <a:p>
            <a:endParaRPr lang="da-DK" dirty="0"/>
          </a:p>
          <a:p>
            <a:pPr marL="114300" indent="0">
              <a:buNone/>
            </a:pPr>
            <a:r>
              <a:rPr lang="da-DK" dirty="0"/>
              <a:t>Problem med inflation?</a:t>
            </a:r>
          </a:p>
          <a:p>
            <a:r>
              <a:rPr lang="da-DK" dirty="0"/>
              <a:t>Faldende købekraft</a:t>
            </a:r>
          </a:p>
          <a:p>
            <a:r>
              <a:rPr lang="da-DK" dirty="0"/>
              <a:t>Stigende priser vil give et lønpres</a:t>
            </a:r>
          </a:p>
          <a:p>
            <a:r>
              <a:rPr lang="da-DK" dirty="0"/>
              <a:t>Stigende løn vil presse priserne på varer op</a:t>
            </a:r>
          </a:p>
          <a:p>
            <a:r>
              <a:rPr lang="da-DK" dirty="0"/>
              <a:t>Konkurrenceevnen svækkes fordi danske varer bliver dyrere på hylderne i udlandet</a:t>
            </a:r>
          </a:p>
          <a:p>
            <a:r>
              <a:rPr lang="da-DK" dirty="0"/>
              <a:t>Derfor: vigtigt at bekæmpe inflation</a:t>
            </a:r>
          </a:p>
          <a:p>
            <a:endParaRPr lang="da-DK" dirty="0"/>
          </a:p>
        </p:txBody>
      </p:sp>
      <p:pic>
        <p:nvPicPr>
          <p:cNvPr id="1026" name="Picture 2" descr="Amerikansk inflation fortsætter ned">
            <a:extLst>
              <a:ext uri="{FF2B5EF4-FFF2-40B4-BE49-F238E27FC236}">
                <a16:creationId xmlns:a16="http://schemas.microsoft.com/office/drawing/2014/main" id="{D1E0EF7C-F98C-9B7F-7831-E0D460F9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26" y="195309"/>
            <a:ext cx="3467299" cy="19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1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699" y="107673"/>
            <a:ext cx="8520600" cy="572700"/>
          </a:xfrm>
        </p:spPr>
        <p:txBody>
          <a:bodyPr/>
          <a:lstStyle/>
          <a:p>
            <a:r>
              <a:rPr lang="da-DK" dirty="0"/>
              <a:t>Betalingsbalancen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11699" y="713174"/>
            <a:ext cx="4577307" cy="4430326"/>
          </a:xfrm>
        </p:spPr>
        <p:txBody>
          <a:bodyPr/>
          <a:lstStyle/>
          <a:p>
            <a:r>
              <a:rPr lang="da-DK" dirty="0"/>
              <a:t>Forskellen på de samlede økonomiske transaktioner – udgifter og indtægter med udlandet. Altså import og eksport. Varer, tjenester og kapital </a:t>
            </a:r>
          </a:p>
          <a:p>
            <a:endParaRPr lang="da-DK" dirty="0"/>
          </a:p>
          <a:p>
            <a:pPr marL="114300" indent="0">
              <a:buNone/>
            </a:pPr>
            <a:r>
              <a:rPr lang="da-DK" dirty="0"/>
              <a:t>Problem med betalingsbalancen</a:t>
            </a:r>
          </a:p>
          <a:p>
            <a:r>
              <a:rPr lang="da-DK" dirty="0"/>
              <a:t>Hvis der er underskud i flere år ophobes der udlandsgæld i form af lån i fremmed valuta, da vi ikke selv trykker hverken dollar eller euro!</a:t>
            </a:r>
          </a:p>
          <a:p>
            <a:r>
              <a:rPr lang="da-DK" dirty="0"/>
              <a:t>Rentebetalingen vil belaste statens finanser og virksomhedernes regnskaber</a:t>
            </a:r>
          </a:p>
        </p:txBody>
      </p:sp>
      <p:pic>
        <p:nvPicPr>
          <p:cNvPr id="2050" name="Picture 2" descr="betalingsbalance | lex.dk – Den Store Danske">
            <a:extLst>
              <a:ext uri="{FF2B5EF4-FFF2-40B4-BE49-F238E27FC236}">
                <a16:creationId xmlns:a16="http://schemas.microsoft.com/office/drawing/2014/main" id="{74ADBC1A-8C53-FEF8-B016-B89F519F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99" y="2953560"/>
            <a:ext cx="3348374" cy="19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risk overskud på Danmarks betalingsbalance">
            <a:extLst>
              <a:ext uri="{FF2B5EF4-FFF2-40B4-BE49-F238E27FC236}">
                <a16:creationId xmlns:a16="http://schemas.microsoft.com/office/drawing/2014/main" id="{DE6D98C6-4B71-8A72-CEB6-02C69F46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07" y="269103"/>
            <a:ext cx="37338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048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563</Words>
  <Application>Microsoft Office PowerPoint</Application>
  <PresentationFormat>Skærmshow (16:9)</PresentationFormat>
  <Paragraphs>87</Paragraphs>
  <Slides>12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Økonomi 2</vt:lpstr>
      <vt:lpstr>PowerPoint-præsentation</vt:lpstr>
      <vt:lpstr>Hvad er en god økonomi?</vt:lpstr>
      <vt:lpstr>En god økonomi? </vt:lpstr>
      <vt:lpstr>Den økonomiske vækst – marked og stat</vt:lpstr>
      <vt:lpstr>Arbejdsløshed</vt:lpstr>
      <vt:lpstr>Problem med arbejdsløshed?</vt:lpstr>
      <vt:lpstr>Inflation</vt:lpstr>
      <vt:lpstr>Betalingsbalancen</vt:lpstr>
      <vt:lpstr>Statens finanser</vt:lpstr>
      <vt:lpstr>Bæredygtig økonomi</vt:lpstr>
      <vt:lpstr>Summe: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en god økonomi?</dc:title>
  <dc:creator>Niels</dc:creator>
  <cp:lastModifiedBy>Niels Magnus Christensen</cp:lastModifiedBy>
  <cp:revision>47</cp:revision>
  <dcterms:modified xsi:type="dcterms:W3CDTF">2026-04-19T08:10:54Z</dcterms:modified>
</cp:coreProperties>
</file>