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9" r:id="rId4"/>
    <p:sldId id="309" r:id="rId5"/>
    <p:sldId id="258" r:id="rId6"/>
    <p:sldId id="270" r:id="rId7"/>
    <p:sldId id="259" r:id="rId8"/>
    <p:sldId id="260" r:id="rId9"/>
    <p:sldId id="273" r:id="rId10"/>
    <p:sldId id="274" r:id="rId11"/>
    <p:sldId id="263" r:id="rId12"/>
    <p:sldId id="271" r:id="rId13"/>
    <p:sldId id="294" r:id="rId14"/>
    <p:sldId id="308" r:id="rId15"/>
    <p:sldId id="310" r:id="rId16"/>
    <p:sldId id="301" r:id="rId17"/>
    <p:sldId id="295" r:id="rId18"/>
    <p:sldId id="303" r:id="rId19"/>
    <p:sldId id="296" r:id="rId20"/>
    <p:sldId id="300" r:id="rId2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660"/>
  </p:normalViewPr>
  <p:slideViewPr>
    <p:cSldViewPr snapToGrid="0">
      <p:cViewPr>
        <p:scale>
          <a:sx n="82" d="100"/>
          <a:sy n="82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21EAEBBD-39A7-4B6C-940F-D646BDC3516F}"/>
    <pc:docChg chg="modSld sldOrd">
      <pc:chgData name="Niels Magnus Christensen" userId="f070d0d2-aefe-4531-8fcf-a79ac56b3ec8" providerId="ADAL" clId="{21EAEBBD-39A7-4B6C-940F-D646BDC3516F}" dt="2026-04-21T13:11:29.766" v="6" actId="14100"/>
      <pc:docMkLst>
        <pc:docMk/>
      </pc:docMkLst>
      <pc:sldChg chg="modSp mod">
        <pc:chgData name="Niels Magnus Christensen" userId="f070d0d2-aefe-4531-8fcf-a79ac56b3ec8" providerId="ADAL" clId="{21EAEBBD-39A7-4B6C-940F-D646BDC3516F}" dt="2026-04-21T13:11:29.766" v="6" actId="14100"/>
        <pc:sldMkLst>
          <pc:docMk/>
          <pc:sldMk cId="1556450015" sldId="269"/>
        </pc:sldMkLst>
        <pc:picChg chg="mod">
          <ac:chgData name="Niels Magnus Christensen" userId="f070d0d2-aefe-4531-8fcf-a79ac56b3ec8" providerId="ADAL" clId="{21EAEBBD-39A7-4B6C-940F-D646BDC3516F}" dt="2026-04-21T13:11:29.766" v="6" actId="14100"/>
          <ac:picMkLst>
            <pc:docMk/>
            <pc:sldMk cId="1556450015" sldId="269"/>
            <ac:picMk id="6" creationId="{FB3D8B2E-6734-5C7B-CB2D-0D3C227E24D0}"/>
          </ac:picMkLst>
        </pc:picChg>
      </pc:sldChg>
      <pc:sldChg chg="modSp mod ord">
        <pc:chgData name="Niels Magnus Christensen" userId="f070d0d2-aefe-4531-8fcf-a79ac56b3ec8" providerId="ADAL" clId="{21EAEBBD-39A7-4B6C-940F-D646BDC3516F}" dt="2026-04-21T13:11:12.518" v="5" actId="14100"/>
        <pc:sldMkLst>
          <pc:docMk/>
          <pc:sldMk cId="751430732" sldId="309"/>
        </pc:sldMkLst>
        <pc:picChg chg="mod">
          <ac:chgData name="Niels Magnus Christensen" userId="f070d0d2-aefe-4531-8fcf-a79ac56b3ec8" providerId="ADAL" clId="{21EAEBBD-39A7-4B6C-940F-D646BDC3516F}" dt="2026-04-21T13:11:12.518" v="5" actId="14100"/>
          <ac:picMkLst>
            <pc:docMk/>
            <pc:sldMk cId="751430732" sldId="309"/>
            <ac:picMk id="6" creationId="{5802628E-C24C-7C45-9E53-406EF30C8B11}"/>
          </ac:picMkLst>
        </pc:picChg>
      </pc:sldChg>
      <pc:sldChg chg="modSp mod">
        <pc:chgData name="Niels Magnus Christensen" userId="f070d0d2-aefe-4531-8fcf-a79ac56b3ec8" providerId="ADAL" clId="{21EAEBBD-39A7-4B6C-940F-D646BDC3516F}" dt="2026-04-21T13:08:52.752" v="1" actId="255"/>
        <pc:sldMkLst>
          <pc:docMk/>
          <pc:sldMk cId="3714266165" sldId="310"/>
        </pc:sldMkLst>
        <pc:graphicFrameChg chg="modGraphic">
          <ac:chgData name="Niels Magnus Christensen" userId="f070d0d2-aefe-4531-8fcf-a79ac56b3ec8" providerId="ADAL" clId="{21EAEBBD-39A7-4B6C-940F-D646BDC3516F}" dt="2026-04-21T13:08:52.752" v="1" actId="255"/>
          <ac:graphicFrameMkLst>
            <pc:docMk/>
            <pc:sldMk cId="3714266165" sldId="310"/>
            <ac:graphicFrameMk id="3" creationId="{087BFB9A-794F-F5A2-13F7-5219E9905B14}"/>
          </ac:graphicFrameMkLst>
        </pc:graphicFrameChg>
      </pc:sldChg>
    </pc:docChg>
  </pc:docChgLst>
  <pc:docChgLst>
    <pc:chgData name="Niels Magnus Christensen" userId="f070d0d2-aefe-4531-8fcf-a79ac56b3ec8" providerId="ADAL" clId="{DBD73646-CD09-482C-8B27-AE3EDD69729B}"/>
    <pc:docChg chg="modSld">
      <pc:chgData name="Niels Magnus Christensen" userId="f070d0d2-aefe-4531-8fcf-a79ac56b3ec8" providerId="ADAL" clId="{DBD73646-CD09-482C-8B27-AE3EDD69729B}" dt="2026-04-12T07:30:27.207" v="1"/>
      <pc:docMkLst>
        <pc:docMk/>
      </pc:docMkLst>
      <pc:sldChg chg="modSp mod">
        <pc:chgData name="Niels Magnus Christensen" userId="f070d0d2-aefe-4531-8fcf-a79ac56b3ec8" providerId="ADAL" clId="{DBD73646-CD09-482C-8B27-AE3EDD69729B}" dt="2026-04-12T07:30:27.207" v="1"/>
        <pc:sldMkLst>
          <pc:docMk/>
          <pc:sldMk cId="3617526854" sldId="301"/>
        </pc:sldMkLst>
        <pc:spChg chg="mod">
          <ac:chgData name="Niels Magnus Christensen" userId="f070d0d2-aefe-4531-8fcf-a79ac56b3ec8" providerId="ADAL" clId="{DBD73646-CD09-482C-8B27-AE3EDD69729B}" dt="2026-04-12T07:30:27.207" v="1"/>
          <ac:spMkLst>
            <pc:docMk/>
            <pc:sldMk cId="3617526854" sldId="301"/>
            <ac:spMk id="6" creationId="{1FAC0E25-E70B-20EF-11A1-1065EF57BA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204DF-0BC5-4F5D-A979-5FD9A3733A8F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DC413-42BE-4614-AD39-546D0DD175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66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252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2243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95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632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6543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2981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351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8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236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748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952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044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618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6051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5A02D-265F-44F1-84E0-C4336DA3DE52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A2506-B353-4758-A218-4979E02D8F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342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yskebank.dk/nyheder/business/dansk-oekonomi-overrasker-igen-men-tempoet-daemp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da-DK"/>
              <a:t>Konjunkturer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da-DK"/>
              <a:t>Økonomisk politik</a:t>
            </a:r>
          </a:p>
        </p:txBody>
      </p:sp>
    </p:spTree>
    <p:extLst>
      <p:ext uri="{BB962C8B-B14F-4D97-AF65-F5344CB8AC3E}">
        <p14:creationId xmlns:p14="http://schemas.microsoft.com/office/powerpoint/2010/main" val="3016004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600" y="537220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da-DK" dirty="0"/>
              <a:t>Ekspansiv finanspolitik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Øge offentlige investeringer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Økonomisk virkning?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23972B8-96FE-E177-60D0-306857EB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799" y="307577"/>
            <a:ext cx="7023201" cy="62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64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600" y="537220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da-DK" dirty="0"/>
              <a:t>Kontraktiv finanspolitik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Øge skat</a:t>
            </a:r>
          </a:p>
          <a:p>
            <a:pPr marL="152396" indent="0">
              <a:buNone/>
            </a:pPr>
            <a:r>
              <a:rPr lang="da-DK" dirty="0"/>
              <a:t>Mindske offentligt forbrug</a:t>
            </a:r>
          </a:p>
          <a:p>
            <a:pPr marL="152396" indent="0">
              <a:buNone/>
            </a:pPr>
            <a:r>
              <a:rPr lang="da-DK" dirty="0"/>
              <a:t>Mindske offentlige investeringer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Økonomisk virkning?</a:t>
            </a:r>
          </a:p>
          <a:p>
            <a:pPr marL="152396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15A17E5-6BF6-81B5-4D54-7053845D2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517" y="411851"/>
            <a:ext cx="6647545" cy="590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58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D16EDB-3ACB-42C8-C69D-D74E0B0B1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Finanspolitik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ideologier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799AA4F-9986-424F-BF15-C8A047D37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Et socialistisk perspektiv?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Et liberalt perspektiv?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03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sz="half" idx="1"/>
          </p:nvPr>
        </p:nvSpPr>
        <p:spPr>
          <a:xfrm>
            <a:off x="914400" y="2506662"/>
            <a:ext cx="5181600" cy="4351338"/>
          </a:xfrm>
        </p:spPr>
        <p:txBody>
          <a:bodyPr/>
          <a:lstStyle/>
          <a:p>
            <a:r>
              <a:rPr lang="da-DK" dirty="0"/>
              <a:t>Pengepolitik – ekspansiv</a:t>
            </a:r>
          </a:p>
          <a:p>
            <a:r>
              <a:rPr lang="da-DK" dirty="0"/>
              <a:t>Sænke rente</a:t>
            </a:r>
          </a:p>
          <a:p>
            <a:r>
              <a:rPr lang="da-DK" dirty="0"/>
              <a:t>Billigere at låne penge 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2506662"/>
            <a:ext cx="5181600" cy="4351338"/>
          </a:xfrm>
        </p:spPr>
        <p:txBody>
          <a:bodyPr/>
          <a:lstStyle/>
          <a:p>
            <a:r>
              <a:rPr lang="da-DK" dirty="0"/>
              <a:t>Pengepolitik – kontraktiv </a:t>
            </a:r>
          </a:p>
          <a:p>
            <a:r>
              <a:rPr lang="da-DK" dirty="0"/>
              <a:t>Hæve rente</a:t>
            </a:r>
          </a:p>
          <a:p>
            <a:r>
              <a:rPr lang="da-DK" dirty="0"/>
              <a:t>Dyrere at låne penge</a:t>
            </a:r>
          </a:p>
          <a:p>
            <a:endParaRPr lang="da-DK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38200" y="215453"/>
            <a:ext cx="10515600" cy="1883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/>
              <a:t>Pengepolitik: styring af rente via Nationalbanken</a:t>
            </a:r>
          </a:p>
        </p:txBody>
      </p:sp>
    </p:spTree>
    <p:extLst>
      <p:ext uri="{BB962C8B-B14F-4D97-AF65-F5344CB8AC3E}">
        <p14:creationId xmlns:p14="http://schemas.microsoft.com/office/powerpoint/2010/main" val="658706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04EE2-1150-0E27-95B0-3DE68C78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Summe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3A6F4F-1D36-285F-5A50-CD26EFBE7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3696478" cy="4724797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Ekspansiv</a:t>
            </a:r>
          </a:p>
          <a:p>
            <a:endParaRPr lang="da-DK" dirty="0"/>
          </a:p>
          <a:p>
            <a:r>
              <a:rPr lang="da-DK" dirty="0"/>
              <a:t>Økonomisk virkning i kredsløbet?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Kontraktiv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Økonomisk virkning i kredsløbet?</a:t>
            </a:r>
          </a:p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03D7942-E7C6-5E9E-91C9-B30AA1537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661" y="289249"/>
            <a:ext cx="7043821" cy="626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7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87BFB9A-794F-F5A2-13F7-5219E9905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992737"/>
              </p:ext>
            </p:extLst>
          </p:nvPr>
        </p:nvGraphicFramePr>
        <p:xfrm>
          <a:off x="1491916" y="1386804"/>
          <a:ext cx="8364544" cy="47961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1692">
                  <a:extLst>
                    <a:ext uri="{9D8B030D-6E8A-4147-A177-3AD203B41FA5}">
                      <a16:colId xmlns:a16="http://schemas.microsoft.com/office/drawing/2014/main" val="2677001245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2277806677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1657831957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426330107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3543719473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1937346042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164373384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3703025572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1181312739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3615032150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398396535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3494046870"/>
                    </a:ext>
                  </a:extLst>
                </a:gridCol>
                <a:gridCol w="543571">
                  <a:extLst>
                    <a:ext uri="{9D8B030D-6E8A-4147-A177-3AD203B41FA5}">
                      <a16:colId xmlns:a16="http://schemas.microsoft.com/office/drawing/2014/main" val="1656516649"/>
                    </a:ext>
                  </a:extLst>
                </a:gridCol>
              </a:tblGrid>
              <a:tr h="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Rentesatser og aktieindeks (årsobservationer) efter land,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485764"/>
                  </a:ext>
                </a:extLst>
              </a:tr>
              <a:tr h="174719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opgørelsesmetode, instrument og tid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15081"/>
                  </a:ext>
                </a:extLst>
              </a:tr>
              <a:tr h="20799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1992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2000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2010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2015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2016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2017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2018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2019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2020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2021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2022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2023</a:t>
                      </a:r>
                      <a:endParaRPr lang="da-DK" sz="16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extLst>
                  <a:ext uri="{0D108BD9-81ED-4DB2-BD59-A6C34878D82A}">
                    <a16:rowId xmlns:a16="http://schemas.microsoft.com/office/drawing/2014/main" val="3703210782"/>
                  </a:ext>
                </a:extLst>
              </a:tr>
              <a:tr h="407678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 dirty="0">
                          <a:effectLst/>
                          <a:highlight>
                            <a:srgbClr val="F3F3F3"/>
                          </a:highlight>
                        </a:rPr>
                        <a:t>DK: Danmark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extLst>
                  <a:ext uri="{0D108BD9-81ED-4DB2-BD59-A6C34878D82A}">
                    <a16:rowId xmlns:a16="http://schemas.microsoft.com/office/drawing/2014/main" val="1396887867"/>
                  </a:ext>
                </a:extLst>
              </a:tr>
              <a:tr h="199679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Årsultimo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 dirty="0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 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extLst>
                  <a:ext uri="{0D108BD9-81ED-4DB2-BD59-A6C34878D82A}">
                    <a16:rowId xmlns:a16="http://schemas.microsoft.com/office/drawing/2014/main" val="3592646668"/>
                  </a:ext>
                </a:extLst>
              </a:tr>
              <a:tr h="798716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Nationalbankens rente - Diskonto (1987-)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9,5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4,75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3,6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extLst>
                  <a:ext uri="{0D108BD9-81ED-4DB2-BD59-A6C34878D82A}">
                    <a16:rowId xmlns:a16="http://schemas.microsoft.com/office/drawing/2014/main" val="1268583197"/>
                  </a:ext>
                </a:extLst>
              </a:tr>
              <a:tr h="798716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Nationalbankens rente - Folioindskud (1987)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9,5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4,75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0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-0,6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1,75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EEF3FA"/>
                          </a:highlight>
                        </a:rPr>
                        <a:t>3,6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EF3FA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extLst>
                  <a:ext uri="{0D108BD9-81ED-4DB2-BD59-A6C34878D82A}">
                    <a16:rowId xmlns:a16="http://schemas.microsoft.com/office/drawing/2014/main" val="2682126947"/>
                  </a:ext>
                </a:extLst>
              </a:tr>
              <a:tr h="798716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Nationalbankens rente - Udlån (1992-)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13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5,4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0,05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-0,45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1,9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3,75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extLst>
                  <a:ext uri="{0D108BD9-81ED-4DB2-BD59-A6C34878D82A}">
                    <a16:rowId xmlns:a16="http://schemas.microsoft.com/office/drawing/2014/main" val="1325748726"/>
                  </a:ext>
                </a:extLst>
              </a:tr>
              <a:tr h="798716"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Nationalbankens rente - Indskudsbeviser (1992-)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8320" marR="8320" marT="83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13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5,4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0,7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-0,65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-0,65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-0,65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 dirty="0">
                          <a:effectLst/>
                          <a:highlight>
                            <a:srgbClr val="F3F3F3"/>
                          </a:highlight>
                        </a:rPr>
                        <a:t>-0,75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-0,6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>
                          <a:effectLst/>
                          <a:highlight>
                            <a:srgbClr val="F3F3F3"/>
                          </a:highlight>
                        </a:rPr>
                        <a:t>1,75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600" u="none" strike="noStrike" dirty="0">
                          <a:effectLst/>
                          <a:highlight>
                            <a:srgbClr val="F3F3F3"/>
                          </a:highlight>
                        </a:rPr>
                        <a:t>3,6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4880" marR="8320" marT="83200" marB="83200" anchor="ctr"/>
                </a:tc>
                <a:extLst>
                  <a:ext uri="{0D108BD9-81ED-4DB2-BD59-A6C34878D82A}">
                    <a16:rowId xmlns:a16="http://schemas.microsoft.com/office/drawing/2014/main" val="607946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266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C528134-7EE0-DF1F-230C-EC9DB75E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Aktuel pengepolitik?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FAC0E25-E70B-20EF-11A1-1065EF57B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>
                <a:hlinkClick r:id="rId2"/>
              </a:rPr>
              <a:t>Dansk økonomi overrasker igen – men tempoet dæmpes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17526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sz="half" idx="1"/>
          </p:nvPr>
        </p:nvSpPr>
        <p:spPr>
          <a:xfrm>
            <a:off x="881231" y="2506662"/>
            <a:ext cx="5181600" cy="4351338"/>
          </a:xfrm>
        </p:spPr>
        <p:txBody>
          <a:bodyPr/>
          <a:lstStyle/>
          <a:p>
            <a:r>
              <a:rPr lang="da-DK" dirty="0"/>
              <a:t>Stramningsstrategi – pisken</a:t>
            </a:r>
          </a:p>
          <a:p>
            <a:r>
              <a:rPr lang="da-DK" dirty="0"/>
              <a:t>Sænke ydelser hvis ledig</a:t>
            </a:r>
          </a:p>
          <a:p>
            <a:r>
              <a:rPr lang="da-DK" dirty="0"/>
              <a:t>Forkorte understøttelsesperioder</a:t>
            </a:r>
          </a:p>
          <a:p>
            <a:r>
              <a:rPr lang="da-DK" dirty="0"/>
              <a:t>Krav om at tage jobs man ikke er uddannet til</a:t>
            </a:r>
          </a:p>
          <a:p>
            <a:endParaRPr lang="da-DK" dirty="0"/>
          </a:p>
          <a:p>
            <a:r>
              <a:rPr lang="da-DK" dirty="0"/>
              <a:t>Økonomisk virkning i kredsløbet?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half" idx="2"/>
          </p:nvPr>
        </p:nvSpPr>
        <p:spPr>
          <a:xfrm>
            <a:off x="6062831" y="2506662"/>
            <a:ext cx="5181600" cy="4351338"/>
          </a:xfrm>
        </p:spPr>
        <p:txBody>
          <a:bodyPr/>
          <a:lstStyle/>
          <a:p>
            <a:r>
              <a:rPr lang="da-DK" dirty="0"/>
              <a:t>Opkvalificeringsstrategi – guleroden</a:t>
            </a:r>
          </a:p>
          <a:p>
            <a:r>
              <a:rPr lang="da-DK" dirty="0"/>
              <a:t>Efteruddannelse</a:t>
            </a:r>
          </a:p>
          <a:p>
            <a:r>
              <a:rPr lang="da-DK" dirty="0"/>
              <a:t>Høje ydelser hvis arbejdsløs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Økonomisk virkning i kredsløbet?</a:t>
            </a:r>
          </a:p>
        </p:txBody>
      </p:sp>
      <p:sp>
        <p:nvSpPr>
          <p:cNvPr id="7" name="Titel 1"/>
          <p:cNvSpPr txBox="1">
            <a:spLocks noGrp="1"/>
          </p:cNvSpPr>
          <p:nvPr>
            <p:ph type="title"/>
          </p:nvPr>
        </p:nvSpPr>
        <p:spPr>
          <a:xfrm>
            <a:off x="489005" y="365125"/>
            <a:ext cx="10864795" cy="205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600" b="1" dirty="0"/>
              <a:t>Strukturpolitik: ændringer i arbejdsmarkedet, uddannelsespolitik, forskningspolitik, socialpolitik</a:t>
            </a:r>
            <a:br>
              <a:rPr lang="da-DK" sz="3600" b="1" dirty="0"/>
            </a:br>
            <a:br>
              <a:rPr lang="da-DK" sz="3600" b="1" dirty="0"/>
            </a:br>
            <a:r>
              <a:rPr lang="da-DK" sz="3600" b="1" dirty="0"/>
              <a:t>Fokus: Flere på arbejdsmarkedet, støtte erhvervslivet</a:t>
            </a:r>
          </a:p>
        </p:txBody>
      </p:sp>
    </p:spTree>
    <p:extLst>
      <p:ext uri="{BB962C8B-B14F-4D97-AF65-F5344CB8AC3E}">
        <p14:creationId xmlns:p14="http://schemas.microsoft.com/office/powerpoint/2010/main" val="336633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20743-C172-CEC1-5F82-0C0116B6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60CDF0E-5E04-A41A-CA08-9460D21731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044ACDB-E5E0-5D71-B14F-811B14C51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799" y="307577"/>
            <a:ext cx="7023201" cy="6242845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3660F2BC-65E4-FC89-8506-723AB5C65548}"/>
              </a:ext>
            </a:extLst>
          </p:cNvPr>
          <p:cNvSpPr txBox="1"/>
          <p:nvPr/>
        </p:nvSpPr>
        <p:spPr>
          <a:xfrm>
            <a:off x="349857" y="1904337"/>
            <a:ext cx="471114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dirty="0"/>
              <a:t>Stramningsstrategi – pisken</a:t>
            </a:r>
          </a:p>
          <a:p>
            <a:endParaRPr lang="da-DK" sz="2800" dirty="0"/>
          </a:p>
          <a:p>
            <a:r>
              <a:rPr lang="da-DK" sz="2800" dirty="0"/>
              <a:t>Sænke ydelser hvis ledig</a:t>
            </a:r>
          </a:p>
          <a:p>
            <a:r>
              <a:rPr lang="da-DK" sz="2800" dirty="0"/>
              <a:t>Forkorte understøttelsesperioder</a:t>
            </a:r>
          </a:p>
          <a:p>
            <a:r>
              <a:rPr lang="da-DK" sz="2800" dirty="0"/>
              <a:t>Krav om at tage jobs man ikke er uddannet til</a:t>
            </a:r>
          </a:p>
          <a:p>
            <a:endParaRPr lang="da-DK" sz="2800" dirty="0"/>
          </a:p>
          <a:p>
            <a:r>
              <a:rPr lang="da-DK" sz="2800" dirty="0"/>
              <a:t>Økonomisk virkning i kredsløbet? </a:t>
            </a:r>
          </a:p>
        </p:txBody>
      </p:sp>
    </p:spTree>
    <p:extLst>
      <p:ext uri="{BB962C8B-B14F-4D97-AF65-F5344CB8AC3E}">
        <p14:creationId xmlns:p14="http://schemas.microsoft.com/office/powerpoint/2010/main" val="2417464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Reformer de senere år – se bogen s. 199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10000"/>
          </a:bodyPr>
          <a:lstStyle/>
          <a:p>
            <a:r>
              <a:rPr lang="da-DK" sz="2400" dirty="0"/>
              <a:t>Skattereformer – lettelser for folk i arbejde</a:t>
            </a:r>
          </a:p>
          <a:p>
            <a:pPr lvl="1"/>
            <a:r>
              <a:rPr lang="da-DK" sz="2000" dirty="0"/>
              <a:t>F.eks. Beskæftigelsesfradrag hvis du er i arbejde</a:t>
            </a:r>
          </a:p>
          <a:p>
            <a:endParaRPr lang="da-DK" sz="2400" dirty="0"/>
          </a:p>
          <a:p>
            <a:r>
              <a:rPr lang="da-DK" sz="2400" dirty="0"/>
              <a:t>Kontanthjælpsreform – stramninger for folk udenfor arbejdsmarkedet</a:t>
            </a:r>
          </a:p>
          <a:p>
            <a:pPr lvl="1"/>
            <a:r>
              <a:rPr lang="da-DK" sz="2000" dirty="0"/>
              <a:t>Lavere ydelser og højere barrierer</a:t>
            </a:r>
          </a:p>
          <a:p>
            <a:endParaRPr lang="da-DK" sz="2400" dirty="0"/>
          </a:p>
          <a:p>
            <a:r>
              <a:rPr lang="da-DK" sz="2400" dirty="0"/>
              <a:t>Studiefremdriftsreformen – unge hurtigere i  og igennem uddannelse</a:t>
            </a:r>
          </a:p>
          <a:p>
            <a:pPr lvl="1"/>
            <a:r>
              <a:rPr lang="da-DK" sz="2000" dirty="0"/>
              <a:t>Færre klip og sværere at skifte undervejs, karakterbonus</a:t>
            </a:r>
          </a:p>
          <a:p>
            <a:endParaRPr lang="da-DK" sz="2400" dirty="0"/>
          </a:p>
          <a:p>
            <a:r>
              <a:rPr lang="da-DK" sz="2400" dirty="0"/>
              <a:t>Sygedagpengereformen – hurtigere over i kontanthjælp</a:t>
            </a:r>
          </a:p>
          <a:p>
            <a:pPr lvl="1"/>
            <a:r>
              <a:rPr lang="da-DK" sz="2000" dirty="0"/>
              <a:t>Kontanthjælp er trangsbaseret – ikke en fast sats</a:t>
            </a:r>
          </a:p>
          <a:p>
            <a:r>
              <a:rPr lang="da-DK" sz="2400" dirty="0"/>
              <a:t>Beskæftigelsesreform – stramninger for fleksjob og førtidspension </a:t>
            </a:r>
          </a:p>
          <a:p>
            <a:pPr lvl="1"/>
            <a:r>
              <a:rPr lang="da-DK" sz="2000" dirty="0"/>
              <a:t>Sværere at få disse ydelser</a:t>
            </a:r>
          </a:p>
        </p:txBody>
      </p:sp>
    </p:spTree>
    <p:extLst>
      <p:ext uri="{BB962C8B-B14F-4D97-AF65-F5344CB8AC3E}">
        <p14:creationId xmlns:p14="http://schemas.microsoft.com/office/powerpoint/2010/main" val="282284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a"/>
              <a:t>Svingninger i økonomien</a:t>
            </a:r>
            <a:endParaRPr/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6567" y="1605367"/>
            <a:ext cx="8115135" cy="4263367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 txBox="1"/>
          <p:nvPr/>
        </p:nvSpPr>
        <p:spPr>
          <a:xfrm>
            <a:off x="1987200" y="3741133"/>
            <a:ext cx="15984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1067"/>
              <a:t>Opgangskonjunktur</a:t>
            </a:r>
            <a:endParaRPr sz="1067"/>
          </a:p>
        </p:txBody>
      </p:sp>
      <p:sp>
        <p:nvSpPr>
          <p:cNvPr id="143" name="Shape 143"/>
          <p:cNvSpPr txBox="1"/>
          <p:nvPr/>
        </p:nvSpPr>
        <p:spPr>
          <a:xfrm>
            <a:off x="4147200" y="2542333"/>
            <a:ext cx="1695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1067"/>
              <a:t>Højkonjunktur</a:t>
            </a:r>
            <a:endParaRPr sz="1067"/>
          </a:p>
        </p:txBody>
      </p:sp>
      <p:sp>
        <p:nvSpPr>
          <p:cNvPr id="144" name="Shape 144"/>
          <p:cNvSpPr txBox="1"/>
          <p:nvPr/>
        </p:nvSpPr>
        <p:spPr>
          <a:xfrm>
            <a:off x="5527600" y="3423851"/>
            <a:ext cx="15984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1067"/>
              <a:t>Nedgangskonjunktur</a:t>
            </a:r>
            <a:endParaRPr sz="1067"/>
          </a:p>
        </p:txBody>
      </p:sp>
      <p:sp>
        <p:nvSpPr>
          <p:cNvPr id="145" name="Shape 145"/>
          <p:cNvSpPr txBox="1"/>
          <p:nvPr/>
        </p:nvSpPr>
        <p:spPr>
          <a:xfrm>
            <a:off x="7126000" y="4871133"/>
            <a:ext cx="15984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1067"/>
              <a:t>Lavkonjunktur</a:t>
            </a:r>
            <a:endParaRPr sz="1067"/>
          </a:p>
        </p:txBody>
      </p:sp>
      <p:sp>
        <p:nvSpPr>
          <p:cNvPr id="146" name="Shape 146"/>
          <p:cNvSpPr txBox="1"/>
          <p:nvPr/>
        </p:nvSpPr>
        <p:spPr>
          <a:xfrm>
            <a:off x="8373300" y="3573133"/>
            <a:ext cx="15984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1067"/>
              <a:t>Opgangskonjunktur</a:t>
            </a:r>
            <a:endParaRPr sz="1067"/>
          </a:p>
        </p:txBody>
      </p:sp>
    </p:spTree>
    <p:extLst>
      <p:ext uri="{BB962C8B-B14F-4D97-AF65-F5344CB8AC3E}">
        <p14:creationId xmlns:p14="http://schemas.microsoft.com/office/powerpoint/2010/main" val="39968059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400" b="1" dirty="0"/>
              <a:t>Strukturpolitik: ændringer i arbejdsmarkedet, uddannelsespolitik, forskningspolitik, socialpolitik</a:t>
            </a:r>
            <a:endParaRPr lang="da-DK" sz="3200" b="1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Eksempler?</a:t>
            </a:r>
          </a:p>
          <a:p>
            <a:pPr marL="0" indent="0">
              <a:buNone/>
            </a:pPr>
            <a:r>
              <a:rPr lang="da-DK" dirty="0"/>
              <a:t>Forhøje adgangskravet til STX – effekt?</a:t>
            </a:r>
          </a:p>
          <a:p>
            <a:pPr marL="0" indent="0">
              <a:buNone/>
            </a:pPr>
            <a:r>
              <a:rPr lang="da-DK"/>
              <a:t>Dimensionere universiteter (NED) </a:t>
            </a:r>
            <a:r>
              <a:rPr lang="da-DK" dirty="0"/>
              <a:t>– effekt?</a:t>
            </a:r>
          </a:p>
          <a:p>
            <a:pPr marL="0" indent="0">
              <a:buNone/>
            </a:pPr>
            <a:r>
              <a:rPr lang="da-DK" dirty="0"/>
              <a:t>Forhøje lønninger for sygeplejersker, </a:t>
            </a:r>
            <a:r>
              <a:rPr lang="da-DK" dirty="0" err="1"/>
              <a:t>Sosu</a:t>
            </a:r>
            <a:r>
              <a:rPr lang="da-DK" dirty="0"/>
              <a:t> og pædagoger – effekt?</a:t>
            </a:r>
          </a:p>
          <a:p>
            <a:pPr marL="0" indent="0">
              <a:buNone/>
            </a:pPr>
            <a:r>
              <a:rPr lang="da-DK" dirty="0"/>
              <a:t>Lempe lønkrav for udlændinge hvis de arbejder i DK – effekt?</a:t>
            </a:r>
          </a:p>
          <a:p>
            <a:pPr marL="0" indent="0">
              <a:buNone/>
            </a:pPr>
            <a:r>
              <a:rPr lang="da-DK" dirty="0"/>
              <a:t>Øge tilskud til tilslutning til fjernvarme – effekt?</a:t>
            </a:r>
          </a:p>
          <a:p>
            <a:pPr marL="0" indent="0">
              <a:buNone/>
            </a:pPr>
            <a:r>
              <a:rPr lang="da-DK" dirty="0"/>
              <a:t>Pålægge landbrug CO2 og </a:t>
            </a:r>
            <a:r>
              <a:rPr lang="da-DK" dirty="0" err="1"/>
              <a:t>kvælstofsafgifter</a:t>
            </a:r>
            <a:r>
              <a:rPr lang="da-DK" dirty="0"/>
              <a:t> – effekt? </a:t>
            </a:r>
          </a:p>
        </p:txBody>
      </p:sp>
    </p:spTree>
    <p:extLst>
      <p:ext uri="{BB962C8B-B14F-4D97-AF65-F5344CB8AC3E}">
        <p14:creationId xmlns:p14="http://schemas.microsoft.com/office/powerpoint/2010/main" val="328959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Vækst og arbejdsløshed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200" y="4404967"/>
            <a:ext cx="6098032" cy="2453033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FB3D8B2E-6734-5C7B-CB2D-0D3C227E2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033" y="1204294"/>
            <a:ext cx="6696183" cy="318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5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5802628E-C24C-7C45-9E53-406EF30C8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086" y="115478"/>
            <a:ext cx="10248215" cy="647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43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15600" y="613700"/>
            <a:ext cx="11045600" cy="127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a"/>
              <a:t>Forsøg på regulering og indgreb - økonomisk politik</a:t>
            </a:r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863600" y="2246900"/>
            <a:ext cx="10912800" cy="426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  <a:buNone/>
            </a:pPr>
            <a:endParaRPr/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0100" y="2246900"/>
            <a:ext cx="7010400" cy="3683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4" name="Shape 154"/>
          <p:cNvCxnSpPr/>
          <p:nvPr/>
        </p:nvCxnSpPr>
        <p:spPr>
          <a:xfrm rot="10800000" flipH="1">
            <a:off x="2733033" y="3846567"/>
            <a:ext cx="6919200" cy="71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5" name="Shape 155"/>
          <p:cNvCxnSpPr/>
          <p:nvPr/>
        </p:nvCxnSpPr>
        <p:spPr>
          <a:xfrm flipH="1">
            <a:off x="5204567" y="3439267"/>
            <a:ext cx="10000" cy="405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" name="Shape 156"/>
          <p:cNvCxnSpPr/>
          <p:nvPr/>
        </p:nvCxnSpPr>
        <p:spPr>
          <a:xfrm>
            <a:off x="4798633" y="3550867"/>
            <a:ext cx="20400" cy="375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" name="Shape 157"/>
          <p:cNvCxnSpPr/>
          <p:nvPr/>
        </p:nvCxnSpPr>
        <p:spPr>
          <a:xfrm>
            <a:off x="5600067" y="3520433"/>
            <a:ext cx="0" cy="304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" name="Shape 158"/>
          <p:cNvCxnSpPr/>
          <p:nvPr/>
        </p:nvCxnSpPr>
        <p:spPr>
          <a:xfrm rot="10800000">
            <a:off x="6665300" y="4362467"/>
            <a:ext cx="0" cy="253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" name="Shape 159"/>
          <p:cNvCxnSpPr/>
          <p:nvPr/>
        </p:nvCxnSpPr>
        <p:spPr>
          <a:xfrm rot="10800000" flipH="1">
            <a:off x="7081233" y="4504667"/>
            <a:ext cx="10000" cy="405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" name="Shape 160"/>
          <p:cNvCxnSpPr/>
          <p:nvPr/>
        </p:nvCxnSpPr>
        <p:spPr>
          <a:xfrm rot="10800000">
            <a:off x="7578367" y="4595700"/>
            <a:ext cx="0" cy="49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" name="Shape 161"/>
          <p:cNvCxnSpPr/>
          <p:nvPr/>
        </p:nvCxnSpPr>
        <p:spPr>
          <a:xfrm rot="10800000">
            <a:off x="8176900" y="4524700"/>
            <a:ext cx="0" cy="416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2" name="Shape 162"/>
          <p:cNvSpPr/>
          <p:nvPr/>
        </p:nvSpPr>
        <p:spPr>
          <a:xfrm>
            <a:off x="9469100" y="2200667"/>
            <a:ext cx="1422400" cy="945200"/>
          </a:xfrm>
          <a:prstGeom prst="wedgeRectCallout">
            <a:avLst>
              <a:gd name="adj1" fmla="val -62856"/>
              <a:gd name="adj2" fmla="val 12950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da" sz="2400"/>
              <a:t>Den lange trend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3952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da-DK"/>
              <a:t>Finanspolitik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da-DK"/>
              <a:t>Påvirkning af  efterspørgsel</a:t>
            </a:r>
          </a:p>
        </p:txBody>
      </p:sp>
    </p:spTree>
    <p:extLst>
      <p:ext uri="{BB962C8B-B14F-4D97-AF65-F5344CB8AC3E}">
        <p14:creationId xmlns:p14="http://schemas.microsoft.com/office/powerpoint/2010/main" val="84201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Typer af reguleringer/indgreb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Finanspolitik – ekspansiv (udvidende – pile opad) og kontraktiv (sammentrækkende – pile nedad)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Pengepolitik – ekspansiv og kontraktiv</a:t>
            </a:r>
          </a:p>
          <a:p>
            <a:r>
              <a:rPr lang="da-DK" dirty="0"/>
              <a:t>Strukturpolitik – stramnings- og opkvalificeringsstrategi</a:t>
            </a:r>
          </a:p>
          <a:p>
            <a:pPr marL="152396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89719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600" y="537220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da-DK" dirty="0"/>
              <a:t>Ekspansiv finanspolitik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Sænke skat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Økonomisk virkning?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23972B8-96FE-E177-60D0-306857EB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799" y="307577"/>
            <a:ext cx="7023201" cy="62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702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600" y="537220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da-DK" dirty="0"/>
              <a:t>Ekspansiv finanspolitik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Øge offentligt forbrug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r>
              <a:rPr lang="da-DK" dirty="0"/>
              <a:t>Økonomisk virkning?</a:t>
            </a:r>
          </a:p>
          <a:p>
            <a:pPr marL="152396" indent="0">
              <a:buNone/>
            </a:pPr>
            <a:endParaRPr lang="da-DK" dirty="0"/>
          </a:p>
          <a:p>
            <a:pPr marL="152396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23972B8-96FE-E177-60D0-306857EB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799" y="307577"/>
            <a:ext cx="7023201" cy="62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09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530</Words>
  <Application>Microsoft Office PowerPoint</Application>
  <PresentationFormat>Widescreen</PresentationFormat>
  <Paragraphs>204</Paragraphs>
  <Slides>20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Office-tema</vt:lpstr>
      <vt:lpstr>Konjunkturer</vt:lpstr>
      <vt:lpstr>Svingninger i økonomien</vt:lpstr>
      <vt:lpstr>Vækst og arbejdsløshed</vt:lpstr>
      <vt:lpstr>PowerPoint-præsentation</vt:lpstr>
      <vt:lpstr>Forsøg på regulering og indgreb - økonomisk politik</vt:lpstr>
      <vt:lpstr>Finanspolitik</vt:lpstr>
      <vt:lpstr>Typer af reguleringer/indgreb</vt:lpstr>
      <vt:lpstr>Ekspansiv finanspolitik</vt:lpstr>
      <vt:lpstr>Ekspansiv finanspolitik</vt:lpstr>
      <vt:lpstr>Ekspansiv finanspolitik</vt:lpstr>
      <vt:lpstr>Kontraktiv finanspolitik</vt:lpstr>
      <vt:lpstr>Finanspolitik og ideologier?</vt:lpstr>
      <vt:lpstr>PowerPoint-præsentation</vt:lpstr>
      <vt:lpstr>Summe</vt:lpstr>
      <vt:lpstr>PowerPoint-præsentation</vt:lpstr>
      <vt:lpstr>Aktuel pengepolitik?</vt:lpstr>
      <vt:lpstr>Strukturpolitik: ændringer i arbejdsmarkedet, uddannelsespolitik, forskningspolitik, socialpolitik  Fokus: Flere på arbejdsmarkedet, støtte erhvervslivet</vt:lpstr>
      <vt:lpstr>PowerPoint-præsentation</vt:lpstr>
      <vt:lpstr>Reformer de senere år – se bogen s. 199 </vt:lpstr>
      <vt:lpstr>Strukturpolitik: ændringer i arbejdsmarkedet, uddannelsespolitik, forskningspolitik, socialpolitik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Konjunkturer</dc:title>
  <dc:creator>Niels</dc:creator>
  <cp:lastModifiedBy>Niels Magnus Christensen</cp:lastModifiedBy>
  <cp:revision>33</cp:revision>
  <dcterms:created xsi:type="dcterms:W3CDTF">2018-04-02T07:29:35Z</dcterms:created>
  <dcterms:modified xsi:type="dcterms:W3CDTF">2026-04-21T13:11:41Z</dcterms:modified>
</cp:coreProperties>
</file>