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56" r:id="rId2"/>
    <p:sldId id="264" r:id="rId3"/>
    <p:sldId id="262" r:id="rId4"/>
    <p:sldId id="257" r:id="rId5"/>
    <p:sldId id="265" r:id="rId6"/>
    <p:sldId id="258" r:id="rId7"/>
    <p:sldId id="260" r:id="rId8"/>
    <p:sldId id="261" r:id="rId9"/>
    <p:sldId id="259" r:id="rId10"/>
    <p:sldId id="267" r:id="rId11"/>
    <p:sldId id="268" r:id="rId12"/>
    <p:sldId id="266" r:id="rId13"/>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5" autoAdjust="0"/>
  </p:normalViewPr>
  <p:slideViewPr>
    <p:cSldViewPr>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F4EDD28-29B9-4D8F-8F5A-53DA6FC6B5DD}" type="datetimeFigureOut">
              <a:rPr lang="da-DK" smtClean="0"/>
              <a:pPr/>
              <a:t>23-08-2021</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B8F0BD-D947-4DA5-A65F-6AFD431D9B90}" type="slidenum">
              <a:rPr lang="da-DK" smtClean="0"/>
              <a:pPr/>
              <a:t>‹nr.›</a:t>
            </a:fld>
            <a:endParaRPr lang="da-DK"/>
          </a:p>
        </p:txBody>
      </p:sp>
    </p:spTree>
    <p:extLst>
      <p:ext uri="{BB962C8B-B14F-4D97-AF65-F5344CB8AC3E}">
        <p14:creationId xmlns:p14="http://schemas.microsoft.com/office/powerpoint/2010/main" val="3195888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3D40C7-28A2-4AE1-A5B6-7908C6CEB795}" type="datetimeFigureOut">
              <a:rPr lang="da-DK" smtClean="0"/>
              <a:pPr/>
              <a:t>23-08-2021</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DD9C109-D6F2-4765-ABCD-2B2F02B3A437}" type="slidenum">
              <a:rPr lang="da-DK" smtClean="0"/>
              <a:pPr/>
              <a:t>‹nr.›</a:t>
            </a:fld>
            <a:endParaRPr lang="da-DK"/>
          </a:p>
        </p:txBody>
      </p:sp>
    </p:spTree>
    <p:extLst>
      <p:ext uri="{BB962C8B-B14F-4D97-AF65-F5344CB8AC3E}">
        <p14:creationId xmlns:p14="http://schemas.microsoft.com/office/powerpoint/2010/main" val="186639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1</a:t>
            </a:fld>
            <a:endParaRPr lang="da-DK"/>
          </a:p>
        </p:txBody>
      </p:sp>
    </p:spTree>
    <p:extLst>
      <p:ext uri="{BB962C8B-B14F-4D97-AF65-F5344CB8AC3E}">
        <p14:creationId xmlns:p14="http://schemas.microsoft.com/office/powerpoint/2010/main" val="171537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10</a:t>
            </a:fld>
            <a:endParaRPr lang="da-DK"/>
          </a:p>
        </p:txBody>
      </p:sp>
    </p:spTree>
    <p:extLst>
      <p:ext uri="{BB962C8B-B14F-4D97-AF65-F5344CB8AC3E}">
        <p14:creationId xmlns:p14="http://schemas.microsoft.com/office/powerpoint/2010/main" val="244010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11</a:t>
            </a:fld>
            <a:endParaRPr lang="da-DK"/>
          </a:p>
        </p:txBody>
      </p:sp>
    </p:spTree>
    <p:extLst>
      <p:ext uri="{BB962C8B-B14F-4D97-AF65-F5344CB8AC3E}">
        <p14:creationId xmlns:p14="http://schemas.microsoft.com/office/powerpoint/2010/main" val="418211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12</a:t>
            </a:fld>
            <a:endParaRPr lang="da-DK"/>
          </a:p>
        </p:txBody>
      </p:sp>
    </p:spTree>
    <p:extLst>
      <p:ext uri="{BB962C8B-B14F-4D97-AF65-F5344CB8AC3E}">
        <p14:creationId xmlns:p14="http://schemas.microsoft.com/office/powerpoint/2010/main" val="273232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2</a:t>
            </a:fld>
            <a:endParaRPr lang="da-DK"/>
          </a:p>
        </p:txBody>
      </p:sp>
    </p:spTree>
    <p:extLst>
      <p:ext uri="{BB962C8B-B14F-4D97-AF65-F5344CB8AC3E}">
        <p14:creationId xmlns:p14="http://schemas.microsoft.com/office/powerpoint/2010/main" val="422991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3</a:t>
            </a:fld>
            <a:endParaRPr lang="da-DK"/>
          </a:p>
        </p:txBody>
      </p:sp>
    </p:spTree>
    <p:extLst>
      <p:ext uri="{BB962C8B-B14F-4D97-AF65-F5344CB8AC3E}">
        <p14:creationId xmlns:p14="http://schemas.microsoft.com/office/powerpoint/2010/main" val="45810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4</a:t>
            </a:fld>
            <a:endParaRPr lang="da-DK"/>
          </a:p>
        </p:txBody>
      </p:sp>
    </p:spTree>
    <p:extLst>
      <p:ext uri="{BB962C8B-B14F-4D97-AF65-F5344CB8AC3E}">
        <p14:creationId xmlns:p14="http://schemas.microsoft.com/office/powerpoint/2010/main" val="378595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a:solidFill>
                  <a:prstClr val="black"/>
                </a:solidFill>
              </a:rPr>
              <a:pPr/>
              <a:t>5</a:t>
            </a:fld>
            <a:endParaRPr lang="da-DK">
              <a:solidFill>
                <a:prstClr val="black"/>
              </a:solidFill>
            </a:endParaRPr>
          </a:p>
        </p:txBody>
      </p:sp>
    </p:spTree>
    <p:extLst>
      <p:ext uri="{BB962C8B-B14F-4D97-AF65-F5344CB8AC3E}">
        <p14:creationId xmlns:p14="http://schemas.microsoft.com/office/powerpoint/2010/main" val="43359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6</a:t>
            </a:fld>
            <a:endParaRPr lang="da-DK"/>
          </a:p>
        </p:txBody>
      </p:sp>
    </p:spTree>
    <p:extLst>
      <p:ext uri="{BB962C8B-B14F-4D97-AF65-F5344CB8AC3E}">
        <p14:creationId xmlns:p14="http://schemas.microsoft.com/office/powerpoint/2010/main" val="321541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7</a:t>
            </a:fld>
            <a:endParaRPr lang="da-DK"/>
          </a:p>
        </p:txBody>
      </p:sp>
    </p:spTree>
    <p:extLst>
      <p:ext uri="{BB962C8B-B14F-4D97-AF65-F5344CB8AC3E}">
        <p14:creationId xmlns:p14="http://schemas.microsoft.com/office/powerpoint/2010/main" val="399818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8</a:t>
            </a:fld>
            <a:endParaRPr lang="da-DK"/>
          </a:p>
        </p:txBody>
      </p:sp>
    </p:spTree>
    <p:extLst>
      <p:ext uri="{BB962C8B-B14F-4D97-AF65-F5344CB8AC3E}">
        <p14:creationId xmlns:p14="http://schemas.microsoft.com/office/powerpoint/2010/main" val="358861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DD9C109-D6F2-4765-ABCD-2B2F02B3A437}" type="slidenum">
              <a:rPr lang="da-DK" smtClean="0"/>
              <a:pPr/>
              <a:t>9</a:t>
            </a:fld>
            <a:endParaRPr lang="da-DK"/>
          </a:p>
        </p:txBody>
      </p:sp>
    </p:spTree>
    <p:extLst>
      <p:ext uri="{BB962C8B-B14F-4D97-AF65-F5344CB8AC3E}">
        <p14:creationId xmlns:p14="http://schemas.microsoft.com/office/powerpoint/2010/main" val="389778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3170100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414116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375763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25098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94597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221868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256987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129822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11808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8353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758C33B4-FD36-4C2F-A903-58CA2985D7A8}" type="datetimeFigureOut">
              <a:rPr lang="da-DK" smtClean="0"/>
              <a:pPr/>
              <a:t>23-08-2021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C2AA9CA-0C56-4668-8701-8A17D90E1F65}" type="slidenum">
              <a:rPr lang="da-DK" smtClean="0"/>
              <a:pPr/>
              <a:t>‹nr.›</a:t>
            </a:fld>
            <a:endParaRPr lang="da-DK"/>
          </a:p>
        </p:txBody>
      </p:sp>
    </p:spTree>
    <p:extLst>
      <p:ext uri="{BB962C8B-B14F-4D97-AF65-F5344CB8AC3E}">
        <p14:creationId xmlns:p14="http://schemas.microsoft.com/office/powerpoint/2010/main" val="87017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C33B4-FD36-4C2F-A903-58CA2985D7A8}" type="datetimeFigureOut">
              <a:rPr lang="da-DK" smtClean="0"/>
              <a:pPr/>
              <a:t>23-08-2021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AA9CA-0C56-4668-8701-8A17D90E1F65}" type="slidenum">
              <a:rPr lang="da-DK" smtClean="0"/>
              <a:pPr/>
              <a:t>‹nr.›</a:t>
            </a:fld>
            <a:endParaRPr lang="da-DK"/>
          </a:p>
        </p:txBody>
      </p:sp>
    </p:spTree>
    <p:extLst>
      <p:ext uri="{BB962C8B-B14F-4D97-AF65-F5344CB8AC3E}">
        <p14:creationId xmlns:p14="http://schemas.microsoft.com/office/powerpoint/2010/main" val="7791248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videnskab.dk/kultur-samfund/forskere-angriber-klassisk-psykologi-eksperiment"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Psykologiens tre paradigmer</a:t>
            </a:r>
          </a:p>
        </p:txBody>
      </p:sp>
      <p:sp>
        <p:nvSpPr>
          <p:cNvPr id="3" name="Undertitel 2"/>
          <p:cNvSpPr>
            <a:spLocks noGrp="1"/>
          </p:cNvSpPr>
          <p:nvPr>
            <p:ph type="subTitle" idx="1"/>
          </p:nvPr>
        </p:nvSpPr>
        <p:spPr/>
        <p:txBody>
          <a:bodyPr/>
          <a:lstStyle/>
          <a:p>
            <a:r>
              <a:rPr lang="da-DK" dirty="0"/>
              <a:t>Menneskesyn</a:t>
            </a:r>
          </a:p>
          <a:p>
            <a:r>
              <a:rPr lang="da-DK" dirty="0"/>
              <a:t>Og metoder</a:t>
            </a:r>
          </a:p>
        </p:txBody>
      </p:sp>
    </p:spTree>
    <p:extLst>
      <p:ext uri="{BB962C8B-B14F-4D97-AF65-F5344CB8AC3E}">
        <p14:creationId xmlns:p14="http://schemas.microsoft.com/office/powerpoint/2010/main" val="30126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Reliabilitet</a:t>
            </a:r>
            <a:r>
              <a:rPr lang="da-DK" dirty="0"/>
              <a:t> og validitet</a:t>
            </a:r>
          </a:p>
        </p:txBody>
      </p:sp>
      <p:sp>
        <p:nvSpPr>
          <p:cNvPr id="3" name="Pladsholder til tekst 2"/>
          <p:cNvSpPr>
            <a:spLocks noGrp="1"/>
          </p:cNvSpPr>
          <p:nvPr>
            <p:ph type="body" idx="1"/>
          </p:nvPr>
        </p:nvSpPr>
        <p:spPr/>
        <p:txBody>
          <a:bodyPr>
            <a:normAutofit fontScale="92500" lnSpcReduction="20000"/>
          </a:bodyPr>
          <a:lstStyle/>
          <a:p>
            <a:r>
              <a:rPr lang="da-DK" dirty="0" err="1"/>
              <a:t>Reliabilitet</a:t>
            </a:r>
            <a:r>
              <a:rPr lang="da-DK" dirty="0"/>
              <a:t> – pålidelighed og nøjagtighed</a:t>
            </a:r>
          </a:p>
        </p:txBody>
      </p:sp>
      <p:sp>
        <p:nvSpPr>
          <p:cNvPr id="4" name="Pladsholder til indhold 3"/>
          <p:cNvSpPr>
            <a:spLocks noGrp="1"/>
          </p:cNvSpPr>
          <p:nvPr>
            <p:ph sz="half" idx="2"/>
          </p:nvPr>
        </p:nvSpPr>
        <p:spPr/>
        <p:txBody>
          <a:bodyPr>
            <a:normAutofit fontScale="92500" lnSpcReduction="10000"/>
          </a:bodyPr>
          <a:lstStyle/>
          <a:p>
            <a:r>
              <a:rPr lang="da-DK" dirty="0"/>
              <a:t>Hvor præcist er metoden beskrevet? </a:t>
            </a:r>
          </a:p>
          <a:p>
            <a:pPr lvl="0"/>
            <a:r>
              <a:rPr lang="da-DK" dirty="0">
                <a:solidFill>
                  <a:prstClr val="black"/>
                </a:solidFill>
              </a:rPr>
              <a:t>Kan metoden gentages af andre under de samme omstændigheder og give samme resultat?</a:t>
            </a:r>
            <a:endParaRPr lang="da-DK" dirty="0"/>
          </a:p>
          <a:p>
            <a:r>
              <a:rPr lang="da-DK" dirty="0"/>
              <a:t>Hvor systematisk er fremgangsmåden?</a:t>
            </a:r>
          </a:p>
          <a:p>
            <a:r>
              <a:rPr lang="da-DK" dirty="0"/>
              <a:t>Hvor repræsentativ er den?</a:t>
            </a:r>
          </a:p>
          <a:p>
            <a:pPr marL="0" indent="0">
              <a:buNone/>
            </a:pPr>
            <a:r>
              <a:rPr lang="da-DK" dirty="0"/>
              <a:t>(hvem, hvor mange, kontekst)</a:t>
            </a:r>
          </a:p>
          <a:p>
            <a:r>
              <a:rPr lang="da-DK" dirty="0"/>
              <a:t>Fremgangsmåden</a:t>
            </a:r>
          </a:p>
          <a:p>
            <a:endParaRPr lang="da-DK" dirty="0"/>
          </a:p>
        </p:txBody>
      </p:sp>
      <p:sp>
        <p:nvSpPr>
          <p:cNvPr id="5" name="Pladsholder til tekst 4"/>
          <p:cNvSpPr>
            <a:spLocks noGrp="1"/>
          </p:cNvSpPr>
          <p:nvPr>
            <p:ph type="body" sz="quarter" idx="3"/>
          </p:nvPr>
        </p:nvSpPr>
        <p:spPr/>
        <p:txBody>
          <a:bodyPr>
            <a:normAutofit fontScale="92500" lnSpcReduction="20000"/>
          </a:bodyPr>
          <a:lstStyle/>
          <a:p>
            <a:r>
              <a:rPr lang="da-DK" dirty="0"/>
              <a:t>Validitet – gyldighed – eller mangel på samme</a:t>
            </a:r>
          </a:p>
        </p:txBody>
      </p:sp>
      <p:sp>
        <p:nvSpPr>
          <p:cNvPr id="6" name="Pladsholder til indhold 5"/>
          <p:cNvSpPr>
            <a:spLocks noGrp="1"/>
          </p:cNvSpPr>
          <p:nvPr>
            <p:ph sz="quarter" idx="4"/>
          </p:nvPr>
        </p:nvSpPr>
        <p:spPr>
          <a:xfrm>
            <a:off x="4645025" y="2174874"/>
            <a:ext cx="4041775" cy="4494485"/>
          </a:xfrm>
        </p:spPr>
        <p:txBody>
          <a:bodyPr>
            <a:normAutofit fontScale="62500" lnSpcReduction="20000"/>
          </a:bodyPr>
          <a:lstStyle/>
          <a:p>
            <a:r>
              <a:rPr lang="da-DK" dirty="0"/>
              <a:t>Måske er metoden så tilpas nøjagtig og pålidelig at vi får det samme resultat hver gang vi måler, MEN alligevel måler vi måske ikke det vi regner med at måle.</a:t>
            </a:r>
          </a:p>
          <a:p>
            <a:r>
              <a:rPr lang="da-DK" dirty="0"/>
              <a:t>Vi tror fx vi måler sammenhæng mellem belysning og arbejdseffektivitet. Effektiviteten stiger – men ikke på grund af den nye belysning (Western Electric-forsøgene i 1920’erne). </a:t>
            </a:r>
            <a:r>
              <a:rPr lang="da-DK" dirty="0">
                <a:solidFill>
                  <a:prstClr val="black"/>
                </a:solidFill>
              </a:rPr>
              <a:t>Arbejdsmotivationen viste sig at </a:t>
            </a:r>
            <a:r>
              <a:rPr lang="da-DK" dirty="0"/>
              <a:t>stige </a:t>
            </a:r>
            <a:r>
              <a:rPr lang="da-DK" dirty="0" err="1"/>
              <a:t>p.g.a</a:t>
            </a:r>
            <a:r>
              <a:rPr lang="da-DK" dirty="0"/>
              <a:t>. forskernes interesse for arbejdsgruppen! (=bias/fejlkilde)</a:t>
            </a:r>
          </a:p>
          <a:p>
            <a:r>
              <a:rPr lang="da-DK" dirty="0"/>
              <a:t>Vi kan måle og tælle op i det uendelige uden at vores resultater er valide hvis vi ikke har de rigtige hypoteser, eller hvis vi ikke er kritiske over for vores egne hypoteser og metoder. Viden og overblik er derfor også vigtig.</a:t>
            </a:r>
          </a:p>
          <a:p>
            <a:r>
              <a:rPr lang="da-DK" b="1" dirty="0"/>
              <a:t>Forskerens kritiske sans vedrørende problemformulering – hypotese – er vigtig for metodens validitet</a:t>
            </a:r>
          </a:p>
          <a:p>
            <a:endParaRPr lang="da-DK" b="1" dirty="0"/>
          </a:p>
        </p:txBody>
      </p:sp>
    </p:spTree>
    <p:extLst>
      <p:ext uri="{BB962C8B-B14F-4D97-AF65-F5344CB8AC3E}">
        <p14:creationId xmlns:p14="http://schemas.microsoft.com/office/powerpoint/2010/main" val="267171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Autofit/>
          </a:bodyPr>
          <a:lstStyle/>
          <a:p>
            <a:r>
              <a:rPr lang="da-DK" sz="2000" dirty="0"/>
              <a:t>Stanley </a:t>
            </a:r>
            <a:r>
              <a:rPr lang="da-DK" sz="2000" dirty="0" err="1"/>
              <a:t>Milgram</a:t>
            </a:r>
            <a:r>
              <a:rPr lang="da-DK" sz="2000" dirty="0"/>
              <a:t> ”Lydighedens dilemma”</a:t>
            </a:r>
            <a:br>
              <a:rPr lang="da-DK" sz="2000" dirty="0"/>
            </a:br>
            <a:r>
              <a:rPr lang="da-DK" sz="2000" dirty="0"/>
              <a:t> Socialpsykologisk </a:t>
            </a:r>
            <a:r>
              <a:rPr lang="da-DK" sz="2000" b="1" dirty="0"/>
              <a:t>eksperiment</a:t>
            </a:r>
            <a:r>
              <a:rPr lang="da-DK" sz="2000" dirty="0"/>
              <a:t> der fører frem til </a:t>
            </a:r>
            <a:r>
              <a:rPr lang="da-DK" sz="2000" b="1" dirty="0"/>
              <a:t>teorien</a:t>
            </a:r>
            <a:r>
              <a:rPr lang="da-DK" sz="2000" dirty="0"/>
              <a:t> om </a:t>
            </a:r>
            <a:r>
              <a:rPr lang="da-DK" sz="2000" i="1" dirty="0"/>
              <a:t>lydighed over for autoriteter i situationer der sætter individet under pres</a:t>
            </a:r>
          </a:p>
        </p:txBody>
      </p:sp>
      <p:sp>
        <p:nvSpPr>
          <p:cNvPr id="3" name="Pladsholder til tekst 2"/>
          <p:cNvSpPr>
            <a:spLocks noGrp="1"/>
          </p:cNvSpPr>
          <p:nvPr>
            <p:ph type="body" idx="1"/>
          </p:nvPr>
        </p:nvSpPr>
        <p:spPr/>
        <p:txBody>
          <a:bodyPr/>
          <a:lstStyle/>
          <a:p>
            <a:r>
              <a:rPr lang="da-DK" dirty="0"/>
              <a:t>Høj </a:t>
            </a:r>
            <a:r>
              <a:rPr lang="da-DK" dirty="0" err="1"/>
              <a:t>reliabilitet</a:t>
            </a:r>
            <a:endParaRPr lang="da-DK" dirty="0"/>
          </a:p>
        </p:txBody>
      </p:sp>
      <p:sp>
        <p:nvSpPr>
          <p:cNvPr id="4" name="Pladsholder til indhold 3"/>
          <p:cNvSpPr>
            <a:spLocks noGrp="1"/>
          </p:cNvSpPr>
          <p:nvPr>
            <p:ph sz="half" idx="2"/>
          </p:nvPr>
        </p:nvSpPr>
        <p:spPr/>
        <p:txBody>
          <a:bodyPr>
            <a:normAutofit fontScale="70000" lnSpcReduction="20000"/>
          </a:bodyPr>
          <a:lstStyle/>
          <a:p>
            <a:pPr marL="0" indent="0">
              <a:buNone/>
            </a:pPr>
            <a:r>
              <a:rPr lang="da-DK" b="1" dirty="0"/>
              <a:t>Repræsentativitet</a:t>
            </a:r>
            <a:r>
              <a:rPr lang="da-DK" dirty="0"/>
              <a:t>: Første forsøg: 40 mænd (antal) fra forskellige samfundslag (social fordeling). Senere gentaget med kvinder (køn) med samme resultat (nu </a:t>
            </a:r>
            <a:r>
              <a:rPr lang="da-DK" dirty="0" err="1"/>
              <a:t>generaliserbarhed</a:t>
            </a:r>
            <a:r>
              <a:rPr lang="da-DK" dirty="0"/>
              <a:t> for begge køn og afvist fordom om at kvinder ville sige fra før mænd). </a:t>
            </a:r>
          </a:p>
          <a:p>
            <a:pPr marL="0" indent="0">
              <a:buNone/>
            </a:pPr>
            <a:r>
              <a:rPr lang="da-DK" dirty="0"/>
              <a:t>Senere gentaget med ændring af design (kontrolforsøg), hvilket indkredser den endelige konklusion. Fx opdages at afstand til autoriteten </a:t>
            </a:r>
            <a:r>
              <a:rPr lang="da-DK" dirty="0">
                <a:sym typeface="Wingdings" pitchFamily="2" charset="2"/>
              </a:rPr>
              <a:t> ændret adfærd (mindre lydighed)</a:t>
            </a:r>
            <a:endParaRPr lang="da-DK" dirty="0"/>
          </a:p>
          <a:p>
            <a:pPr marL="0" indent="0">
              <a:buNone/>
            </a:pPr>
            <a:r>
              <a:rPr lang="da-DK" b="1" dirty="0"/>
              <a:t>Design: </a:t>
            </a:r>
            <a:r>
              <a:rPr lang="da-DK" dirty="0"/>
              <a:t>Nøjagtighed, præcision, ændringer af design (kontrolforsøg), grundighed.</a:t>
            </a:r>
          </a:p>
          <a:p>
            <a:pPr marL="0" indent="0">
              <a:buNone/>
            </a:pPr>
            <a:r>
              <a:rPr lang="da-DK" b="1" dirty="0"/>
              <a:t>Gentagelser</a:t>
            </a:r>
            <a:r>
              <a:rPr lang="da-DK" dirty="0"/>
              <a:t>: med samme resultat frem til 1999, også tværkulturelt.</a:t>
            </a:r>
            <a:endParaRPr lang="da-DK" b="1" dirty="0"/>
          </a:p>
          <a:p>
            <a:pPr marL="0" indent="0">
              <a:buNone/>
            </a:pPr>
            <a:endParaRPr lang="da-DK" dirty="0"/>
          </a:p>
        </p:txBody>
      </p:sp>
      <p:sp>
        <p:nvSpPr>
          <p:cNvPr id="5" name="Pladsholder til tekst 4"/>
          <p:cNvSpPr>
            <a:spLocks noGrp="1"/>
          </p:cNvSpPr>
          <p:nvPr>
            <p:ph type="body" sz="quarter" idx="3"/>
          </p:nvPr>
        </p:nvSpPr>
        <p:spPr/>
        <p:txBody>
          <a:bodyPr/>
          <a:lstStyle/>
          <a:p>
            <a:r>
              <a:rPr lang="da-DK" dirty="0"/>
              <a:t>Validitet</a:t>
            </a:r>
          </a:p>
        </p:txBody>
      </p:sp>
      <p:sp>
        <p:nvSpPr>
          <p:cNvPr id="6" name="Pladsholder til indhold 5"/>
          <p:cNvSpPr>
            <a:spLocks noGrp="1"/>
          </p:cNvSpPr>
          <p:nvPr>
            <p:ph sz="quarter" idx="4"/>
          </p:nvPr>
        </p:nvSpPr>
        <p:spPr>
          <a:xfrm>
            <a:off x="4645025" y="2174874"/>
            <a:ext cx="4041775" cy="4638502"/>
          </a:xfrm>
        </p:spPr>
        <p:txBody>
          <a:bodyPr>
            <a:normAutofit lnSpcReduction="10000"/>
          </a:bodyPr>
          <a:lstStyle/>
          <a:p>
            <a:r>
              <a:rPr lang="da-DK" dirty="0"/>
              <a:t>I princippet høj. Men i 2012…</a:t>
            </a:r>
          </a:p>
          <a:p>
            <a:r>
              <a:rPr lang="da-DK" sz="1200" dirty="0">
                <a:hlinkClick r:id="rId3"/>
              </a:rPr>
              <a:t>http://videnskab.dk/kultur-samfund/forskere-angriber-klassisk-psykologi-eksperiment</a:t>
            </a:r>
            <a:endParaRPr lang="da-DK" sz="1200" dirty="0"/>
          </a:p>
          <a:p>
            <a:r>
              <a:rPr lang="da-DK" sz="1200" dirty="0"/>
              <a:t>Video: Mennesker adlyder ikke autoriteter blindt. </a:t>
            </a:r>
            <a:r>
              <a:rPr lang="da-DK" sz="1200" u="sng" dirty="0"/>
              <a:t>Men vi kan foretage onde gerninger, hvis vi føler, vi har ret til det</a:t>
            </a:r>
            <a:r>
              <a:rPr lang="da-DK" sz="1200" dirty="0"/>
              <a:t>. </a:t>
            </a:r>
          </a:p>
          <a:p>
            <a:r>
              <a:rPr lang="da-DK" sz="1200" dirty="0"/>
              <a:t>Forskere fra Skotland og Australien gør nu op med </a:t>
            </a:r>
            <a:r>
              <a:rPr lang="da-DK" sz="1200" dirty="0" err="1"/>
              <a:t>Milgrams</a:t>
            </a:r>
            <a:r>
              <a:rPr lang="da-DK" sz="1200" dirty="0"/>
              <a:t> klassiske psykologi-eksperiment. Forskerne mener, at det berømte </a:t>
            </a:r>
            <a:r>
              <a:rPr lang="da-DK" sz="1200" dirty="0" err="1"/>
              <a:t>Milgram</a:t>
            </a:r>
            <a:r>
              <a:rPr lang="da-DK" sz="1200" dirty="0"/>
              <a:t>-eksperiment fra 1961, hvor almindelige mennesker endte med at give hinanden kraftige stød, handler mere om at </a:t>
            </a:r>
            <a:r>
              <a:rPr lang="da-DK" sz="1200" b="1" dirty="0"/>
              <a:t>få folk til at tro på vigtigheden af det, de gør</a:t>
            </a:r>
            <a:r>
              <a:rPr lang="da-DK" sz="1200" dirty="0"/>
              <a:t>, end blindt at følge en ordre.</a:t>
            </a:r>
          </a:p>
          <a:p>
            <a:r>
              <a:rPr lang="da-DK" sz="1200" dirty="0"/>
              <a:t>Psykologiprofessorerne mener, at </a:t>
            </a:r>
            <a:r>
              <a:rPr lang="da-DK" sz="1200" dirty="0" err="1"/>
              <a:t>Milgram</a:t>
            </a:r>
            <a:r>
              <a:rPr lang="da-DK" sz="1200" dirty="0"/>
              <a:t> har fejltolket sine resultater. Alexander </a:t>
            </a:r>
            <a:r>
              <a:rPr lang="da-DK" sz="1200" dirty="0" err="1"/>
              <a:t>Haslam</a:t>
            </a:r>
            <a:r>
              <a:rPr lang="da-DK" sz="1200" dirty="0"/>
              <a:t> og Stephen </a:t>
            </a:r>
            <a:r>
              <a:rPr lang="da-DK" sz="1200" dirty="0" err="1"/>
              <a:t>Reicher</a:t>
            </a:r>
            <a:r>
              <a:rPr lang="da-DK" sz="1200" dirty="0"/>
              <a:t> angriber opfattelsen af, at Stanley </a:t>
            </a:r>
            <a:r>
              <a:rPr lang="da-DK" sz="1200" dirty="0" err="1"/>
              <a:t>Milgrams</a:t>
            </a:r>
            <a:r>
              <a:rPr lang="da-DK" sz="1200" dirty="0"/>
              <a:t> studie viser lydighed mod autoriteter; </a:t>
            </a:r>
            <a:r>
              <a:rPr lang="da-DK" sz="1200" b="1" dirty="0"/>
              <a:t>de tilbyder en alternativ tolkning</a:t>
            </a:r>
            <a:r>
              <a:rPr lang="da-DK" sz="1200" dirty="0"/>
              <a:t> af lydigheden: Social </a:t>
            </a:r>
            <a:r>
              <a:rPr lang="da-DK" sz="1200"/>
              <a:t>identifikation.</a:t>
            </a:r>
            <a:endParaRPr lang="da-DK" sz="1200" dirty="0"/>
          </a:p>
          <a:p>
            <a:r>
              <a:rPr lang="da-DK" sz="1200" b="1" dirty="0"/>
              <a:t>Social identifikation betyder i bund og grund, at man identificerer sig med en gruppe, man gerne vil være en del af</a:t>
            </a:r>
            <a:r>
              <a:rPr lang="da-DK" sz="1200" dirty="0"/>
              <a:t>.</a:t>
            </a:r>
          </a:p>
          <a:p>
            <a:endParaRPr lang="da-DK" sz="1200" dirty="0"/>
          </a:p>
        </p:txBody>
      </p:sp>
    </p:spTree>
    <p:extLst>
      <p:ext uri="{BB962C8B-B14F-4D97-AF65-F5344CB8AC3E}">
        <p14:creationId xmlns:p14="http://schemas.microsoft.com/office/powerpoint/2010/main" val="45337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Opgave til gruppearbejde</a:t>
            </a:r>
          </a:p>
        </p:txBody>
      </p:sp>
      <p:sp>
        <p:nvSpPr>
          <p:cNvPr id="3" name="Pladsholder til tekst 2"/>
          <p:cNvSpPr>
            <a:spLocks noGrp="1"/>
          </p:cNvSpPr>
          <p:nvPr>
            <p:ph type="body" idx="1"/>
          </p:nvPr>
        </p:nvSpPr>
        <p:spPr/>
        <p:txBody>
          <a:bodyPr/>
          <a:lstStyle/>
          <a:p>
            <a:r>
              <a:rPr lang="da-DK" dirty="0"/>
              <a:t>Vælg et paradigme</a:t>
            </a:r>
          </a:p>
        </p:txBody>
      </p:sp>
      <p:sp>
        <p:nvSpPr>
          <p:cNvPr id="4" name="Pladsholder til indhold 3"/>
          <p:cNvSpPr>
            <a:spLocks noGrp="1"/>
          </p:cNvSpPr>
          <p:nvPr>
            <p:ph sz="half" idx="2"/>
          </p:nvPr>
        </p:nvSpPr>
        <p:spPr/>
        <p:txBody>
          <a:bodyPr/>
          <a:lstStyle/>
          <a:p>
            <a:pPr marL="457200" indent="-457200">
              <a:buFont typeface="+mj-lt"/>
              <a:buAutoNum type="arabicPeriod"/>
            </a:pPr>
            <a:r>
              <a:rPr lang="da-DK" dirty="0"/>
              <a:t>Det naturvidenskabelige paradigme (evt. to grupper)</a:t>
            </a:r>
          </a:p>
          <a:p>
            <a:pPr marL="0" indent="0">
              <a:buNone/>
            </a:pPr>
            <a:endParaRPr lang="da-DK" dirty="0"/>
          </a:p>
          <a:p>
            <a:pPr marL="457200" indent="-457200">
              <a:buFont typeface="+mj-lt"/>
              <a:buAutoNum type="arabicPeriod"/>
            </a:pPr>
            <a:r>
              <a:rPr lang="da-DK" dirty="0"/>
              <a:t>Det humanistiske paradigme (en gruppe)</a:t>
            </a:r>
          </a:p>
          <a:p>
            <a:pPr marL="0" indent="0">
              <a:buNone/>
            </a:pPr>
            <a:endParaRPr lang="da-DK" dirty="0"/>
          </a:p>
          <a:p>
            <a:pPr marL="457200" indent="-457200">
              <a:buFont typeface="+mj-lt"/>
              <a:buAutoNum type="arabicPeriod"/>
            </a:pPr>
            <a:r>
              <a:rPr lang="da-DK" dirty="0"/>
              <a:t>Det socialpsykologiske paradigme (en gruppe)</a:t>
            </a:r>
          </a:p>
        </p:txBody>
      </p:sp>
      <p:sp>
        <p:nvSpPr>
          <p:cNvPr id="5" name="Pladsholder til tekst 4"/>
          <p:cNvSpPr>
            <a:spLocks noGrp="1"/>
          </p:cNvSpPr>
          <p:nvPr>
            <p:ph type="body" sz="quarter" idx="3"/>
          </p:nvPr>
        </p:nvSpPr>
        <p:spPr>
          <a:xfrm>
            <a:off x="4644008" y="1556792"/>
            <a:ext cx="4041775" cy="639762"/>
          </a:xfrm>
        </p:spPr>
        <p:txBody>
          <a:bodyPr/>
          <a:lstStyle/>
          <a:p>
            <a:r>
              <a:rPr lang="da-DK" dirty="0"/>
              <a:t>Mobiltelefonadfærd</a:t>
            </a:r>
          </a:p>
        </p:txBody>
      </p:sp>
      <p:sp>
        <p:nvSpPr>
          <p:cNvPr id="6" name="Pladsholder til indhold 5"/>
          <p:cNvSpPr>
            <a:spLocks noGrp="1"/>
          </p:cNvSpPr>
          <p:nvPr>
            <p:ph sz="quarter" idx="4"/>
          </p:nvPr>
        </p:nvSpPr>
        <p:spPr/>
        <p:txBody>
          <a:bodyPr>
            <a:normAutofit fontScale="77500" lnSpcReduction="20000"/>
          </a:bodyPr>
          <a:lstStyle/>
          <a:p>
            <a:pPr marL="0" indent="0">
              <a:buNone/>
            </a:pPr>
            <a:r>
              <a:rPr lang="da-DK" sz="2000" dirty="0"/>
              <a:t>Vælg en metode inden for det valgte paradigme.</a:t>
            </a:r>
          </a:p>
          <a:p>
            <a:pPr marL="0" indent="0">
              <a:buNone/>
            </a:pPr>
            <a:endParaRPr lang="da-DK" sz="2000" dirty="0"/>
          </a:p>
          <a:p>
            <a:pPr marL="0" indent="0">
              <a:buNone/>
            </a:pPr>
            <a:r>
              <a:rPr lang="da-DK" sz="2000" dirty="0"/>
              <a:t>Forestil jer at I er psykologer og skal lave en konkret undersøgelse. Forestil jer hvordan det valgte paradigmes metoder kan afdække viden om menneskers mobiltelefonadfærd. I skal vælge målgruppe, detaljeret metodisk fremgangsmåde m.v., evt. kontrolforsøg/kontrolgruppe etc.</a:t>
            </a:r>
          </a:p>
          <a:p>
            <a:pPr marL="0" indent="0">
              <a:buNone/>
            </a:pPr>
            <a:endParaRPr lang="da-DK" sz="2000" dirty="0"/>
          </a:p>
          <a:p>
            <a:pPr marL="0" indent="0">
              <a:buNone/>
            </a:pPr>
            <a:r>
              <a:rPr lang="da-DK" sz="2000" dirty="0"/>
              <a:t>Lav en grundig beskrivelse af jeres metodiske fremgangsmåde og fremlæg for holdet via projektor.</a:t>
            </a:r>
          </a:p>
          <a:p>
            <a:pPr marL="0" indent="0">
              <a:buNone/>
            </a:pPr>
            <a:endParaRPr lang="da-DK" sz="2000" dirty="0"/>
          </a:p>
          <a:p>
            <a:pPr marL="0" indent="0">
              <a:buNone/>
            </a:pPr>
            <a:r>
              <a:rPr lang="da-DK" sz="2000" dirty="0"/>
              <a:t>Jeres arbejde skal vise </a:t>
            </a:r>
            <a:r>
              <a:rPr lang="da-DK" sz="2000" dirty="0" err="1"/>
              <a:t>reliabilitet</a:t>
            </a:r>
            <a:r>
              <a:rPr lang="da-DK" sz="2000" dirty="0"/>
              <a:t> og validitet;-)</a:t>
            </a:r>
          </a:p>
          <a:p>
            <a:pPr marL="0" indent="0">
              <a:buNone/>
            </a:pPr>
            <a:r>
              <a:rPr lang="da-DK" sz="2000" dirty="0"/>
              <a:t>Fortæl hvilke overvejelser I har </a:t>
            </a:r>
            <a:r>
              <a:rPr lang="da-DK" sz="2000"/>
              <a:t>gjort jer om dette.</a:t>
            </a:r>
            <a:endParaRPr lang="da-DK" sz="2000" dirty="0"/>
          </a:p>
        </p:txBody>
      </p:sp>
    </p:spTree>
    <p:extLst>
      <p:ext uri="{BB962C8B-B14F-4D97-AF65-F5344CB8AC3E}">
        <p14:creationId xmlns:p14="http://schemas.microsoft.com/office/powerpoint/2010/main" val="153353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3 paradigmer*</a:t>
            </a:r>
            <a:br>
              <a:rPr lang="da-DK" dirty="0"/>
            </a:br>
            <a:r>
              <a:rPr lang="da-DK" sz="1200" dirty="0"/>
              <a:t>*Samlet sæt af anskuelser og normer der ligger bagved og bestemmer de fremherskende teorier  og metoder inden for et bestemt (videnskabeligt) område (DDO)</a:t>
            </a:r>
            <a:endParaRPr lang="da-DK" dirty="0"/>
          </a:p>
        </p:txBody>
      </p:sp>
      <p:sp>
        <p:nvSpPr>
          <p:cNvPr id="3" name="Pladsholder til indhold 2"/>
          <p:cNvSpPr>
            <a:spLocks noGrp="1"/>
          </p:cNvSpPr>
          <p:nvPr>
            <p:ph idx="1"/>
          </p:nvPr>
        </p:nvSpPr>
        <p:spPr/>
        <p:txBody>
          <a:bodyPr>
            <a:normAutofit/>
          </a:bodyPr>
          <a:lstStyle/>
          <a:p>
            <a:r>
              <a:rPr lang="da-DK" sz="4400" dirty="0"/>
              <a:t>Det naturvidenskabelige paradigme</a:t>
            </a:r>
          </a:p>
          <a:p>
            <a:r>
              <a:rPr lang="da-DK" sz="4400" dirty="0"/>
              <a:t>Det humanistiske paradigme</a:t>
            </a:r>
          </a:p>
          <a:p>
            <a:r>
              <a:rPr lang="da-DK" sz="4400" dirty="0"/>
              <a:t>Det samfundsvidenskabelige paradigme</a:t>
            </a:r>
          </a:p>
        </p:txBody>
      </p:sp>
    </p:spTree>
    <p:extLst>
      <p:ext uri="{BB962C8B-B14F-4D97-AF65-F5344CB8AC3E}">
        <p14:creationId xmlns:p14="http://schemas.microsoft.com/office/powerpoint/2010/main" val="380508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Menneskesyn</a:t>
            </a:r>
          </a:p>
        </p:txBody>
      </p:sp>
      <p:sp>
        <p:nvSpPr>
          <p:cNvPr id="3" name="Pladsholder til indhold 2"/>
          <p:cNvSpPr>
            <a:spLocks noGrp="1"/>
          </p:cNvSpPr>
          <p:nvPr>
            <p:ph idx="1"/>
          </p:nvPr>
        </p:nvSpPr>
        <p:spPr/>
        <p:txBody>
          <a:bodyPr/>
          <a:lstStyle/>
          <a:p>
            <a:r>
              <a:rPr lang="da-DK" dirty="0"/>
              <a:t>Hvad er et menneske?</a:t>
            </a:r>
          </a:p>
          <a:p>
            <a:r>
              <a:rPr lang="da-DK" dirty="0"/>
              <a:t>Fortolkning, opfattelse, perception </a:t>
            </a:r>
            <a:r>
              <a:rPr lang="da-DK" dirty="0">
                <a:sym typeface="Wingdings" pitchFamily="2" charset="2"/>
              </a:rPr>
              <a:t> forskelligt i de 3 paradigmer</a:t>
            </a:r>
          </a:p>
          <a:p>
            <a:endParaRPr lang="da-DK" dirty="0">
              <a:sym typeface="Wingdings" pitchFamily="2" charset="2"/>
            </a:endParaRPr>
          </a:p>
          <a:p>
            <a:endParaRPr lang="da-DK"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434179"/>
            <a:ext cx="1152128" cy="118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869160"/>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8535" y="3299457"/>
            <a:ext cx="30480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2935" y="508253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2200" y="4047170"/>
            <a:ext cx="2585824" cy="207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36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Tre paradigmer og menneskesyn</a:t>
            </a:r>
          </a:p>
        </p:txBody>
      </p:sp>
      <p:sp>
        <p:nvSpPr>
          <p:cNvPr id="3" name="Pladsholder til tekst 2"/>
          <p:cNvSpPr>
            <a:spLocks noGrp="1"/>
          </p:cNvSpPr>
          <p:nvPr>
            <p:ph type="body" idx="1"/>
          </p:nvPr>
        </p:nvSpPr>
        <p:spPr/>
        <p:txBody>
          <a:bodyPr/>
          <a:lstStyle/>
          <a:p>
            <a:r>
              <a:rPr lang="da-DK" dirty="0"/>
              <a:t>Paradigmer</a:t>
            </a:r>
          </a:p>
        </p:txBody>
      </p:sp>
      <p:sp>
        <p:nvSpPr>
          <p:cNvPr id="4" name="Pladsholder til indhold 3"/>
          <p:cNvSpPr>
            <a:spLocks noGrp="1"/>
          </p:cNvSpPr>
          <p:nvPr>
            <p:ph sz="half" idx="2"/>
          </p:nvPr>
        </p:nvSpPr>
        <p:spPr>
          <a:xfrm>
            <a:off x="667681" y="2276872"/>
            <a:ext cx="3820055" cy="4392488"/>
          </a:xfrm>
        </p:spPr>
        <p:txBody>
          <a:bodyPr>
            <a:normAutofit/>
          </a:bodyPr>
          <a:lstStyle/>
          <a:p>
            <a:r>
              <a:rPr lang="da-DK" dirty="0"/>
              <a:t>Det naturvidenskabelige paradigme</a:t>
            </a:r>
          </a:p>
          <a:p>
            <a:pPr marL="0" indent="0">
              <a:buNone/>
            </a:pPr>
            <a:endParaRPr lang="da-DK" dirty="0"/>
          </a:p>
          <a:p>
            <a:r>
              <a:rPr lang="da-DK" dirty="0"/>
              <a:t>Det humanistiske paradigme</a:t>
            </a:r>
          </a:p>
          <a:p>
            <a:pPr marL="0" indent="0">
              <a:buNone/>
            </a:pPr>
            <a:endParaRPr lang="da-DK" dirty="0"/>
          </a:p>
          <a:p>
            <a:r>
              <a:rPr lang="da-DK" dirty="0"/>
              <a:t>Det samfundsvidenskabelige paradigme</a:t>
            </a:r>
          </a:p>
        </p:txBody>
      </p:sp>
      <p:sp>
        <p:nvSpPr>
          <p:cNvPr id="5" name="Pladsholder til tekst 4"/>
          <p:cNvSpPr>
            <a:spLocks noGrp="1"/>
          </p:cNvSpPr>
          <p:nvPr>
            <p:ph type="body" sz="quarter" idx="3"/>
          </p:nvPr>
        </p:nvSpPr>
        <p:spPr/>
        <p:txBody>
          <a:bodyPr/>
          <a:lstStyle/>
          <a:p>
            <a:r>
              <a:rPr lang="da-DK" dirty="0"/>
              <a:t>Menneskesyn</a:t>
            </a:r>
          </a:p>
        </p:txBody>
      </p:sp>
      <p:sp>
        <p:nvSpPr>
          <p:cNvPr id="6" name="Pladsholder til indhold 5"/>
          <p:cNvSpPr>
            <a:spLocks noGrp="1"/>
          </p:cNvSpPr>
          <p:nvPr>
            <p:ph sz="quarter" idx="4"/>
          </p:nvPr>
        </p:nvSpPr>
        <p:spPr/>
        <p:txBody>
          <a:bodyPr>
            <a:normAutofit/>
          </a:bodyPr>
          <a:lstStyle/>
          <a:p>
            <a:r>
              <a:rPr lang="da-DK" dirty="0"/>
              <a:t>Mennesket er et </a:t>
            </a:r>
            <a:r>
              <a:rPr lang="da-DK" b="1" dirty="0"/>
              <a:t>biologisk væsen</a:t>
            </a:r>
          </a:p>
          <a:p>
            <a:endParaRPr lang="da-DK" dirty="0"/>
          </a:p>
          <a:p>
            <a:r>
              <a:rPr lang="da-DK" dirty="0"/>
              <a:t>Mennesket er et </a:t>
            </a:r>
            <a:r>
              <a:rPr lang="da-DK" b="1" dirty="0"/>
              <a:t>bevidst individ med hensigter og motiver</a:t>
            </a:r>
          </a:p>
          <a:p>
            <a:endParaRPr lang="da-DK" dirty="0"/>
          </a:p>
          <a:p>
            <a:r>
              <a:rPr lang="da-DK" dirty="0"/>
              <a:t>Mennesket er et </a:t>
            </a:r>
            <a:r>
              <a:rPr lang="da-DK" b="1" dirty="0"/>
              <a:t>socialt </a:t>
            </a:r>
            <a:r>
              <a:rPr lang="da-DK" dirty="0"/>
              <a:t>væsen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833" y="2780928"/>
            <a:ext cx="1524000" cy="74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3933056"/>
            <a:ext cx="1027464" cy="78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8723" y="5608596"/>
            <a:ext cx="1292226"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9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15888"/>
            <a:ext cx="8229600" cy="1584325"/>
          </a:xfrm>
        </p:spPr>
        <p:txBody>
          <a:bodyPr>
            <a:normAutofit fontScale="90000"/>
          </a:bodyPr>
          <a:lstStyle/>
          <a:p>
            <a:r>
              <a:rPr lang="da-DK" dirty="0"/>
              <a:t>Metode</a:t>
            </a:r>
            <a:br>
              <a:rPr lang="da-DK" dirty="0"/>
            </a:br>
            <a:r>
              <a:rPr lang="da-DK" dirty="0"/>
              <a:t>Hvordan undersøger du?</a:t>
            </a:r>
            <a:br>
              <a:rPr lang="da-DK" dirty="0"/>
            </a:br>
            <a:r>
              <a:rPr lang="da-DK" dirty="0"/>
              <a:t>Hvordan beskriver du?</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7" y="2540316"/>
            <a:ext cx="18002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6135" y="1795014"/>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0189" y="364502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013176"/>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4007" y="299695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4007" y="5013176"/>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Menneskesyn og undersøgelsernes empiri </a:t>
            </a:r>
          </a:p>
        </p:txBody>
      </p:sp>
      <p:sp>
        <p:nvSpPr>
          <p:cNvPr id="3" name="Pladsholder til tekst 2"/>
          <p:cNvSpPr>
            <a:spLocks noGrp="1"/>
          </p:cNvSpPr>
          <p:nvPr>
            <p:ph type="body" idx="1"/>
          </p:nvPr>
        </p:nvSpPr>
        <p:spPr/>
        <p:txBody>
          <a:bodyPr/>
          <a:lstStyle/>
          <a:p>
            <a:r>
              <a:rPr lang="da-DK" dirty="0"/>
              <a:t>Menneskesyn</a:t>
            </a:r>
          </a:p>
        </p:txBody>
      </p:sp>
      <p:sp>
        <p:nvSpPr>
          <p:cNvPr id="4" name="Pladsholder til indhold 3"/>
          <p:cNvSpPr>
            <a:spLocks noGrp="1"/>
          </p:cNvSpPr>
          <p:nvPr>
            <p:ph sz="half" idx="2"/>
          </p:nvPr>
        </p:nvSpPr>
        <p:spPr>
          <a:xfrm>
            <a:off x="437758" y="2204864"/>
            <a:ext cx="4040188" cy="3951288"/>
          </a:xfrm>
        </p:spPr>
        <p:txBody>
          <a:bodyPr>
            <a:normAutofit fontScale="92500" lnSpcReduction="20000"/>
          </a:bodyPr>
          <a:lstStyle/>
          <a:p>
            <a:r>
              <a:rPr lang="da-DK" dirty="0"/>
              <a:t>Mennesket er et biologisk væsen (</a:t>
            </a:r>
            <a:r>
              <a:rPr lang="da-DK" i="1" dirty="0"/>
              <a:t>evolutionær </a:t>
            </a:r>
            <a:r>
              <a:rPr lang="da-DK" i="1" dirty="0" err="1"/>
              <a:t>psyk</a:t>
            </a:r>
            <a:r>
              <a:rPr lang="da-DK" i="1" dirty="0"/>
              <a:t>., behaviorisme, kognitiv </a:t>
            </a:r>
            <a:r>
              <a:rPr lang="da-DK" i="1" dirty="0" err="1"/>
              <a:t>psyk</a:t>
            </a:r>
            <a:r>
              <a:rPr lang="da-DK" dirty="0"/>
              <a:t>.)</a:t>
            </a:r>
          </a:p>
          <a:p>
            <a:endParaRPr lang="da-DK" dirty="0"/>
          </a:p>
          <a:p>
            <a:r>
              <a:rPr lang="da-DK" dirty="0"/>
              <a:t>Mennesket er et bevidst individ med hensigter og motiver (</a:t>
            </a:r>
            <a:r>
              <a:rPr lang="da-DK" i="1" dirty="0"/>
              <a:t>psykoanalysen og eksistentiel og humanistisk psykologi</a:t>
            </a:r>
            <a:r>
              <a:rPr lang="da-DK" dirty="0"/>
              <a:t>)</a:t>
            </a:r>
          </a:p>
          <a:p>
            <a:endParaRPr lang="da-DK" dirty="0"/>
          </a:p>
          <a:p>
            <a:r>
              <a:rPr lang="da-DK" dirty="0"/>
              <a:t>Mennesket er et socialt væsen (</a:t>
            </a:r>
            <a:r>
              <a:rPr lang="da-DK" i="1" dirty="0"/>
              <a:t>socialpsykologi</a:t>
            </a:r>
            <a:r>
              <a:rPr lang="da-DK" dirty="0"/>
              <a:t>)</a:t>
            </a:r>
          </a:p>
          <a:p>
            <a:endParaRPr lang="da-DK" dirty="0"/>
          </a:p>
        </p:txBody>
      </p:sp>
      <p:sp>
        <p:nvSpPr>
          <p:cNvPr id="5" name="Pladsholder til tekst 4"/>
          <p:cNvSpPr>
            <a:spLocks noGrp="1"/>
          </p:cNvSpPr>
          <p:nvPr>
            <p:ph type="body" sz="quarter" idx="3"/>
          </p:nvPr>
        </p:nvSpPr>
        <p:spPr/>
        <p:txBody>
          <a:bodyPr>
            <a:normAutofit/>
          </a:bodyPr>
          <a:lstStyle/>
          <a:p>
            <a:r>
              <a:rPr lang="da-DK" dirty="0"/>
              <a:t>Empiri (‘materiale’)</a:t>
            </a:r>
          </a:p>
        </p:txBody>
      </p:sp>
      <p:sp>
        <p:nvSpPr>
          <p:cNvPr id="6" name="Pladsholder til indhold 5"/>
          <p:cNvSpPr>
            <a:spLocks noGrp="1"/>
          </p:cNvSpPr>
          <p:nvPr>
            <p:ph sz="quarter" idx="4"/>
          </p:nvPr>
        </p:nvSpPr>
        <p:spPr/>
        <p:txBody>
          <a:bodyPr>
            <a:normAutofit/>
          </a:bodyPr>
          <a:lstStyle/>
          <a:p>
            <a:r>
              <a:rPr lang="da-DK" sz="2000" b="1" dirty="0"/>
              <a:t>Adfærd </a:t>
            </a:r>
            <a:r>
              <a:rPr lang="da-DK" sz="2000" dirty="0"/>
              <a:t>(fx handlinger og tanker) og </a:t>
            </a:r>
            <a:r>
              <a:rPr lang="da-DK" sz="2000" b="1" dirty="0"/>
              <a:t>fysiske fænomener </a:t>
            </a:r>
            <a:r>
              <a:rPr lang="da-DK" sz="2000" dirty="0"/>
              <a:t>(fx hjernescanninger) </a:t>
            </a:r>
            <a:r>
              <a:rPr lang="da-DK" sz="2000" u="sng" dirty="0"/>
              <a:t>undersøges</a:t>
            </a:r>
          </a:p>
          <a:p>
            <a:endParaRPr lang="da-DK" sz="2000" dirty="0"/>
          </a:p>
          <a:p>
            <a:r>
              <a:rPr lang="da-DK" sz="2000" b="1" dirty="0"/>
              <a:t>Hensigter og motiver inde i mennesket  </a:t>
            </a:r>
            <a:r>
              <a:rPr lang="da-DK" sz="2000" u="sng" dirty="0"/>
              <a:t>undersøges</a:t>
            </a:r>
          </a:p>
          <a:p>
            <a:endParaRPr lang="da-DK" sz="2000" b="1" u="sng" dirty="0"/>
          </a:p>
          <a:p>
            <a:endParaRPr lang="da-DK" sz="2000" b="1" u="sng" dirty="0"/>
          </a:p>
          <a:p>
            <a:endParaRPr lang="da-DK" sz="2000" b="1" u="sng" dirty="0"/>
          </a:p>
          <a:p>
            <a:r>
              <a:rPr lang="da-DK" sz="2000" b="1" dirty="0"/>
              <a:t>Samspil mellem mennesker i grupper og samfund </a:t>
            </a:r>
            <a:r>
              <a:rPr lang="da-DK" sz="2000" u="sng" dirty="0"/>
              <a:t>undersøges</a:t>
            </a:r>
            <a:endParaRPr lang="da-DK" sz="2000" b="1" dirty="0"/>
          </a:p>
          <a:p>
            <a:pPr marL="0" indent="0">
              <a:buNone/>
            </a:pPr>
            <a:endParaRPr lang="da-DK" sz="2000" b="1"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013968"/>
            <a:ext cx="1061662" cy="51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7951" y="4293096"/>
            <a:ext cx="753616" cy="57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866" y="5635861"/>
            <a:ext cx="1112701" cy="892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49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1. Naturvidenskabelig</a:t>
            </a:r>
            <a:r>
              <a:rPr lang="da-DK" dirty="0"/>
              <a:t> metode (undersøgelse af empiri)</a:t>
            </a:r>
          </a:p>
        </p:txBody>
      </p:sp>
      <p:sp>
        <p:nvSpPr>
          <p:cNvPr id="4" name="Pladsholder til tekst 3"/>
          <p:cNvSpPr>
            <a:spLocks noGrp="1"/>
          </p:cNvSpPr>
          <p:nvPr>
            <p:ph type="body" idx="1"/>
          </p:nvPr>
        </p:nvSpPr>
        <p:spPr/>
        <p:txBody>
          <a:bodyPr/>
          <a:lstStyle/>
          <a:p>
            <a:r>
              <a:rPr lang="da-DK" dirty="0"/>
              <a:t>Empiri</a:t>
            </a:r>
          </a:p>
        </p:txBody>
      </p:sp>
      <p:sp>
        <p:nvSpPr>
          <p:cNvPr id="5" name="Pladsholder til indhold 4"/>
          <p:cNvSpPr>
            <a:spLocks noGrp="1"/>
          </p:cNvSpPr>
          <p:nvPr>
            <p:ph sz="half" idx="2"/>
          </p:nvPr>
        </p:nvSpPr>
        <p:spPr/>
        <p:txBody>
          <a:bodyPr>
            <a:normAutofit/>
          </a:bodyPr>
          <a:lstStyle/>
          <a:p>
            <a:r>
              <a:rPr lang="da-DK" b="1" dirty="0"/>
              <a:t>Adfærd</a:t>
            </a:r>
            <a:r>
              <a:rPr lang="da-DK" dirty="0"/>
              <a:t> (fx handlinger og tanker) og </a:t>
            </a:r>
            <a:r>
              <a:rPr lang="da-DK" b="1" dirty="0"/>
              <a:t>fysiske fænomener </a:t>
            </a:r>
            <a:r>
              <a:rPr lang="da-DK" dirty="0"/>
              <a:t>(fx hjernescanninger) </a:t>
            </a:r>
            <a:r>
              <a:rPr lang="da-DK" u="sng" dirty="0"/>
              <a:t>undersøges/måles</a:t>
            </a:r>
          </a:p>
          <a:p>
            <a:endParaRPr lang="da-DK" u="sng" dirty="0"/>
          </a:p>
          <a:p>
            <a:r>
              <a:rPr lang="da-DK" dirty="0"/>
              <a:t>Dyr og menneskers </a:t>
            </a:r>
            <a:r>
              <a:rPr lang="da-DK" i="1" dirty="0"/>
              <a:t>ydre synlige adfær</a:t>
            </a:r>
            <a:r>
              <a:rPr lang="da-DK" dirty="0"/>
              <a:t>d undersøges, fx symptomer, tanker, handlinger</a:t>
            </a:r>
          </a:p>
          <a:p>
            <a:pPr marL="0" indent="0">
              <a:buNone/>
            </a:pPr>
            <a:endParaRPr lang="da-DK" dirty="0"/>
          </a:p>
        </p:txBody>
      </p:sp>
      <p:sp>
        <p:nvSpPr>
          <p:cNvPr id="6" name="Pladsholder til tekst 5"/>
          <p:cNvSpPr>
            <a:spLocks noGrp="1"/>
          </p:cNvSpPr>
          <p:nvPr>
            <p:ph type="body" sz="quarter" idx="3"/>
          </p:nvPr>
        </p:nvSpPr>
        <p:spPr/>
        <p:txBody>
          <a:bodyPr/>
          <a:lstStyle/>
          <a:p>
            <a:r>
              <a:rPr lang="da-DK" dirty="0"/>
              <a:t>Metoder</a:t>
            </a:r>
          </a:p>
        </p:txBody>
      </p:sp>
      <p:sp>
        <p:nvSpPr>
          <p:cNvPr id="7" name="Pladsholder til indhold 6"/>
          <p:cNvSpPr>
            <a:spLocks noGrp="1"/>
          </p:cNvSpPr>
          <p:nvPr>
            <p:ph sz="quarter" idx="4"/>
          </p:nvPr>
        </p:nvSpPr>
        <p:spPr/>
        <p:txBody>
          <a:bodyPr>
            <a:normAutofit fontScale="92500"/>
          </a:bodyPr>
          <a:lstStyle/>
          <a:p>
            <a:r>
              <a:rPr lang="da-DK" b="1" dirty="0"/>
              <a:t>Kvantitative – hårde data</a:t>
            </a:r>
          </a:p>
          <a:p>
            <a:pPr marL="457200" indent="-457200">
              <a:buFont typeface="+mj-lt"/>
              <a:buAutoNum type="arabicPeriod"/>
            </a:pPr>
            <a:r>
              <a:rPr lang="da-DK" dirty="0"/>
              <a:t>Eksperiment</a:t>
            </a:r>
          </a:p>
          <a:p>
            <a:pPr marL="457200" indent="-457200">
              <a:buFont typeface="+mj-lt"/>
              <a:buAutoNum type="arabicPeriod"/>
            </a:pPr>
            <a:r>
              <a:rPr lang="da-DK" dirty="0"/>
              <a:t>Observation</a:t>
            </a:r>
          </a:p>
          <a:p>
            <a:pPr marL="457200" indent="-457200">
              <a:buFont typeface="+mj-lt"/>
              <a:buAutoNum type="arabicPeriod"/>
            </a:pPr>
            <a:r>
              <a:rPr lang="da-DK" dirty="0"/>
              <a:t>Tværsnits- og længdesnitsundersøgelse</a:t>
            </a:r>
          </a:p>
          <a:p>
            <a:pPr marL="457200" indent="-457200">
              <a:buFont typeface="+mj-lt"/>
              <a:buAutoNum type="arabicPeriod"/>
            </a:pPr>
            <a:r>
              <a:rPr lang="da-DK" dirty="0"/>
              <a:t>Test</a:t>
            </a:r>
          </a:p>
          <a:p>
            <a:pPr marL="457200" indent="-457200">
              <a:buFont typeface="+mj-lt"/>
              <a:buAutoNum type="arabicPeriod"/>
            </a:pPr>
            <a:r>
              <a:rPr lang="da-DK" dirty="0"/>
              <a:t>Korrelationsstudier (hypotese om sammenhæng ml. fx tv-vold og voldelig adfærd/børn)</a:t>
            </a:r>
          </a:p>
          <a:p>
            <a:pPr marL="0" indent="0">
              <a:buNone/>
            </a:pPr>
            <a:endParaRPr lang="da-DK" b="1" dirty="0"/>
          </a:p>
          <a:p>
            <a:pPr marL="457200" indent="-457200">
              <a:buFont typeface="+mj-lt"/>
              <a:buAutoNum type="arabicPeriod"/>
            </a:pPr>
            <a:endParaRPr lang="da-DK" b="1" dirty="0"/>
          </a:p>
          <a:p>
            <a:pPr marL="457200" indent="-457200">
              <a:buFont typeface="+mj-lt"/>
              <a:buAutoNum type="arabicPeriod"/>
            </a:pPr>
            <a:endParaRPr lang="da-DK" b="1" dirty="0"/>
          </a:p>
          <a:p>
            <a:pPr marL="0" indent="0">
              <a:buNone/>
            </a:pPr>
            <a:endParaRPr lang="da-DK"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84784"/>
            <a:ext cx="15240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01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2. Humanistisk metode </a:t>
            </a:r>
            <a:r>
              <a:rPr lang="da-DK" dirty="0"/>
              <a:t>(undersøgelse af empiri)</a:t>
            </a:r>
          </a:p>
        </p:txBody>
      </p:sp>
      <p:sp>
        <p:nvSpPr>
          <p:cNvPr id="4" name="Pladsholder til tekst 3"/>
          <p:cNvSpPr>
            <a:spLocks noGrp="1"/>
          </p:cNvSpPr>
          <p:nvPr>
            <p:ph type="body" idx="1"/>
          </p:nvPr>
        </p:nvSpPr>
        <p:spPr/>
        <p:txBody>
          <a:bodyPr/>
          <a:lstStyle/>
          <a:p>
            <a:r>
              <a:rPr lang="da-DK" dirty="0"/>
              <a:t>Empiri</a:t>
            </a:r>
          </a:p>
        </p:txBody>
      </p:sp>
      <p:sp>
        <p:nvSpPr>
          <p:cNvPr id="5" name="Pladsholder til indhold 4"/>
          <p:cNvSpPr>
            <a:spLocks noGrp="1"/>
          </p:cNvSpPr>
          <p:nvPr>
            <p:ph sz="half" idx="2"/>
          </p:nvPr>
        </p:nvSpPr>
        <p:spPr/>
        <p:txBody>
          <a:bodyPr/>
          <a:lstStyle/>
          <a:p>
            <a:r>
              <a:rPr lang="da-DK" b="1" dirty="0"/>
              <a:t>Hensigter og motiver </a:t>
            </a:r>
            <a:r>
              <a:rPr lang="da-DK" u="sng" dirty="0"/>
              <a:t>undersøges</a:t>
            </a:r>
          </a:p>
          <a:p>
            <a:r>
              <a:rPr lang="da-DK" dirty="0"/>
              <a:t>Fokus på individets indre verden: oplevelser, tanker, følelser, drømme, reaktioner, </a:t>
            </a:r>
            <a:r>
              <a:rPr lang="da-DK" dirty="0" err="1"/>
              <a:t>coping</a:t>
            </a:r>
            <a:r>
              <a:rPr lang="da-DK" dirty="0"/>
              <a:t>, forsvarsmekanismer etc.</a:t>
            </a:r>
          </a:p>
          <a:p>
            <a:pPr marL="0" indent="0">
              <a:buNone/>
            </a:pPr>
            <a:endParaRPr lang="da-DK" dirty="0"/>
          </a:p>
        </p:txBody>
      </p:sp>
      <p:sp>
        <p:nvSpPr>
          <p:cNvPr id="6" name="Pladsholder til tekst 5"/>
          <p:cNvSpPr>
            <a:spLocks noGrp="1"/>
          </p:cNvSpPr>
          <p:nvPr>
            <p:ph type="body" sz="quarter" idx="3"/>
          </p:nvPr>
        </p:nvSpPr>
        <p:spPr/>
        <p:txBody>
          <a:bodyPr/>
          <a:lstStyle/>
          <a:p>
            <a:r>
              <a:rPr lang="da-DK" dirty="0"/>
              <a:t>Metoder</a:t>
            </a:r>
          </a:p>
        </p:txBody>
      </p:sp>
      <p:sp>
        <p:nvSpPr>
          <p:cNvPr id="7" name="Pladsholder til indhold 6"/>
          <p:cNvSpPr>
            <a:spLocks noGrp="1"/>
          </p:cNvSpPr>
          <p:nvPr>
            <p:ph sz="quarter" idx="4"/>
          </p:nvPr>
        </p:nvSpPr>
        <p:spPr/>
        <p:txBody>
          <a:bodyPr/>
          <a:lstStyle/>
          <a:p>
            <a:r>
              <a:rPr lang="da-DK" b="1" dirty="0"/>
              <a:t>Kvalitative – bløde data</a:t>
            </a:r>
          </a:p>
          <a:p>
            <a:pPr marL="457200" indent="-457200">
              <a:buFont typeface="+mj-lt"/>
              <a:buAutoNum type="arabicPeriod"/>
            </a:pPr>
            <a:r>
              <a:rPr lang="da-DK" dirty="0"/>
              <a:t>Hermeneutisk metode (fortolke)</a:t>
            </a:r>
          </a:p>
          <a:p>
            <a:pPr marL="457200" indent="-457200">
              <a:buFont typeface="+mj-lt"/>
              <a:buAutoNum type="arabicPeriod"/>
            </a:pPr>
            <a:r>
              <a:rPr lang="da-DK" dirty="0"/>
              <a:t>Interview</a:t>
            </a:r>
          </a:p>
          <a:p>
            <a:pPr marL="457200" indent="-457200">
              <a:buFont typeface="+mj-lt"/>
              <a:buAutoNum type="arabicPeriod"/>
            </a:pPr>
            <a:r>
              <a:rPr lang="da-DK" dirty="0"/>
              <a:t>Casestudier (ved hjælp af observation, interview og skriftlige kilder)</a:t>
            </a:r>
          </a:p>
          <a:p>
            <a:pPr marL="457200" indent="-457200">
              <a:buFont typeface="+mj-lt"/>
              <a:buAutoNum type="arabicPeriod"/>
            </a:pPr>
            <a:endParaRPr lang="da-DK"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980728"/>
            <a:ext cx="1440160" cy="1102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75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a:t>3. Samfundsvidenskabelig</a:t>
            </a:r>
            <a:r>
              <a:rPr lang="da-DK" dirty="0"/>
              <a:t> metode (undersøgelse af empiri)</a:t>
            </a:r>
          </a:p>
        </p:txBody>
      </p:sp>
      <p:sp>
        <p:nvSpPr>
          <p:cNvPr id="4" name="Pladsholder til tekst 3"/>
          <p:cNvSpPr>
            <a:spLocks noGrp="1"/>
          </p:cNvSpPr>
          <p:nvPr>
            <p:ph type="body" idx="1"/>
          </p:nvPr>
        </p:nvSpPr>
        <p:spPr/>
        <p:txBody>
          <a:bodyPr/>
          <a:lstStyle/>
          <a:p>
            <a:r>
              <a:rPr lang="da-DK" dirty="0"/>
              <a:t>Empiri </a:t>
            </a:r>
          </a:p>
        </p:txBody>
      </p:sp>
      <p:sp>
        <p:nvSpPr>
          <p:cNvPr id="5" name="Pladsholder til indhold 4"/>
          <p:cNvSpPr>
            <a:spLocks noGrp="1"/>
          </p:cNvSpPr>
          <p:nvPr>
            <p:ph sz="half" idx="2"/>
          </p:nvPr>
        </p:nvSpPr>
        <p:spPr/>
        <p:txBody>
          <a:bodyPr>
            <a:normAutofit/>
          </a:bodyPr>
          <a:lstStyle/>
          <a:p>
            <a:r>
              <a:rPr lang="da-DK" dirty="0"/>
              <a:t>Familier</a:t>
            </a:r>
          </a:p>
          <a:p>
            <a:r>
              <a:rPr lang="da-DK" dirty="0"/>
              <a:t>Grupper</a:t>
            </a:r>
          </a:p>
          <a:p>
            <a:r>
              <a:rPr lang="da-DK" dirty="0"/>
              <a:t>Foreninger</a:t>
            </a:r>
          </a:p>
          <a:p>
            <a:r>
              <a:rPr lang="da-DK" dirty="0"/>
              <a:t>Etniske grupper</a:t>
            </a:r>
          </a:p>
          <a:p>
            <a:r>
              <a:rPr lang="da-DK" dirty="0"/>
              <a:t>Samfund</a:t>
            </a:r>
          </a:p>
          <a:p>
            <a:pPr marL="0" indent="0">
              <a:buNone/>
            </a:pPr>
            <a:r>
              <a:rPr lang="da-DK" b="1" dirty="0"/>
              <a:t>Repræsentativt  udsnit</a:t>
            </a:r>
          </a:p>
          <a:p>
            <a:r>
              <a:rPr lang="da-DK" dirty="0"/>
              <a:t>Afspejler målgruppen m.h.t. køn, alder, uddannelse o.a.</a:t>
            </a:r>
          </a:p>
        </p:txBody>
      </p:sp>
      <p:sp>
        <p:nvSpPr>
          <p:cNvPr id="6" name="Pladsholder til tekst 5"/>
          <p:cNvSpPr>
            <a:spLocks noGrp="1"/>
          </p:cNvSpPr>
          <p:nvPr>
            <p:ph type="body" sz="quarter" idx="3"/>
          </p:nvPr>
        </p:nvSpPr>
        <p:spPr/>
        <p:txBody>
          <a:bodyPr/>
          <a:lstStyle/>
          <a:p>
            <a:r>
              <a:rPr lang="da-DK" dirty="0"/>
              <a:t>Metoder</a:t>
            </a:r>
          </a:p>
        </p:txBody>
      </p:sp>
      <p:sp>
        <p:nvSpPr>
          <p:cNvPr id="7" name="Pladsholder til indhold 6"/>
          <p:cNvSpPr>
            <a:spLocks noGrp="1"/>
          </p:cNvSpPr>
          <p:nvPr>
            <p:ph sz="quarter" idx="4"/>
          </p:nvPr>
        </p:nvSpPr>
        <p:spPr/>
        <p:txBody>
          <a:bodyPr/>
          <a:lstStyle/>
          <a:p>
            <a:r>
              <a:rPr lang="da-DK" b="1" dirty="0"/>
              <a:t>Kvantitative</a:t>
            </a:r>
            <a:r>
              <a:rPr lang="da-DK" dirty="0"/>
              <a:t> – </a:t>
            </a:r>
            <a:r>
              <a:rPr lang="da-DK" b="1" dirty="0"/>
              <a:t>hårde data</a:t>
            </a:r>
            <a:r>
              <a:rPr lang="da-DK" dirty="0"/>
              <a:t>:</a:t>
            </a:r>
          </a:p>
          <a:p>
            <a:pPr marL="457200" indent="-457200">
              <a:buFont typeface="+mj-lt"/>
              <a:buAutoNum type="arabicPeriod"/>
            </a:pPr>
            <a:r>
              <a:rPr lang="da-DK" dirty="0"/>
              <a:t>Spørgeskema</a:t>
            </a:r>
          </a:p>
          <a:p>
            <a:pPr marL="457200" indent="-457200">
              <a:buFont typeface="+mj-lt"/>
              <a:buAutoNum type="arabicPeriod"/>
            </a:pPr>
            <a:r>
              <a:rPr lang="da-DK" dirty="0"/>
              <a:t>Arkivstudier</a:t>
            </a:r>
          </a:p>
          <a:p>
            <a:pPr marL="0" indent="0">
              <a:buNone/>
            </a:pPr>
            <a:endParaRPr lang="da-DK" dirty="0"/>
          </a:p>
          <a:p>
            <a:r>
              <a:rPr lang="da-DK" b="1" dirty="0"/>
              <a:t>Kvalitative</a:t>
            </a:r>
            <a:r>
              <a:rPr lang="da-DK" dirty="0"/>
              <a:t> – </a:t>
            </a:r>
            <a:r>
              <a:rPr lang="da-DK" b="1" dirty="0"/>
              <a:t>bløde data</a:t>
            </a:r>
          </a:p>
          <a:p>
            <a:pPr marL="457200" indent="-457200">
              <a:buFont typeface="+mj-lt"/>
              <a:buAutoNum type="arabicPeriod"/>
            </a:pPr>
            <a:r>
              <a:rPr lang="da-DK" dirty="0"/>
              <a:t>Åbent ustruktureret interview</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310" y="1700808"/>
            <a:ext cx="161571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762252"/>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978</Words>
  <Application>Microsoft Office PowerPoint</Application>
  <PresentationFormat>Skærmshow (4:3)</PresentationFormat>
  <Paragraphs>132</Paragraphs>
  <Slides>12</Slides>
  <Notes>12</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12</vt:i4>
      </vt:variant>
    </vt:vector>
  </HeadingPairs>
  <TitlesOfParts>
    <vt:vector size="15" baseType="lpstr">
      <vt:lpstr>Arial</vt:lpstr>
      <vt:lpstr>Calibri</vt:lpstr>
      <vt:lpstr>Kontortema</vt:lpstr>
      <vt:lpstr>Psykologiens tre paradigmer</vt:lpstr>
      <vt:lpstr>3 paradigmer* *Samlet sæt af anskuelser og normer der ligger bagved og bestemmer de fremherskende teorier  og metoder inden for et bestemt (videnskabeligt) område (DDO)</vt:lpstr>
      <vt:lpstr>Menneskesyn</vt:lpstr>
      <vt:lpstr>Tre paradigmer og menneskesyn</vt:lpstr>
      <vt:lpstr>Metode Hvordan undersøger du? Hvordan beskriver du?</vt:lpstr>
      <vt:lpstr>Menneskesyn og undersøgelsernes empiri </vt:lpstr>
      <vt:lpstr>1. Naturvidenskabelig metode (undersøgelse af empiri)</vt:lpstr>
      <vt:lpstr>2. Humanistisk metode (undersøgelse af empiri)</vt:lpstr>
      <vt:lpstr>3. Samfundsvidenskabelig metode (undersøgelse af empiri)</vt:lpstr>
      <vt:lpstr>Reliabilitet og validitet</vt:lpstr>
      <vt:lpstr>Stanley Milgram ”Lydighedens dilemma”  Socialpsykologisk eksperiment der fører frem til teorien om lydighed over for autoriteter i situationer der sætter individet under pres</vt:lpstr>
      <vt:lpstr>Opgave til gruppearbejde</vt:lpstr>
    </vt:vector>
  </TitlesOfParts>
  <Company>Administrator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Psykologiens tre paradigmer</dc:title>
  <dc:creator>Inger Marie Keld</dc:creator>
  <cp:lastModifiedBy>Niels Jørgen Christiansen</cp:lastModifiedBy>
  <cp:revision>27</cp:revision>
  <cp:lastPrinted>2012-11-27T15:17:51Z</cp:lastPrinted>
  <dcterms:created xsi:type="dcterms:W3CDTF">2012-11-27T12:32:45Z</dcterms:created>
  <dcterms:modified xsi:type="dcterms:W3CDTF">2021-08-23T09:06:28Z</dcterms:modified>
</cp:coreProperties>
</file>