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4" r:id="rId8"/>
    <p:sldId id="262" r:id="rId9"/>
    <p:sldId id="271" r:id="rId10"/>
    <p:sldId id="263" r:id="rId11"/>
    <p:sldId id="272" r:id="rId12"/>
    <p:sldId id="270" r:id="rId13"/>
    <p:sldId id="280" r:id="rId14"/>
    <p:sldId id="279" r:id="rId15"/>
    <p:sldId id="274" r:id="rId16"/>
    <p:sldId id="276" r:id="rId17"/>
    <p:sldId id="275" r:id="rId18"/>
    <p:sldId id="277" r:id="rId19"/>
    <p:sldId id="273" r:id="rId2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77" autoAdjust="0"/>
    <p:restoredTop sz="94660"/>
  </p:normalViewPr>
  <p:slideViewPr>
    <p:cSldViewPr>
      <p:cViewPr varScale="1">
        <p:scale>
          <a:sx n="59" d="100"/>
          <a:sy n="59" d="100"/>
        </p:scale>
        <p:origin x="164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C7E10835-D1D6-44FD-BDB2-FEF1B5618191}"/>
    <pc:docChg chg="delSld modSld">
      <pc:chgData name="Kirstin Godsk" userId="75e39c0b-5185-405b-8958-e7f885f74107" providerId="ADAL" clId="{C7E10835-D1D6-44FD-BDB2-FEF1B5618191}" dt="2019-11-12T17:15:37.131" v="71" actId="2696"/>
      <pc:docMkLst>
        <pc:docMk/>
      </pc:docMkLst>
      <pc:sldChg chg="modSp">
        <pc:chgData name="Kirstin Godsk" userId="75e39c0b-5185-405b-8958-e7f885f74107" providerId="ADAL" clId="{C7E10835-D1D6-44FD-BDB2-FEF1B5618191}" dt="2019-11-12T17:14:36.860" v="58" actId="20577"/>
        <pc:sldMkLst>
          <pc:docMk/>
          <pc:sldMk cId="3154504582" sldId="256"/>
        </pc:sldMkLst>
        <pc:spChg chg="mod">
          <ac:chgData name="Kirstin Godsk" userId="75e39c0b-5185-405b-8958-e7f885f74107" providerId="ADAL" clId="{C7E10835-D1D6-44FD-BDB2-FEF1B5618191}" dt="2019-11-12T17:14:23.383" v="36" actId="20577"/>
          <ac:spMkLst>
            <pc:docMk/>
            <pc:sldMk cId="3154504582" sldId="256"/>
            <ac:spMk id="2" creationId="{00000000-0000-0000-0000-000000000000}"/>
          </ac:spMkLst>
        </pc:spChg>
        <pc:spChg chg="mod">
          <ac:chgData name="Kirstin Godsk" userId="75e39c0b-5185-405b-8958-e7f885f74107" providerId="ADAL" clId="{C7E10835-D1D6-44FD-BDB2-FEF1B5618191}" dt="2019-11-12T17:14:36.860" v="58" actId="20577"/>
          <ac:spMkLst>
            <pc:docMk/>
            <pc:sldMk cId="3154504582" sldId="256"/>
            <ac:spMk id="3" creationId="{00000000-0000-0000-0000-000000000000}"/>
          </ac:spMkLst>
        </pc:spChg>
      </pc:sldChg>
      <pc:sldChg chg="modSp">
        <pc:chgData name="Kirstin Godsk" userId="75e39c0b-5185-405b-8958-e7f885f74107" providerId="ADAL" clId="{C7E10835-D1D6-44FD-BDB2-FEF1B5618191}" dt="2019-11-12T17:15:01.960" v="68" actId="20577"/>
        <pc:sldMkLst>
          <pc:docMk/>
          <pc:sldMk cId="3739291863" sldId="264"/>
        </pc:sldMkLst>
        <pc:spChg chg="mod">
          <ac:chgData name="Kirstin Godsk" userId="75e39c0b-5185-405b-8958-e7f885f74107" providerId="ADAL" clId="{C7E10835-D1D6-44FD-BDB2-FEF1B5618191}" dt="2019-11-12T17:15:01.960" v="68" actId="20577"/>
          <ac:spMkLst>
            <pc:docMk/>
            <pc:sldMk cId="3739291863" sldId="264"/>
            <ac:spMk id="2" creationId="{00000000-0000-0000-0000-000000000000}"/>
          </ac:spMkLst>
        </pc:spChg>
      </pc:sldChg>
    </pc:docChg>
  </pc:docChgLst>
  <pc:docChgLst>
    <pc:chgData name="Kirstin Godsk" userId="75e39c0b-5185-405b-8958-e7f885f74107" providerId="ADAL" clId="{76E55E35-C3B5-4D7D-8DEB-3DE99ACCE26B}"/>
    <pc:docChg chg="undo custSel modSld">
      <pc:chgData name="Kirstin Godsk" userId="75e39c0b-5185-405b-8958-e7f885f74107" providerId="ADAL" clId="{76E55E35-C3B5-4D7D-8DEB-3DE99ACCE26B}" dt="2023-10-25T13:50:52.771" v="39" actId="20577"/>
      <pc:docMkLst>
        <pc:docMk/>
      </pc:docMkLst>
      <pc:sldChg chg="modSp mod">
        <pc:chgData name="Kirstin Godsk" userId="75e39c0b-5185-405b-8958-e7f885f74107" providerId="ADAL" clId="{76E55E35-C3B5-4D7D-8DEB-3DE99ACCE26B}" dt="2023-10-25T13:50:52.771" v="39" actId="20577"/>
        <pc:sldMkLst>
          <pc:docMk/>
          <pc:sldMk cId="3154504582" sldId="256"/>
        </pc:sldMkLst>
        <pc:spChg chg="mod">
          <ac:chgData name="Kirstin Godsk" userId="75e39c0b-5185-405b-8958-e7f885f74107" providerId="ADAL" clId="{76E55E35-C3B5-4D7D-8DEB-3DE99ACCE26B}" dt="2023-10-25T13:50:52.771" v="39" actId="20577"/>
          <ac:spMkLst>
            <pc:docMk/>
            <pc:sldMk cId="3154504582" sldId="256"/>
            <ac:spMk id="2" creationId="{00000000-0000-0000-0000-000000000000}"/>
          </ac:spMkLst>
        </pc:spChg>
      </pc:sldChg>
    </pc:docChg>
  </pc:docChgLst>
  <pc:docChgLst>
    <pc:chgData name="Kirstin Godsk" userId="75e39c0b-5185-405b-8958-e7f885f74107" providerId="ADAL" clId="{2B0ED7F6-90D8-4A90-A60B-654743B0F3C9}"/>
    <pc:docChg chg="custSel addSld delSld modSld">
      <pc:chgData name="Kirstin Godsk" userId="75e39c0b-5185-405b-8958-e7f885f74107" providerId="ADAL" clId="{2B0ED7F6-90D8-4A90-A60B-654743B0F3C9}" dt="2019-11-17T13:45:33.658" v="257" actId="1076"/>
      <pc:docMkLst>
        <pc:docMk/>
      </pc:docMkLst>
      <pc:sldChg chg="modSp add">
        <pc:chgData name="Kirstin Godsk" userId="75e39c0b-5185-405b-8958-e7f885f74107" providerId="ADAL" clId="{2B0ED7F6-90D8-4A90-A60B-654743B0F3C9}" dt="2019-11-17T13:38:47.039" v="198" actId="255"/>
        <pc:sldMkLst>
          <pc:docMk/>
          <pc:sldMk cId="2773137569" sldId="273"/>
        </pc:sldMkLst>
        <pc:spChg chg="mod">
          <ac:chgData name="Kirstin Godsk" userId="75e39c0b-5185-405b-8958-e7f885f74107" providerId="ADAL" clId="{2B0ED7F6-90D8-4A90-A60B-654743B0F3C9}" dt="2019-11-17T13:38:47.039" v="198" actId="255"/>
          <ac:spMkLst>
            <pc:docMk/>
            <pc:sldMk cId="2773137569" sldId="273"/>
            <ac:spMk id="2" creationId="{C0DD3DA9-D951-441D-9AEC-E4B42A18D7B2}"/>
          </ac:spMkLst>
        </pc:spChg>
        <pc:spChg chg="mod">
          <ac:chgData name="Kirstin Godsk" userId="75e39c0b-5185-405b-8958-e7f885f74107" providerId="ADAL" clId="{2B0ED7F6-90D8-4A90-A60B-654743B0F3C9}" dt="2019-11-17T13:20:43.520" v="36" actId="20577"/>
          <ac:spMkLst>
            <pc:docMk/>
            <pc:sldMk cId="2773137569" sldId="273"/>
            <ac:spMk id="3" creationId="{6A1BE38F-F633-4B6E-97E4-E06424AC47D0}"/>
          </ac:spMkLst>
        </pc:spChg>
      </pc:sldChg>
      <pc:sldChg chg="addSp modSp add">
        <pc:chgData name="Kirstin Godsk" userId="75e39c0b-5185-405b-8958-e7f885f74107" providerId="ADAL" clId="{2B0ED7F6-90D8-4A90-A60B-654743B0F3C9}" dt="2019-11-17T13:42:11.443" v="213" actId="1076"/>
        <pc:sldMkLst>
          <pc:docMk/>
          <pc:sldMk cId="173072990" sldId="274"/>
        </pc:sldMkLst>
        <pc:spChg chg="mod">
          <ac:chgData name="Kirstin Godsk" userId="75e39c0b-5185-405b-8958-e7f885f74107" providerId="ADAL" clId="{2B0ED7F6-90D8-4A90-A60B-654743B0F3C9}" dt="2019-11-17T13:42:03.598" v="210" actId="20577"/>
          <ac:spMkLst>
            <pc:docMk/>
            <pc:sldMk cId="173072990" sldId="274"/>
            <ac:spMk id="2" creationId="{E9726C51-D1F2-4FD1-8F0F-BD6C014C494D}"/>
          </ac:spMkLst>
        </pc:spChg>
        <pc:spChg chg="mod">
          <ac:chgData name="Kirstin Godsk" userId="75e39c0b-5185-405b-8958-e7f885f74107" providerId="ADAL" clId="{2B0ED7F6-90D8-4A90-A60B-654743B0F3C9}" dt="2019-11-17T13:36:11.047" v="61" actId="20577"/>
          <ac:spMkLst>
            <pc:docMk/>
            <pc:sldMk cId="173072990" sldId="274"/>
            <ac:spMk id="3" creationId="{5F693A36-6DE6-4705-9B47-A949357E3841}"/>
          </ac:spMkLst>
        </pc:spChg>
        <pc:picChg chg="add mod">
          <ac:chgData name="Kirstin Godsk" userId="75e39c0b-5185-405b-8958-e7f885f74107" providerId="ADAL" clId="{2B0ED7F6-90D8-4A90-A60B-654743B0F3C9}" dt="2019-11-17T13:42:11.443" v="213" actId="1076"/>
          <ac:picMkLst>
            <pc:docMk/>
            <pc:sldMk cId="173072990" sldId="274"/>
            <ac:picMk id="4" creationId="{7946290C-828C-4230-994D-CE62CAD29D0F}"/>
          </ac:picMkLst>
        </pc:picChg>
      </pc:sldChg>
      <pc:sldChg chg="modSp add">
        <pc:chgData name="Kirstin Godsk" userId="75e39c0b-5185-405b-8958-e7f885f74107" providerId="ADAL" clId="{2B0ED7F6-90D8-4A90-A60B-654743B0F3C9}" dt="2019-11-17T13:37:48.127" v="183" actId="20577"/>
        <pc:sldMkLst>
          <pc:docMk/>
          <pc:sldMk cId="996237762" sldId="275"/>
        </pc:sldMkLst>
        <pc:spChg chg="mod">
          <ac:chgData name="Kirstin Godsk" userId="75e39c0b-5185-405b-8958-e7f885f74107" providerId="ADAL" clId="{2B0ED7F6-90D8-4A90-A60B-654743B0F3C9}" dt="2019-11-17T13:37:48.127" v="183" actId="20577"/>
          <ac:spMkLst>
            <pc:docMk/>
            <pc:sldMk cId="996237762" sldId="275"/>
            <ac:spMk id="2" creationId="{9ADA3939-9FF3-440A-9D38-43EBA43C093A}"/>
          </ac:spMkLst>
        </pc:spChg>
        <pc:spChg chg="mod">
          <ac:chgData name="Kirstin Godsk" userId="75e39c0b-5185-405b-8958-e7f885f74107" providerId="ADAL" clId="{2B0ED7F6-90D8-4A90-A60B-654743B0F3C9}" dt="2019-11-17T13:36:32.868" v="88" actId="20577"/>
          <ac:spMkLst>
            <pc:docMk/>
            <pc:sldMk cId="996237762" sldId="275"/>
            <ac:spMk id="3" creationId="{5E2F06F7-F928-4B2E-BE6A-58151B7620DA}"/>
          </ac:spMkLst>
        </pc:spChg>
      </pc:sldChg>
      <pc:sldChg chg="modSp add">
        <pc:chgData name="Kirstin Godsk" userId="75e39c0b-5185-405b-8958-e7f885f74107" providerId="ADAL" clId="{2B0ED7F6-90D8-4A90-A60B-654743B0F3C9}" dt="2019-11-17T13:37:56.849" v="196" actId="20577"/>
        <pc:sldMkLst>
          <pc:docMk/>
          <pc:sldMk cId="1238479852" sldId="276"/>
        </pc:sldMkLst>
        <pc:spChg chg="mod">
          <ac:chgData name="Kirstin Godsk" userId="75e39c0b-5185-405b-8958-e7f885f74107" providerId="ADAL" clId="{2B0ED7F6-90D8-4A90-A60B-654743B0F3C9}" dt="2019-11-17T13:37:56.849" v="196" actId="20577"/>
          <ac:spMkLst>
            <pc:docMk/>
            <pc:sldMk cId="1238479852" sldId="276"/>
            <ac:spMk id="2" creationId="{981F5FCE-B881-49DE-8314-14757626F871}"/>
          </ac:spMkLst>
        </pc:spChg>
        <pc:spChg chg="mod">
          <ac:chgData name="Kirstin Godsk" userId="75e39c0b-5185-405b-8958-e7f885f74107" providerId="ADAL" clId="{2B0ED7F6-90D8-4A90-A60B-654743B0F3C9}" dt="2019-11-17T13:36:44.224" v="102" actId="20577"/>
          <ac:spMkLst>
            <pc:docMk/>
            <pc:sldMk cId="1238479852" sldId="276"/>
            <ac:spMk id="3" creationId="{3B9D63A8-E21E-4EE6-B6E4-F229F83D6B58}"/>
          </ac:spMkLst>
        </pc:spChg>
      </pc:sldChg>
      <pc:sldChg chg="addSp delSp modSp add">
        <pc:chgData name="Kirstin Godsk" userId="75e39c0b-5185-405b-8958-e7f885f74107" providerId="ADAL" clId="{2B0ED7F6-90D8-4A90-A60B-654743B0F3C9}" dt="2019-11-17T13:45:33.658" v="257" actId="1076"/>
        <pc:sldMkLst>
          <pc:docMk/>
          <pc:sldMk cId="3291649246" sldId="277"/>
        </pc:sldMkLst>
        <pc:spChg chg="del">
          <ac:chgData name="Kirstin Godsk" userId="75e39c0b-5185-405b-8958-e7f885f74107" providerId="ADAL" clId="{2B0ED7F6-90D8-4A90-A60B-654743B0F3C9}" dt="2019-11-17T13:42:56.878" v="215"/>
          <ac:spMkLst>
            <pc:docMk/>
            <pc:sldMk cId="3291649246" sldId="277"/>
            <ac:spMk id="2" creationId="{D5A4B730-16E6-4CC3-9D42-C0B590656001}"/>
          </ac:spMkLst>
        </pc:spChg>
        <pc:spChg chg="mod">
          <ac:chgData name="Kirstin Godsk" userId="75e39c0b-5185-405b-8958-e7f885f74107" providerId="ADAL" clId="{2B0ED7F6-90D8-4A90-A60B-654743B0F3C9}" dt="2019-11-17T13:43:43.276" v="232" actId="20577"/>
          <ac:spMkLst>
            <pc:docMk/>
            <pc:sldMk cId="3291649246" sldId="277"/>
            <ac:spMk id="3" creationId="{DE4B6F80-908B-4FA5-B257-03776781995D}"/>
          </ac:spMkLst>
        </pc:spChg>
        <pc:spChg chg="add mod">
          <ac:chgData name="Kirstin Godsk" userId="75e39c0b-5185-405b-8958-e7f885f74107" providerId="ADAL" clId="{2B0ED7F6-90D8-4A90-A60B-654743B0F3C9}" dt="2019-11-17T13:45:26.013" v="255" actId="1076"/>
          <ac:spMkLst>
            <pc:docMk/>
            <pc:sldMk cId="3291649246" sldId="277"/>
            <ac:spMk id="5" creationId="{5198484A-23FD-4367-856F-8ED86A1E6443}"/>
          </ac:spMkLst>
        </pc:spChg>
        <pc:picChg chg="add mod">
          <ac:chgData name="Kirstin Godsk" userId="75e39c0b-5185-405b-8958-e7f885f74107" providerId="ADAL" clId="{2B0ED7F6-90D8-4A90-A60B-654743B0F3C9}" dt="2019-11-17T13:45:33.658" v="257" actId="1076"/>
          <ac:picMkLst>
            <pc:docMk/>
            <pc:sldMk cId="3291649246" sldId="277"/>
            <ac:picMk id="4" creationId="{3865BA07-9809-4E50-8DC2-86136CE42D4F}"/>
          </ac:picMkLst>
        </pc:picChg>
      </pc:sldChg>
      <pc:sldChg chg="add del">
        <pc:chgData name="Kirstin Godsk" userId="75e39c0b-5185-405b-8958-e7f885f74107" providerId="ADAL" clId="{2B0ED7F6-90D8-4A90-A60B-654743B0F3C9}" dt="2019-11-17T13:44:48.732" v="235" actId="2696"/>
        <pc:sldMkLst>
          <pc:docMk/>
          <pc:sldMk cId="2201080084" sldId="278"/>
        </pc:sldMkLst>
      </pc:sldChg>
      <pc:sldChg chg="add">
        <pc:chgData name="Kirstin Godsk" userId="75e39c0b-5185-405b-8958-e7f885f74107" providerId="ADAL" clId="{2B0ED7F6-90D8-4A90-A60B-654743B0F3C9}" dt="2019-11-17T13:44:44.549" v="234"/>
        <pc:sldMkLst>
          <pc:docMk/>
          <pc:sldMk cId="1036878534" sldId="279"/>
        </pc:sldMkLst>
      </pc:sldChg>
      <pc:sldChg chg="modSp add">
        <pc:chgData name="Kirstin Godsk" userId="75e39c0b-5185-405b-8958-e7f885f74107" providerId="ADAL" clId="{2B0ED7F6-90D8-4A90-A60B-654743B0F3C9}" dt="2019-11-17T13:44:59.898" v="254" actId="20577"/>
        <pc:sldMkLst>
          <pc:docMk/>
          <pc:sldMk cId="3265393384" sldId="280"/>
        </pc:sldMkLst>
        <pc:spChg chg="mod">
          <ac:chgData name="Kirstin Godsk" userId="75e39c0b-5185-405b-8958-e7f885f74107" providerId="ADAL" clId="{2B0ED7F6-90D8-4A90-A60B-654743B0F3C9}" dt="2019-11-17T13:44:59.898" v="254" actId="20577"/>
          <ac:spMkLst>
            <pc:docMk/>
            <pc:sldMk cId="3265393384" sldId="280"/>
            <ac:spMk id="3" creationId="{49941249-1D18-46C5-A0CD-D4F46C636EA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25-10-2023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25-10-2023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25-10-2023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25-10-2023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25-10-2023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25-10-2023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25-10-2023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25-10-2023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25-10-2023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25-10-2023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4EE1-33B2-44DD-881B-92B5E572C80A}" type="datetimeFigureOut">
              <a:rPr lang="da-DK" smtClean="0"/>
              <a:t>25-10-2023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2354EE1-33B2-44DD-881B-92B5E572C80A}" type="datetimeFigureOut">
              <a:rPr lang="da-DK" smtClean="0"/>
              <a:t>25-10-2023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6A75C94-6CA1-47B2-AE2D-CDF737D0DF82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Stamtræer </a:t>
            </a:r>
            <a:r>
              <a:rPr lang="da-DK"/>
              <a:t>og Mendels love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Genetikbogen A+B 27-30</a:t>
            </a:r>
          </a:p>
        </p:txBody>
      </p:sp>
    </p:spTree>
    <p:extLst>
      <p:ext uri="{BB962C8B-B14F-4D97-AF65-F5344CB8AC3E}">
        <p14:creationId xmlns:p14="http://schemas.microsoft.com/office/powerpoint/2010/main" val="315450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Karyotype</a:t>
            </a:r>
            <a:endParaRPr lang="da-DK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420888"/>
            <a:ext cx="4684194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054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 err="1"/>
              <a:t>Allele</a:t>
            </a:r>
            <a:r>
              <a:rPr lang="da-DK" b="1" dirty="0"/>
              <a:t> gener</a:t>
            </a:r>
            <a:r>
              <a:rPr lang="da-DK" dirty="0"/>
              <a:t>: Gener der har med samme egenskab at gøre altså i en genotype.</a:t>
            </a:r>
          </a:p>
          <a:p>
            <a:r>
              <a:rPr lang="da-DK" dirty="0"/>
              <a:t>25.000 gener i hver eneste celle</a:t>
            </a:r>
          </a:p>
          <a:p>
            <a:r>
              <a:rPr lang="da-DK" dirty="0"/>
              <a:t>22 kromosompar= </a:t>
            </a:r>
            <a:r>
              <a:rPr lang="da-DK" b="1" dirty="0" err="1"/>
              <a:t>autosomale</a:t>
            </a:r>
            <a:r>
              <a:rPr lang="da-DK" b="1" dirty="0"/>
              <a:t> kromosomer </a:t>
            </a:r>
            <a:r>
              <a:rPr lang="da-DK" dirty="0"/>
              <a:t>(</a:t>
            </a:r>
            <a:r>
              <a:rPr lang="da-DK" dirty="0" err="1"/>
              <a:t>autosomer</a:t>
            </a:r>
            <a:r>
              <a:rPr lang="da-DK" dirty="0"/>
              <a:t>, de er homologe)</a:t>
            </a:r>
          </a:p>
          <a:p>
            <a:r>
              <a:rPr lang="da-DK" dirty="0"/>
              <a:t>1 par </a:t>
            </a:r>
            <a:r>
              <a:rPr lang="da-DK" b="1" dirty="0"/>
              <a:t>kønskromosomer</a:t>
            </a:r>
            <a:r>
              <a:rPr lang="da-DK" dirty="0"/>
              <a:t> (XX (homolog), XY (Heterolog)</a:t>
            </a:r>
          </a:p>
          <a:p>
            <a:r>
              <a:rPr lang="da-DK" b="1" dirty="0" err="1"/>
              <a:t>Locus</a:t>
            </a:r>
            <a:r>
              <a:rPr lang="da-DK" dirty="0"/>
              <a:t>: Genets placering på kromosomet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Genetiske grundbegreber</a:t>
            </a:r>
          </a:p>
        </p:txBody>
      </p:sp>
    </p:spTree>
    <p:extLst>
      <p:ext uri="{BB962C8B-B14F-4D97-AF65-F5344CB8AC3E}">
        <p14:creationId xmlns:p14="http://schemas.microsoft.com/office/powerpoint/2010/main" val="3901476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b="1" dirty="0" err="1"/>
              <a:t>Heterozygot</a:t>
            </a:r>
            <a:r>
              <a:rPr lang="da-DK" dirty="0"/>
              <a:t>: Genotype hvor de </a:t>
            </a:r>
            <a:r>
              <a:rPr lang="da-DK" dirty="0" err="1"/>
              <a:t>allele</a:t>
            </a:r>
            <a:r>
              <a:rPr lang="da-DK" dirty="0"/>
              <a:t> gener er forskellige ex. </a:t>
            </a:r>
            <a:r>
              <a:rPr lang="da-DK" dirty="0" err="1"/>
              <a:t>Rr</a:t>
            </a:r>
            <a:r>
              <a:rPr lang="da-DK" dirty="0"/>
              <a:t>.</a:t>
            </a:r>
          </a:p>
          <a:p>
            <a:r>
              <a:rPr lang="da-DK" b="1" dirty="0" err="1"/>
              <a:t>Homozygot</a:t>
            </a:r>
            <a:r>
              <a:rPr lang="da-DK" dirty="0"/>
              <a:t>: Genotype, hvor de </a:t>
            </a:r>
            <a:r>
              <a:rPr lang="da-DK" dirty="0" err="1"/>
              <a:t>allele</a:t>
            </a:r>
            <a:r>
              <a:rPr lang="da-DK" dirty="0"/>
              <a:t> gener er ens ex. RR eller </a:t>
            </a:r>
            <a:r>
              <a:rPr lang="da-DK" dirty="0" err="1"/>
              <a:t>rr</a:t>
            </a:r>
            <a:r>
              <a:rPr lang="da-DK" dirty="0"/>
              <a:t>.</a:t>
            </a:r>
          </a:p>
          <a:p>
            <a:r>
              <a:rPr lang="da-DK" b="1" dirty="0"/>
              <a:t>Genotype</a:t>
            </a:r>
            <a:r>
              <a:rPr lang="da-DK" dirty="0"/>
              <a:t>: Gensammensætning et individ har mht. en egenskab. Defineres som to bogstaver – ét for hver gen. Store (dominerende gen) eller små(recessiv gen) eller blandede.</a:t>
            </a:r>
          </a:p>
          <a:p>
            <a:r>
              <a:rPr lang="da-DK" b="1" dirty="0"/>
              <a:t>Fænotype</a:t>
            </a:r>
            <a:r>
              <a:rPr lang="da-DK" dirty="0"/>
              <a:t>: Faktiske udtryk for egenskaben. 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Genetiske grundbegreber</a:t>
            </a:r>
          </a:p>
        </p:txBody>
      </p:sp>
    </p:spTree>
    <p:extLst>
      <p:ext uri="{BB962C8B-B14F-4D97-AF65-F5344CB8AC3E}">
        <p14:creationId xmlns:p14="http://schemas.microsoft.com/office/powerpoint/2010/main" val="1897054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Sandsynligheden for en given egenskab hos to forældre: Her øjenfarve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Krydsningsskema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789040"/>
            <a:ext cx="208597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3428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Mendels 1. lov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48680"/>
            <a:ext cx="9429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852936"/>
            <a:ext cx="45910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1169546" y="3196209"/>
            <a:ext cx="28803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•Ethvert individ har to </a:t>
            </a:r>
            <a:r>
              <a:rPr lang="da-DK" dirty="0" err="1"/>
              <a:t>allele</a:t>
            </a:r>
            <a:r>
              <a:rPr lang="da-DK" dirty="0"/>
              <a:t> gener som adskilles ved kønscelledannelsen med lige stor hyppighed i de dannede kønsceller”</a:t>
            </a:r>
          </a:p>
          <a:p>
            <a:r>
              <a:rPr lang="da-DK" dirty="0"/>
              <a:t>Forholdet - 3:1</a:t>
            </a:r>
          </a:p>
        </p:txBody>
      </p:sp>
    </p:spTree>
    <p:extLst>
      <p:ext uri="{BB962C8B-B14F-4D97-AF65-F5344CB8AC3E}">
        <p14:creationId xmlns:p14="http://schemas.microsoft.com/office/powerpoint/2010/main" val="752805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Arvegang:</a:t>
            </a:r>
          </a:p>
          <a:p>
            <a:r>
              <a:rPr lang="da-DK" dirty="0"/>
              <a:t>Dominant eller recessiv nedarvning</a:t>
            </a:r>
          </a:p>
          <a:p>
            <a:r>
              <a:rPr lang="da-DK" dirty="0"/>
              <a:t>Autosomal eller kønsbunden nedarvning</a:t>
            </a:r>
          </a:p>
          <a:p>
            <a:r>
              <a:rPr lang="da-DK" dirty="0"/>
              <a:t>P- generationen – </a:t>
            </a:r>
            <a:r>
              <a:rPr lang="da-DK" dirty="0" err="1"/>
              <a:t>parents</a:t>
            </a:r>
            <a:r>
              <a:rPr lang="da-DK" dirty="0"/>
              <a:t> (I)</a:t>
            </a:r>
          </a:p>
          <a:p>
            <a:r>
              <a:rPr lang="da-DK" dirty="0"/>
              <a:t>F1 - første generation (II)</a:t>
            </a:r>
          </a:p>
          <a:p>
            <a:r>
              <a:rPr lang="da-DK" dirty="0"/>
              <a:t>F2 – anden generation (III)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Stamtavler</a:t>
            </a:r>
          </a:p>
        </p:txBody>
      </p:sp>
    </p:spTree>
    <p:extLst>
      <p:ext uri="{BB962C8B-B14F-4D97-AF65-F5344CB8AC3E}">
        <p14:creationId xmlns:p14="http://schemas.microsoft.com/office/powerpoint/2010/main" val="3739291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Stamtavle – </a:t>
            </a:r>
            <a:r>
              <a:rPr lang="da-DK" dirty="0" err="1"/>
              <a:t>autosomal</a:t>
            </a:r>
            <a:r>
              <a:rPr lang="da-DK" dirty="0"/>
              <a:t> recessiv nedarvning (Ifølge Mendels 1. lov)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077072"/>
            <a:ext cx="4464496" cy="2436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ktangel 4"/>
          <p:cNvSpPr/>
          <p:nvPr/>
        </p:nvSpPr>
        <p:spPr>
          <a:xfrm>
            <a:off x="467544" y="184482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dirty="0"/>
              <a:t>•	En syg persons forældre er </a:t>
            </a:r>
            <a:r>
              <a:rPr lang="da-DK" dirty="0" err="1"/>
              <a:t>fænotypisk</a:t>
            </a:r>
            <a:r>
              <a:rPr lang="da-DK" dirty="0"/>
              <a:t> normale, men </a:t>
            </a:r>
            <a:r>
              <a:rPr lang="da-DK" dirty="0" err="1"/>
              <a:t>heterozygote</a:t>
            </a:r>
            <a:r>
              <a:rPr lang="da-DK" dirty="0"/>
              <a:t> og dermed bærer af et sygdomsgen</a:t>
            </a:r>
          </a:p>
          <a:p>
            <a:r>
              <a:rPr lang="da-DK" dirty="0"/>
              <a:t>•	Ca. en </a:t>
            </a:r>
            <a:r>
              <a:rPr lang="da-DK" dirty="0" err="1"/>
              <a:t>fjerdeddel</a:t>
            </a:r>
            <a:r>
              <a:rPr lang="da-DK" dirty="0"/>
              <a:t> af børnene i en søskende flok har sygdommen</a:t>
            </a:r>
          </a:p>
          <a:p>
            <a:r>
              <a:rPr lang="da-DK" dirty="0"/>
              <a:t>•	Drenge/mænd og piger/kvinder har sygdommen nogenlunde lige hyppigt</a:t>
            </a:r>
          </a:p>
          <a:p>
            <a:r>
              <a:rPr lang="da-DK" dirty="0"/>
              <a:t>•	En syg persons forældre er relativt ofte beslægtede, fx fætter og kusine.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095498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10B3AC80-064B-430F-A7CD-479B9FFAF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Cystisk fibrose</a:t>
            </a:r>
          </a:p>
          <a:p>
            <a:r>
              <a:rPr lang="da-DK" dirty="0"/>
              <a:t>Albinisme</a:t>
            </a:r>
          </a:p>
          <a:p>
            <a:r>
              <a:rPr lang="da-DK" dirty="0"/>
              <a:t>Blå øjne tilhæftede øreflipper</a:t>
            </a:r>
          </a:p>
          <a:p>
            <a:r>
              <a:rPr lang="da-DK" dirty="0"/>
              <a:t>Korte øjenvipper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63600B-25ED-4784-B89E-0AC17EA62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Recessiv nedarvede egenskaber/sygdomme:</a:t>
            </a:r>
          </a:p>
        </p:txBody>
      </p:sp>
    </p:spTree>
    <p:extLst>
      <p:ext uri="{BB962C8B-B14F-4D97-AF65-F5344CB8AC3E}">
        <p14:creationId xmlns:p14="http://schemas.microsoft.com/office/powerpoint/2010/main" val="359618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Stamtavle -autosomal dominant nedarvning (Ifølge Mendels 1. lov)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933056"/>
            <a:ext cx="7344626" cy="1865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238" y="2925763"/>
            <a:ext cx="6105525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9666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9C2126FE-2479-492C-97C1-B15FD3971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Huntingtons </a:t>
            </a:r>
            <a:r>
              <a:rPr lang="da-DK" dirty="0" err="1"/>
              <a:t>chorea</a:t>
            </a:r>
            <a:endParaRPr lang="da-DK" dirty="0"/>
          </a:p>
          <a:p>
            <a:r>
              <a:rPr lang="da-DK" dirty="0"/>
              <a:t>Dværgvækst (</a:t>
            </a:r>
            <a:r>
              <a:rPr lang="da-DK" dirty="0" err="1"/>
              <a:t>Achondroplasi</a:t>
            </a:r>
            <a:r>
              <a:rPr lang="da-DK" dirty="0"/>
              <a:t>)</a:t>
            </a:r>
          </a:p>
          <a:p>
            <a:r>
              <a:rPr lang="da-DK" dirty="0"/>
              <a:t>Forhøjet kolesterol</a:t>
            </a:r>
          </a:p>
          <a:p>
            <a:r>
              <a:rPr lang="da-DK" dirty="0"/>
              <a:t>Brune øjne</a:t>
            </a:r>
          </a:p>
          <a:p>
            <a:r>
              <a:rPr lang="da-DK" dirty="0"/>
              <a:t>Frie øreflipper</a:t>
            </a:r>
          </a:p>
          <a:p>
            <a:r>
              <a:rPr lang="da-DK" dirty="0"/>
              <a:t>Lange øjenvipper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BF02B3F-9973-408B-A047-9ABFDF5E5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Dominant nedarvede egenskaber/sygdomme:</a:t>
            </a:r>
          </a:p>
        </p:txBody>
      </p:sp>
    </p:spTree>
    <p:extLst>
      <p:ext uri="{BB962C8B-B14F-4D97-AF65-F5344CB8AC3E}">
        <p14:creationId xmlns:p14="http://schemas.microsoft.com/office/powerpoint/2010/main" val="1109545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Et </a:t>
            </a:r>
            <a:r>
              <a:rPr lang="da-DK" dirty="0" err="1"/>
              <a:t>allelt</a:t>
            </a:r>
            <a:r>
              <a:rPr lang="da-DK" dirty="0"/>
              <a:t> </a:t>
            </a:r>
            <a:r>
              <a:rPr lang="da-DK" dirty="0" err="1"/>
              <a:t>genpar</a:t>
            </a:r>
            <a:r>
              <a:rPr lang="da-DK" dirty="0"/>
              <a:t> involveret, fx A og a</a:t>
            </a:r>
          </a:p>
          <a:p>
            <a:r>
              <a:rPr lang="da-DK" dirty="0"/>
              <a:t>Både mænd og kvinder rammes</a:t>
            </a:r>
          </a:p>
          <a:p>
            <a:r>
              <a:rPr lang="da-DK" dirty="0"/>
              <a:t>A er dominant og dominerer over a, der er recessivt</a:t>
            </a:r>
          </a:p>
          <a:p>
            <a:r>
              <a:rPr lang="da-DK" dirty="0"/>
              <a:t>Det recessive gen kan skjules hos en rask bærer</a:t>
            </a:r>
          </a:p>
          <a:p>
            <a:r>
              <a:rPr lang="da-DK" dirty="0"/>
              <a:t>Mulighed for multiple </a:t>
            </a:r>
            <a:r>
              <a:rPr lang="da-DK" dirty="0" err="1"/>
              <a:t>alleler</a:t>
            </a:r>
            <a:r>
              <a:rPr lang="da-DK" dirty="0"/>
              <a:t>, fx IA, IB og i </a:t>
            </a:r>
          </a:p>
          <a:p>
            <a:r>
              <a:rPr lang="da-DK" dirty="0"/>
              <a:t>Mulighed for </a:t>
            </a:r>
            <a:r>
              <a:rPr lang="da-DK" dirty="0" err="1"/>
              <a:t>codominans</a:t>
            </a:r>
            <a:r>
              <a:rPr lang="da-DK" dirty="0"/>
              <a:t>, fx IA og IB</a:t>
            </a:r>
          </a:p>
          <a:p>
            <a:r>
              <a:rPr lang="da-DK" dirty="0"/>
              <a:t>Mulighed for ufuldstændig dominans, fx A</a:t>
            </a:r>
            <a:r>
              <a:rPr lang="da-DK" sz="2000" dirty="0"/>
              <a:t>1</a:t>
            </a:r>
            <a:r>
              <a:rPr lang="da-DK" dirty="0"/>
              <a:t> og A</a:t>
            </a:r>
            <a:r>
              <a:rPr lang="da-DK" sz="2000" dirty="0"/>
              <a:t>2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Opsummering af </a:t>
            </a:r>
            <a:r>
              <a:rPr lang="da-DK" dirty="0" err="1"/>
              <a:t>autosomal</a:t>
            </a:r>
            <a:r>
              <a:rPr lang="da-DK" dirty="0"/>
              <a:t> et-</a:t>
            </a:r>
            <a:r>
              <a:rPr lang="da-DK" dirty="0" err="1"/>
              <a:t>gensnedarvning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46045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09361F72-6BF2-4B0F-ABEC-6D7A13771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9941249-1D18-46C5-A0CD-D4F46C636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To-gens nedarvning</a:t>
            </a:r>
            <a:br>
              <a:rPr lang="da-DK" dirty="0"/>
            </a:br>
            <a:r>
              <a:rPr lang="da-DK" dirty="0"/>
              <a:t>Genetikbogen B+A s. </a:t>
            </a:r>
            <a:r>
              <a:rPr lang="da-DK"/>
              <a:t>30-37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65393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223" y="970103"/>
            <a:ext cx="3440906" cy="483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>
          <a:xfrm>
            <a:off x="138896" y="970103"/>
            <a:ext cx="2569580" cy="22625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350" dirty="0"/>
              <a:t>Mendels mål: at undersøge nedarvningen af to egenskaber på én gang</a:t>
            </a:r>
          </a:p>
          <a:p>
            <a:pPr algn="ctr"/>
            <a:r>
              <a:rPr lang="da-DK" sz="1350" dirty="0"/>
              <a:t>- To egenskaber der var uafhængige af hinanden</a:t>
            </a:r>
          </a:p>
        </p:txBody>
      </p:sp>
      <p:sp>
        <p:nvSpPr>
          <p:cNvPr id="4" name="Rektangel 3"/>
          <p:cNvSpPr/>
          <p:nvPr/>
        </p:nvSpPr>
        <p:spPr>
          <a:xfrm>
            <a:off x="6231129" y="970103"/>
            <a:ext cx="2912873" cy="6447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350" dirty="0"/>
              <a:t>P-generation med ”rene linjer” – dobbelte homozygoter = ens </a:t>
            </a:r>
            <a:r>
              <a:rPr lang="da-DK" sz="1350" dirty="0" err="1"/>
              <a:t>alleller</a:t>
            </a:r>
            <a:r>
              <a:rPr lang="da-DK" sz="1350" dirty="0"/>
              <a:t> for både farve og form</a:t>
            </a:r>
          </a:p>
        </p:txBody>
      </p:sp>
      <p:sp>
        <p:nvSpPr>
          <p:cNvPr id="5" name="Rektangel 4"/>
          <p:cNvSpPr/>
          <p:nvPr/>
        </p:nvSpPr>
        <p:spPr>
          <a:xfrm>
            <a:off x="6231129" y="1662665"/>
            <a:ext cx="2912872" cy="3907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350" dirty="0"/>
              <a:t>Gul og rund = dominante egenskaber</a:t>
            </a:r>
          </a:p>
          <a:p>
            <a:pPr algn="ctr"/>
            <a:r>
              <a:rPr lang="da-DK" sz="1350" dirty="0"/>
              <a:t>Grøn og rynket = recessive egenskaber</a:t>
            </a:r>
          </a:p>
        </p:txBody>
      </p:sp>
      <p:sp>
        <p:nvSpPr>
          <p:cNvPr id="6" name="Rektangel 5"/>
          <p:cNvSpPr/>
          <p:nvPr/>
        </p:nvSpPr>
        <p:spPr>
          <a:xfrm>
            <a:off x="6231129" y="2101256"/>
            <a:ext cx="2912872" cy="3907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350" dirty="0"/>
              <a:t>Ved meiosen (kønscelledannelsen) adskilles de allelle gener</a:t>
            </a:r>
          </a:p>
        </p:txBody>
      </p:sp>
      <p:sp>
        <p:nvSpPr>
          <p:cNvPr id="7" name="Rektangel 6"/>
          <p:cNvSpPr/>
          <p:nvPr/>
        </p:nvSpPr>
        <p:spPr>
          <a:xfrm>
            <a:off x="6231128" y="2550599"/>
            <a:ext cx="2912872" cy="3907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350" dirty="0"/>
              <a:t>Kombinationen for alle i F1-generationen = </a:t>
            </a:r>
            <a:r>
              <a:rPr lang="da-DK" sz="1350" dirty="0" err="1"/>
              <a:t>RrGg</a:t>
            </a:r>
            <a:endParaRPr lang="da-DK" sz="1350" dirty="0"/>
          </a:p>
        </p:txBody>
      </p:sp>
      <p:sp>
        <p:nvSpPr>
          <p:cNvPr id="8" name="Rektangel 7"/>
          <p:cNvSpPr/>
          <p:nvPr/>
        </p:nvSpPr>
        <p:spPr>
          <a:xfrm>
            <a:off x="6231127" y="2989190"/>
            <a:ext cx="2912872" cy="8879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350" dirty="0"/>
              <a:t>For F2-generationen laves dette udvidede krydsningsskema ud fra de mulige kønscellers gensammensætning fra F1</a:t>
            </a:r>
          </a:p>
        </p:txBody>
      </p:sp>
      <p:sp>
        <p:nvSpPr>
          <p:cNvPr id="9" name="Ellipse 8"/>
          <p:cNvSpPr/>
          <p:nvPr/>
        </p:nvSpPr>
        <p:spPr>
          <a:xfrm>
            <a:off x="422645" y="3568552"/>
            <a:ext cx="1881962" cy="19776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350" dirty="0"/>
              <a:t>Til  dette forsøg krydsede Mendel ærter, og endte med at undersøge form og farve på 556 ærter</a:t>
            </a:r>
          </a:p>
        </p:txBody>
      </p:sp>
    </p:spTree>
    <p:extLst>
      <p:ext uri="{BB962C8B-B14F-4D97-AF65-F5344CB8AC3E}">
        <p14:creationId xmlns:p14="http://schemas.microsoft.com/office/powerpoint/2010/main" val="103687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E9726C51-D1F2-4FD1-8F0F-BD6C014C4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Mendels 2. lov:</a:t>
            </a:r>
          </a:p>
          <a:p>
            <a:r>
              <a:rPr lang="da-DK" sz="1600" dirty="0"/>
              <a:t>Gener for forskellige egenskaber </a:t>
            </a:r>
          </a:p>
          <a:p>
            <a:r>
              <a:rPr lang="da-DK" sz="1600" dirty="0"/>
              <a:t>fordeles uafhængigt af hinanden</a:t>
            </a:r>
          </a:p>
          <a:p>
            <a:r>
              <a:rPr lang="da-DK" sz="1600" dirty="0"/>
              <a:t> i kønscellerne (hvorfor Mendels </a:t>
            </a:r>
          </a:p>
          <a:p>
            <a:r>
              <a:rPr lang="da-DK" sz="1600" dirty="0"/>
              <a:t>1. lov stadig gælder for den </a:t>
            </a:r>
          </a:p>
          <a:p>
            <a:r>
              <a:rPr lang="da-DK" sz="1600" dirty="0"/>
              <a:t>enkelte egenskab)</a:t>
            </a:r>
          </a:p>
          <a:p>
            <a:endParaRPr lang="da-DK" sz="1600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F693A36-6DE6-4705-9B47-A949357E3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To-gens nedarvning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7946290C-828C-4230-994D-CE62CAD29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85760"/>
            <a:ext cx="4514031" cy="483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072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981F5FCE-B881-49DE-8314-14757626F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er koblede gener?</a:t>
            </a:r>
          </a:p>
          <a:p>
            <a:r>
              <a:rPr lang="da-DK" dirty="0"/>
              <a:t>Giv eksempel</a:t>
            </a:r>
          </a:p>
          <a:p>
            <a:r>
              <a:rPr lang="da-DK" dirty="0"/>
              <a:t>Gen. B+A s. 32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B9D63A8-E21E-4EE6-B6E4-F229F83D6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Koblede gener</a:t>
            </a:r>
          </a:p>
        </p:txBody>
      </p:sp>
    </p:spTree>
    <p:extLst>
      <p:ext uri="{BB962C8B-B14F-4D97-AF65-F5344CB8AC3E}">
        <p14:creationId xmlns:p14="http://schemas.microsoft.com/office/powerpoint/2010/main" val="1238479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9ADA3939-9FF3-440A-9D38-43EBA43C0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er </a:t>
            </a:r>
            <a:r>
              <a:rPr lang="da-DK" dirty="0" err="1"/>
              <a:t>epistasi</a:t>
            </a:r>
            <a:r>
              <a:rPr lang="da-DK" dirty="0"/>
              <a:t>?</a:t>
            </a:r>
          </a:p>
          <a:p>
            <a:r>
              <a:rPr lang="da-DK" dirty="0"/>
              <a:t>Giv eksempel</a:t>
            </a:r>
          </a:p>
          <a:p>
            <a:r>
              <a:rPr lang="da-DK" dirty="0"/>
              <a:t>Gen B+A s. 35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E2F06F7-F928-4B2E-BE6A-58151B762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Epistasi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96237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E4B6F80-908B-4FA5-B257-037767819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Stamtavler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865BA07-9809-4E50-8DC2-86136CE42D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5008" y="1412776"/>
            <a:ext cx="3861792" cy="520225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198484A-23FD-4367-856F-8ED86A1E6443}"/>
              </a:ext>
            </a:extLst>
          </p:cNvPr>
          <p:cNvSpPr/>
          <p:nvPr/>
        </p:nvSpPr>
        <p:spPr>
          <a:xfrm>
            <a:off x="391984" y="1772816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a-DK" b="1" dirty="0"/>
              <a:t>Særligt for kønsbunden nedarvning: </a:t>
            </a:r>
          </a:p>
          <a:p>
            <a:pPr marL="285750" indent="-285750" algn="ctr">
              <a:buFontTx/>
              <a:buChar char="-"/>
            </a:pPr>
            <a:r>
              <a:rPr lang="da-DK" dirty="0"/>
              <a:t>Egenskaber på kønskromosomerne</a:t>
            </a:r>
          </a:p>
          <a:p>
            <a:pPr marL="285750" indent="-285750" algn="ctr">
              <a:buFontTx/>
              <a:buChar char="-"/>
            </a:pPr>
            <a:r>
              <a:rPr lang="da-DK" dirty="0"/>
              <a:t>Recessiv eller dominant</a:t>
            </a:r>
          </a:p>
          <a:p>
            <a:pPr marL="285750" indent="-285750" algn="ctr">
              <a:buFontTx/>
              <a:buChar char="-"/>
            </a:pPr>
            <a:r>
              <a:rPr lang="da-DK" dirty="0"/>
              <a:t>Ved recessiv X-bundet sygdom rammes mænd oftere end kvinder, da mænd kun har ét X</a:t>
            </a:r>
          </a:p>
          <a:p>
            <a:pPr marL="285750" indent="-285750" algn="ctr">
              <a:buFontTx/>
              <a:buChar char="-"/>
            </a:pPr>
            <a:r>
              <a:rPr lang="da-DK" dirty="0"/>
              <a:t>Kvinder ses her oftere som bærere-mænd kan ALDRIG være bærer</a:t>
            </a:r>
          </a:p>
          <a:p>
            <a:pPr marL="285750" indent="-285750" algn="ctr">
              <a:buFontTx/>
              <a:buChar char="-"/>
            </a:pPr>
            <a:r>
              <a:rPr lang="da-DK" dirty="0"/>
              <a:t>Markeres med ”krøllet” X,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91649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C0DD3DA9-D951-441D-9AEC-E4B42A18D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da-DK" sz="3600" b="1" dirty="0"/>
              <a:t>Nedarvning af kønsbundne sygdomme</a:t>
            </a:r>
          </a:p>
          <a:p>
            <a:r>
              <a:rPr lang="da-DK" b="1" dirty="0"/>
              <a:t>Dominant, syg mor:</a:t>
            </a:r>
            <a:endParaRPr lang="da-DK" dirty="0"/>
          </a:p>
          <a:p>
            <a:r>
              <a:rPr lang="da-DK" dirty="0"/>
              <a:t>ca. halvdelen af hendes børn har arvet sygdommen (fordi personen som regel er heterozygot)</a:t>
            </a:r>
          </a:p>
          <a:p>
            <a:r>
              <a:rPr lang="da-DK" dirty="0"/>
              <a:t>Begge køn arver sygdommen lige hyppigt (men den kan være dødelig for hendes syge drengebørn)</a:t>
            </a:r>
          </a:p>
          <a:p>
            <a:r>
              <a:rPr lang="da-DK" b="1" dirty="0"/>
              <a:t>Dominant, syg far:</a:t>
            </a:r>
            <a:endParaRPr lang="da-DK" dirty="0"/>
          </a:p>
          <a:p>
            <a:r>
              <a:rPr lang="da-DK" dirty="0"/>
              <a:t>Alle døtre arver sygdommen</a:t>
            </a:r>
          </a:p>
          <a:p>
            <a:r>
              <a:rPr lang="da-DK" dirty="0"/>
              <a:t>Ingen sønner arver sygdommen</a:t>
            </a:r>
          </a:p>
          <a:p>
            <a:r>
              <a:rPr lang="da-DK" dirty="0"/>
              <a:t> </a:t>
            </a:r>
          </a:p>
          <a:p>
            <a:r>
              <a:rPr lang="da-DK" b="1" dirty="0"/>
              <a:t>Recessiv: Heterozygot kvinde får børn med rask mand</a:t>
            </a:r>
            <a:endParaRPr lang="da-DK" dirty="0"/>
          </a:p>
          <a:p>
            <a:r>
              <a:rPr lang="da-DK" dirty="0"/>
              <a:t>Ca. halvdelen af deres sønner arver sygdommen</a:t>
            </a:r>
          </a:p>
          <a:p>
            <a:r>
              <a:rPr lang="da-DK" dirty="0"/>
              <a:t>Ca. halvdelen af deres døtre arver sygdommen, men er raske (heterozygoter)</a:t>
            </a:r>
          </a:p>
          <a:p>
            <a:r>
              <a:rPr lang="da-DK" b="1" dirty="0"/>
              <a:t>Recessiv: Heterozygot kvinde får børn med syg mand</a:t>
            </a:r>
            <a:endParaRPr lang="da-DK" dirty="0"/>
          </a:p>
          <a:p>
            <a:r>
              <a:rPr lang="da-DK" dirty="0"/>
              <a:t>Ca. halvdelen af deres døtre er syge</a:t>
            </a:r>
          </a:p>
          <a:p>
            <a:r>
              <a:rPr lang="da-DK" dirty="0"/>
              <a:t>den anden halvdel af døtrene arver et sygdomsgen fra faren, men er raske (heterozygoter)</a:t>
            </a:r>
          </a:p>
          <a:p>
            <a:r>
              <a:rPr lang="da-DK" dirty="0"/>
              <a:t>Ca. halvdelen af deres sønner er syge</a:t>
            </a:r>
          </a:p>
          <a:p>
            <a:r>
              <a:rPr lang="da-DK" dirty="0"/>
              <a:t>Den anden halvdel af deres sønner er raske</a:t>
            </a:r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A1BE38F-F633-4B6E-97E4-E06424AC4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Regler for kønsbunden nedarvning:</a:t>
            </a:r>
          </a:p>
        </p:txBody>
      </p:sp>
    </p:spTree>
    <p:extLst>
      <p:ext uri="{BB962C8B-B14F-4D97-AF65-F5344CB8AC3E}">
        <p14:creationId xmlns:p14="http://schemas.microsoft.com/office/powerpoint/2010/main" val="27731375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ølgeform">
  <a:themeElements>
    <a:clrScheme name="Bølg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Bølg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ølg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404</TotalTime>
  <Words>754</Words>
  <Application>Microsoft Office PowerPoint</Application>
  <PresentationFormat>Skærmshow (4:3)</PresentationFormat>
  <Paragraphs>101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3" baseType="lpstr">
      <vt:lpstr>Candara</vt:lpstr>
      <vt:lpstr>Symbol</vt:lpstr>
      <vt:lpstr>Times New Roman</vt:lpstr>
      <vt:lpstr>Bølgeform</vt:lpstr>
      <vt:lpstr>Stamtræer og Mendels love</vt:lpstr>
      <vt:lpstr>Karyotype</vt:lpstr>
      <vt:lpstr>Genetiske grundbegreber</vt:lpstr>
      <vt:lpstr>Genetiske grundbegreber</vt:lpstr>
      <vt:lpstr>Krydsningsskema</vt:lpstr>
      <vt:lpstr>Mendels 1. lov</vt:lpstr>
      <vt:lpstr>Stamtavler</vt:lpstr>
      <vt:lpstr>Stamtavle – autosomal recessiv nedarvning (Ifølge Mendels 1. lov)</vt:lpstr>
      <vt:lpstr>Recessiv nedarvede egenskaber/sygdomme:</vt:lpstr>
      <vt:lpstr>Stamtavle -autosomal dominant nedarvning (Ifølge Mendels 1. lov)</vt:lpstr>
      <vt:lpstr>Dominant nedarvede egenskaber/sygdomme:</vt:lpstr>
      <vt:lpstr>Opsummering af autosomal et-gensnedarvning</vt:lpstr>
      <vt:lpstr>To-gens nedarvning Genetikbogen B+A s. 30-37</vt:lpstr>
      <vt:lpstr>PowerPoint-præsentation</vt:lpstr>
      <vt:lpstr>To-gens nedarvning</vt:lpstr>
      <vt:lpstr>Koblede gener</vt:lpstr>
      <vt:lpstr>Epistasi</vt:lpstr>
      <vt:lpstr>Stamtavler</vt:lpstr>
      <vt:lpstr>Regler for kønsbunden nedarvning: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Klassisk genetik</dc:title>
  <dc:creator>Kirstin Godsk</dc:creator>
  <cp:lastModifiedBy>Kirstin Godsk</cp:lastModifiedBy>
  <cp:revision>20</cp:revision>
  <dcterms:created xsi:type="dcterms:W3CDTF">2014-09-16T11:20:11Z</dcterms:created>
  <dcterms:modified xsi:type="dcterms:W3CDTF">2023-10-25T13:50:53Z</dcterms:modified>
</cp:coreProperties>
</file>