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63" r:id="rId4"/>
    <p:sldId id="266" r:id="rId5"/>
    <p:sldId id="262" r:id="rId6"/>
    <p:sldId id="264" r:id="rId7"/>
    <p:sldId id="265" r:id="rId8"/>
    <p:sldId id="269" r:id="rId9"/>
    <p:sldId id="268" r:id="rId10"/>
    <p:sldId id="267" r:id="rId11"/>
    <p:sldId id="270" r:id="rId12"/>
    <p:sldId id="271" r:id="rId13"/>
    <p:sldId id="272" r:id="rId14"/>
    <p:sldId id="274" r:id="rId15"/>
    <p:sldId id="258" r:id="rId16"/>
    <p:sldId id="260" r:id="rId17"/>
    <p:sldId id="273" r:id="rId18"/>
    <p:sldId id="275" r:id="rId19"/>
    <p:sldId id="279" r:id="rId20"/>
    <p:sldId id="261" r:id="rId21"/>
    <p:sldId id="280" r:id="rId22"/>
    <p:sldId id="276" r:id="rId23"/>
    <p:sldId id="281" r:id="rId24"/>
    <p:sldId id="277" r:id="rId25"/>
    <p:sldId id="278" r:id="rId2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22CEB-B1D1-F34F-9063-E3B67E2308BA}" v="14" dt="2023-01-11T09:30:45.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58"/>
  </p:normalViewPr>
  <p:slideViewPr>
    <p:cSldViewPr snapToGrid="0" snapToObjects="1">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F2EF2-E2BA-435D-BD3A-BF838CBEC3F4}"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EE03FE48-D2A1-47E4-B7CD-CD5A93706C41}">
      <dgm:prSet/>
      <dgm:spPr/>
      <dgm:t>
        <a:bodyPr/>
        <a:lstStyle/>
        <a:p>
          <a:r>
            <a:rPr lang="da-DK" dirty="0">
              <a:latin typeface="Cambria" panose="02040503050406030204" pitchFamily="18" charset="0"/>
            </a:rPr>
            <a:t>Fra bekendtgørelsen i dansk, 1.2. Formål:</a:t>
          </a:r>
          <a:endParaRPr lang="en-US" dirty="0">
            <a:latin typeface="Cambria" panose="02040503050406030204" pitchFamily="18" charset="0"/>
          </a:endParaRPr>
        </a:p>
      </dgm:t>
    </dgm:pt>
    <dgm:pt modelId="{C866B855-58D7-4BA6-BBA4-454569DD4F12}" type="parTrans" cxnId="{6AFF2FDC-42F6-4032-BBBE-E6C6646C0B68}">
      <dgm:prSet/>
      <dgm:spPr/>
      <dgm:t>
        <a:bodyPr/>
        <a:lstStyle/>
        <a:p>
          <a:endParaRPr lang="en-US"/>
        </a:p>
      </dgm:t>
    </dgm:pt>
    <dgm:pt modelId="{C0C74A54-5F5F-4AF7-B305-6F242F2A794D}" type="sibTrans" cxnId="{6AFF2FDC-42F6-4032-BBBE-E6C6646C0B68}">
      <dgm:prSet/>
      <dgm:spPr/>
      <dgm:t>
        <a:bodyPr/>
        <a:lstStyle/>
        <a:p>
          <a:endParaRPr lang="en-US"/>
        </a:p>
      </dgm:t>
    </dgm:pt>
    <dgm:pt modelId="{84C48F9D-AB10-4616-9964-2532E23E3157}">
      <dgm:prSet/>
      <dgm:spPr/>
      <dgm:t>
        <a:bodyPr/>
        <a:lstStyle/>
        <a:p>
          <a:r>
            <a:rPr lang="da-DK" dirty="0">
              <a:latin typeface="Cambria" panose="02040503050406030204" pitchFamily="18" charset="0"/>
            </a:rPr>
            <a:t>”Centralt står arbejdet med elevernes udtryksfærdighed med fokus på et sikkert sprogligt udtryk og formidlingsbevidsthed. Sikker udtryksfærdighed og kritisk-analytisk sans fremmer elevernes muligheder for som medborgere at orientere sig og handle i et moderne, demokratisk, digitaliseret og globalt orienteret samfund.”</a:t>
          </a:r>
          <a:endParaRPr lang="en-US" dirty="0">
            <a:latin typeface="Cambria" panose="02040503050406030204" pitchFamily="18" charset="0"/>
          </a:endParaRPr>
        </a:p>
      </dgm:t>
    </dgm:pt>
    <dgm:pt modelId="{6803F2B8-86B1-4169-A192-A7E1187A3FC8}" type="parTrans" cxnId="{3311A579-FC96-4EBD-B1A7-778D19DE7B9A}">
      <dgm:prSet/>
      <dgm:spPr/>
      <dgm:t>
        <a:bodyPr/>
        <a:lstStyle/>
        <a:p>
          <a:endParaRPr lang="en-US"/>
        </a:p>
      </dgm:t>
    </dgm:pt>
    <dgm:pt modelId="{B51D335A-F066-44CD-910B-9E4569C57FCF}" type="sibTrans" cxnId="{3311A579-FC96-4EBD-B1A7-778D19DE7B9A}">
      <dgm:prSet/>
      <dgm:spPr/>
      <dgm:t>
        <a:bodyPr/>
        <a:lstStyle/>
        <a:p>
          <a:endParaRPr lang="en-US"/>
        </a:p>
      </dgm:t>
    </dgm:pt>
    <dgm:pt modelId="{C056BA4D-A059-41D1-925D-1CDA8978EE40}">
      <dgm:prSet/>
      <dgm:spPr/>
      <dgm:t>
        <a:bodyPr/>
        <a:lstStyle/>
        <a:p>
          <a:r>
            <a:rPr lang="da-DK">
              <a:latin typeface="Cambria" panose="02040503050406030204" pitchFamily="18" charset="0"/>
            </a:rPr>
            <a:t>Godt i forhold til andre faglige sammenhænge:</a:t>
          </a:r>
          <a:endParaRPr lang="en-US">
            <a:latin typeface="Cambria" panose="02040503050406030204" pitchFamily="18" charset="0"/>
          </a:endParaRPr>
        </a:p>
      </dgm:t>
    </dgm:pt>
    <dgm:pt modelId="{8D20E233-C279-4A28-9958-181F3139BDE1}" type="parTrans" cxnId="{5D7A9281-7542-41FF-B66E-4172ED3F2CEC}">
      <dgm:prSet/>
      <dgm:spPr/>
      <dgm:t>
        <a:bodyPr/>
        <a:lstStyle/>
        <a:p>
          <a:endParaRPr lang="en-US"/>
        </a:p>
      </dgm:t>
    </dgm:pt>
    <dgm:pt modelId="{BEA1E5EC-BB36-4BA4-9212-57E6AB18D3CC}" type="sibTrans" cxnId="{5D7A9281-7542-41FF-B66E-4172ED3F2CEC}">
      <dgm:prSet/>
      <dgm:spPr/>
      <dgm:t>
        <a:bodyPr/>
        <a:lstStyle/>
        <a:p>
          <a:endParaRPr lang="en-US"/>
        </a:p>
      </dgm:t>
    </dgm:pt>
    <dgm:pt modelId="{FD58714F-BF65-494C-8936-598756573AC5}">
      <dgm:prSet/>
      <dgm:spPr/>
      <dgm:t>
        <a:bodyPr/>
        <a:lstStyle/>
        <a:p>
          <a:r>
            <a:rPr lang="da-DK" dirty="0">
              <a:latin typeface="Cambria" panose="02040503050406030204" pitchFamily="18" charset="0"/>
            </a:rPr>
            <a:t>De tværfaglige: DHO, SRO, SRP</a:t>
          </a:r>
          <a:endParaRPr lang="en-US" dirty="0">
            <a:latin typeface="Cambria" panose="02040503050406030204" pitchFamily="18" charset="0"/>
          </a:endParaRPr>
        </a:p>
      </dgm:t>
    </dgm:pt>
    <dgm:pt modelId="{68E17D66-843B-4275-B682-F46D49A1A6CE}" type="parTrans" cxnId="{EDF9F4DA-CE61-459E-9E16-96E3E5CFC74D}">
      <dgm:prSet/>
      <dgm:spPr/>
      <dgm:t>
        <a:bodyPr/>
        <a:lstStyle/>
        <a:p>
          <a:endParaRPr lang="en-US"/>
        </a:p>
      </dgm:t>
    </dgm:pt>
    <dgm:pt modelId="{C6BC6EE6-FBCF-4FFA-81D6-758192C67CF1}" type="sibTrans" cxnId="{EDF9F4DA-CE61-459E-9E16-96E3E5CFC74D}">
      <dgm:prSet/>
      <dgm:spPr/>
      <dgm:t>
        <a:bodyPr/>
        <a:lstStyle/>
        <a:p>
          <a:endParaRPr lang="en-US"/>
        </a:p>
      </dgm:t>
    </dgm:pt>
    <dgm:pt modelId="{4364A867-10E7-4694-8D08-C383C3F4CC57}">
      <dgm:prSet/>
      <dgm:spPr/>
      <dgm:t>
        <a:bodyPr/>
        <a:lstStyle/>
        <a:p>
          <a:r>
            <a:rPr lang="da-DK">
              <a:latin typeface="Cambria" panose="02040503050406030204" pitchFamily="18" charset="0"/>
            </a:rPr>
            <a:t>Andre fag: Faglig argumentation findes i ALLE fag!</a:t>
          </a:r>
          <a:endParaRPr lang="en-US">
            <a:latin typeface="Cambria" panose="02040503050406030204" pitchFamily="18" charset="0"/>
          </a:endParaRPr>
        </a:p>
      </dgm:t>
    </dgm:pt>
    <dgm:pt modelId="{FA48D518-D7D8-4C21-A041-67DF94ABACBD}" type="parTrans" cxnId="{DA71E0F9-89ED-4694-B795-CDB88D9A21F3}">
      <dgm:prSet/>
      <dgm:spPr/>
      <dgm:t>
        <a:bodyPr/>
        <a:lstStyle/>
        <a:p>
          <a:endParaRPr lang="en-US"/>
        </a:p>
      </dgm:t>
    </dgm:pt>
    <dgm:pt modelId="{DE6D76FC-79DA-4160-91B2-FA9A85E484F8}" type="sibTrans" cxnId="{DA71E0F9-89ED-4694-B795-CDB88D9A21F3}">
      <dgm:prSet/>
      <dgm:spPr/>
      <dgm:t>
        <a:bodyPr/>
        <a:lstStyle/>
        <a:p>
          <a:endParaRPr lang="en-US"/>
        </a:p>
      </dgm:t>
    </dgm:pt>
    <dgm:pt modelId="{C0D39C81-FD3C-4281-954A-529BDB4CFEB6}">
      <dgm:prSet/>
      <dgm:spPr/>
      <dgm:t>
        <a:bodyPr/>
        <a:lstStyle/>
        <a:p>
          <a:r>
            <a:rPr lang="da-DK" dirty="0">
              <a:latin typeface="Cambria" panose="02040503050406030204" pitchFamily="18" charset="0"/>
            </a:rPr>
            <a:t>Skriftlig eksamen: En af de tre genrer er den ”debatterende artikel”, hvori man skal…:</a:t>
          </a:r>
          <a:endParaRPr lang="en-US" dirty="0">
            <a:latin typeface="Cambria" panose="02040503050406030204" pitchFamily="18" charset="0"/>
          </a:endParaRPr>
        </a:p>
      </dgm:t>
    </dgm:pt>
    <dgm:pt modelId="{78932C4D-275D-4134-85E7-B224DFD9ACA2}" type="parTrans" cxnId="{B100524F-79AA-424E-AF0A-9D8D7AC7886C}">
      <dgm:prSet/>
      <dgm:spPr/>
      <dgm:t>
        <a:bodyPr/>
        <a:lstStyle/>
        <a:p>
          <a:endParaRPr lang="en-US"/>
        </a:p>
      </dgm:t>
    </dgm:pt>
    <dgm:pt modelId="{FFA98769-3B69-4392-90B4-A8EFA6BD08A1}" type="sibTrans" cxnId="{B100524F-79AA-424E-AF0A-9D8D7AC7886C}">
      <dgm:prSet/>
      <dgm:spPr/>
      <dgm:t>
        <a:bodyPr/>
        <a:lstStyle/>
        <a:p>
          <a:endParaRPr lang="en-US"/>
        </a:p>
      </dgm:t>
    </dgm:pt>
    <dgm:pt modelId="{3BE984FD-D9E3-4407-80AE-BD9166340C78}">
      <dgm:prSet/>
      <dgm:spPr/>
      <dgm:t>
        <a:bodyPr/>
        <a:lstStyle/>
        <a:p>
          <a:r>
            <a:rPr lang="da-DK" dirty="0">
              <a:latin typeface="Cambria" panose="02040503050406030204" pitchFamily="18" charset="0"/>
            </a:rPr>
            <a:t>” præsentere emnet gennem en fokuseret indledning og diskussion og forsøge at overbevise [sin] læser gennem en stærk og velgennemtænkt argumentation med en afslutning, der markerer [ens] synspunkt ”</a:t>
          </a:r>
          <a:endParaRPr lang="en-US" dirty="0">
            <a:latin typeface="Cambria" panose="02040503050406030204" pitchFamily="18" charset="0"/>
          </a:endParaRPr>
        </a:p>
      </dgm:t>
    </dgm:pt>
    <dgm:pt modelId="{37F7F05E-AB23-4D4B-B0F6-7EB2A81F77EE}" type="parTrans" cxnId="{E391E078-6548-42EF-BC57-B8AC791ED45D}">
      <dgm:prSet/>
      <dgm:spPr/>
      <dgm:t>
        <a:bodyPr/>
        <a:lstStyle/>
        <a:p>
          <a:endParaRPr lang="en-US"/>
        </a:p>
      </dgm:t>
    </dgm:pt>
    <dgm:pt modelId="{7E317D41-DB4F-4693-9081-F930E784962A}" type="sibTrans" cxnId="{E391E078-6548-42EF-BC57-B8AC791ED45D}">
      <dgm:prSet/>
      <dgm:spPr/>
      <dgm:t>
        <a:bodyPr/>
        <a:lstStyle/>
        <a:p>
          <a:endParaRPr lang="en-US"/>
        </a:p>
      </dgm:t>
    </dgm:pt>
    <dgm:pt modelId="{4DB9E3F3-CF60-2A4E-8662-6C31F084A079}" type="pres">
      <dgm:prSet presAssocID="{412F2EF2-E2BA-435D-BD3A-BF838CBEC3F4}" presName="Name0" presStyleCnt="0">
        <dgm:presLayoutVars>
          <dgm:dir/>
          <dgm:animLvl val="lvl"/>
          <dgm:resizeHandles val="exact"/>
        </dgm:presLayoutVars>
      </dgm:prSet>
      <dgm:spPr/>
    </dgm:pt>
    <dgm:pt modelId="{9F2E9AED-A1CF-B847-94DD-B0F2CDE7AFD9}" type="pres">
      <dgm:prSet presAssocID="{EE03FE48-D2A1-47E4-B7CD-CD5A93706C41}" presName="composite" presStyleCnt="0"/>
      <dgm:spPr/>
    </dgm:pt>
    <dgm:pt modelId="{730204C6-DBBF-F14E-905B-0DC8857B34E7}" type="pres">
      <dgm:prSet presAssocID="{EE03FE48-D2A1-47E4-B7CD-CD5A93706C41}" presName="parTx" presStyleLbl="alignNode1" presStyleIdx="0" presStyleCnt="3">
        <dgm:presLayoutVars>
          <dgm:chMax val="0"/>
          <dgm:chPref val="0"/>
          <dgm:bulletEnabled val="1"/>
        </dgm:presLayoutVars>
      </dgm:prSet>
      <dgm:spPr/>
    </dgm:pt>
    <dgm:pt modelId="{F41B69D5-B6D9-B34A-8F14-2B7D2A5A2985}" type="pres">
      <dgm:prSet presAssocID="{EE03FE48-D2A1-47E4-B7CD-CD5A93706C41}" presName="desTx" presStyleLbl="alignAccFollowNode1" presStyleIdx="0" presStyleCnt="3">
        <dgm:presLayoutVars>
          <dgm:bulletEnabled val="1"/>
        </dgm:presLayoutVars>
      </dgm:prSet>
      <dgm:spPr/>
    </dgm:pt>
    <dgm:pt modelId="{1EB840C0-FA55-7E4A-A0BD-E2D304BA9E87}" type="pres">
      <dgm:prSet presAssocID="{C0C74A54-5F5F-4AF7-B305-6F242F2A794D}" presName="space" presStyleCnt="0"/>
      <dgm:spPr/>
    </dgm:pt>
    <dgm:pt modelId="{147C06D2-EC13-C941-B7C1-2CE0F401734C}" type="pres">
      <dgm:prSet presAssocID="{C056BA4D-A059-41D1-925D-1CDA8978EE40}" presName="composite" presStyleCnt="0"/>
      <dgm:spPr/>
    </dgm:pt>
    <dgm:pt modelId="{E503ED75-0867-C046-8368-7A78694942A7}" type="pres">
      <dgm:prSet presAssocID="{C056BA4D-A059-41D1-925D-1CDA8978EE40}" presName="parTx" presStyleLbl="alignNode1" presStyleIdx="1" presStyleCnt="3">
        <dgm:presLayoutVars>
          <dgm:chMax val="0"/>
          <dgm:chPref val="0"/>
          <dgm:bulletEnabled val="1"/>
        </dgm:presLayoutVars>
      </dgm:prSet>
      <dgm:spPr/>
    </dgm:pt>
    <dgm:pt modelId="{B2BE1C39-B410-F049-A350-794F84C6896A}" type="pres">
      <dgm:prSet presAssocID="{C056BA4D-A059-41D1-925D-1CDA8978EE40}" presName="desTx" presStyleLbl="alignAccFollowNode1" presStyleIdx="1" presStyleCnt="3">
        <dgm:presLayoutVars>
          <dgm:bulletEnabled val="1"/>
        </dgm:presLayoutVars>
      </dgm:prSet>
      <dgm:spPr/>
    </dgm:pt>
    <dgm:pt modelId="{81C9DE7F-28A3-9747-BA54-3DDE83DD558D}" type="pres">
      <dgm:prSet presAssocID="{BEA1E5EC-BB36-4BA4-9212-57E6AB18D3CC}" presName="space" presStyleCnt="0"/>
      <dgm:spPr/>
    </dgm:pt>
    <dgm:pt modelId="{7B58D4E1-B2E8-0E4A-96DD-E90DCBE8DD78}" type="pres">
      <dgm:prSet presAssocID="{C0D39C81-FD3C-4281-954A-529BDB4CFEB6}" presName="composite" presStyleCnt="0"/>
      <dgm:spPr/>
    </dgm:pt>
    <dgm:pt modelId="{91856898-5C7F-1948-9DF3-80AA2F06BD76}" type="pres">
      <dgm:prSet presAssocID="{C0D39C81-FD3C-4281-954A-529BDB4CFEB6}" presName="parTx" presStyleLbl="alignNode1" presStyleIdx="2" presStyleCnt="3">
        <dgm:presLayoutVars>
          <dgm:chMax val="0"/>
          <dgm:chPref val="0"/>
          <dgm:bulletEnabled val="1"/>
        </dgm:presLayoutVars>
      </dgm:prSet>
      <dgm:spPr/>
    </dgm:pt>
    <dgm:pt modelId="{16CCCD3F-67FB-604A-AEAB-8DF481BD1514}" type="pres">
      <dgm:prSet presAssocID="{C0D39C81-FD3C-4281-954A-529BDB4CFEB6}" presName="desTx" presStyleLbl="alignAccFollowNode1" presStyleIdx="2" presStyleCnt="3">
        <dgm:presLayoutVars>
          <dgm:bulletEnabled val="1"/>
        </dgm:presLayoutVars>
      </dgm:prSet>
      <dgm:spPr/>
    </dgm:pt>
  </dgm:ptLst>
  <dgm:cxnLst>
    <dgm:cxn modelId="{D991C50C-D7AB-D446-8723-07DAC4B4C657}" type="presOf" srcId="{C0D39C81-FD3C-4281-954A-529BDB4CFEB6}" destId="{91856898-5C7F-1948-9DF3-80AA2F06BD76}" srcOrd="0" destOrd="0" presId="urn:microsoft.com/office/officeart/2005/8/layout/hList1"/>
    <dgm:cxn modelId="{0460AA1B-1901-704D-B81F-E9558697EDDE}" type="presOf" srcId="{C056BA4D-A059-41D1-925D-1CDA8978EE40}" destId="{E503ED75-0867-C046-8368-7A78694942A7}" srcOrd="0" destOrd="0" presId="urn:microsoft.com/office/officeart/2005/8/layout/hList1"/>
    <dgm:cxn modelId="{7E3FDC1F-C854-2846-BB09-A30D35BED308}" type="presOf" srcId="{412F2EF2-E2BA-435D-BD3A-BF838CBEC3F4}" destId="{4DB9E3F3-CF60-2A4E-8662-6C31F084A079}" srcOrd="0" destOrd="0" presId="urn:microsoft.com/office/officeart/2005/8/layout/hList1"/>
    <dgm:cxn modelId="{21742964-FC35-244E-A474-8D12F00AB943}" type="presOf" srcId="{3BE984FD-D9E3-4407-80AE-BD9166340C78}" destId="{16CCCD3F-67FB-604A-AEAB-8DF481BD1514}" srcOrd="0" destOrd="0" presId="urn:microsoft.com/office/officeart/2005/8/layout/hList1"/>
    <dgm:cxn modelId="{6E052E4C-B5C3-3548-A55A-94030E4E59D7}" type="presOf" srcId="{FD58714F-BF65-494C-8936-598756573AC5}" destId="{B2BE1C39-B410-F049-A350-794F84C6896A}" srcOrd="0" destOrd="0" presId="urn:microsoft.com/office/officeart/2005/8/layout/hList1"/>
    <dgm:cxn modelId="{B100524F-79AA-424E-AF0A-9D8D7AC7886C}" srcId="{412F2EF2-E2BA-435D-BD3A-BF838CBEC3F4}" destId="{C0D39C81-FD3C-4281-954A-529BDB4CFEB6}" srcOrd="2" destOrd="0" parTransId="{78932C4D-275D-4134-85E7-B224DFD9ACA2}" sibTransId="{FFA98769-3B69-4392-90B4-A8EFA6BD08A1}"/>
    <dgm:cxn modelId="{CFDB9170-24C8-2C40-B477-81819A1BC302}" type="presOf" srcId="{84C48F9D-AB10-4616-9964-2532E23E3157}" destId="{F41B69D5-B6D9-B34A-8F14-2B7D2A5A2985}" srcOrd="0" destOrd="0" presId="urn:microsoft.com/office/officeart/2005/8/layout/hList1"/>
    <dgm:cxn modelId="{61F5EE76-1637-5C47-AD40-1493A54FC6F3}" type="presOf" srcId="{EE03FE48-D2A1-47E4-B7CD-CD5A93706C41}" destId="{730204C6-DBBF-F14E-905B-0DC8857B34E7}" srcOrd="0" destOrd="0" presId="urn:microsoft.com/office/officeart/2005/8/layout/hList1"/>
    <dgm:cxn modelId="{E391E078-6548-42EF-BC57-B8AC791ED45D}" srcId="{C0D39C81-FD3C-4281-954A-529BDB4CFEB6}" destId="{3BE984FD-D9E3-4407-80AE-BD9166340C78}" srcOrd="0" destOrd="0" parTransId="{37F7F05E-AB23-4D4B-B0F6-7EB2A81F77EE}" sibTransId="{7E317D41-DB4F-4693-9081-F930E784962A}"/>
    <dgm:cxn modelId="{3311A579-FC96-4EBD-B1A7-778D19DE7B9A}" srcId="{EE03FE48-D2A1-47E4-B7CD-CD5A93706C41}" destId="{84C48F9D-AB10-4616-9964-2532E23E3157}" srcOrd="0" destOrd="0" parTransId="{6803F2B8-86B1-4169-A192-A7E1187A3FC8}" sibTransId="{B51D335A-F066-44CD-910B-9E4569C57FCF}"/>
    <dgm:cxn modelId="{A8860880-33DD-E440-8221-F26CE8EF3408}" type="presOf" srcId="{4364A867-10E7-4694-8D08-C383C3F4CC57}" destId="{B2BE1C39-B410-F049-A350-794F84C6896A}" srcOrd="0" destOrd="1" presId="urn:microsoft.com/office/officeart/2005/8/layout/hList1"/>
    <dgm:cxn modelId="{5D7A9281-7542-41FF-B66E-4172ED3F2CEC}" srcId="{412F2EF2-E2BA-435D-BD3A-BF838CBEC3F4}" destId="{C056BA4D-A059-41D1-925D-1CDA8978EE40}" srcOrd="1" destOrd="0" parTransId="{8D20E233-C279-4A28-9958-181F3139BDE1}" sibTransId="{BEA1E5EC-BB36-4BA4-9212-57E6AB18D3CC}"/>
    <dgm:cxn modelId="{EDF9F4DA-CE61-459E-9E16-96E3E5CFC74D}" srcId="{C056BA4D-A059-41D1-925D-1CDA8978EE40}" destId="{FD58714F-BF65-494C-8936-598756573AC5}" srcOrd="0" destOrd="0" parTransId="{68E17D66-843B-4275-B682-F46D49A1A6CE}" sibTransId="{C6BC6EE6-FBCF-4FFA-81D6-758192C67CF1}"/>
    <dgm:cxn modelId="{6AFF2FDC-42F6-4032-BBBE-E6C6646C0B68}" srcId="{412F2EF2-E2BA-435D-BD3A-BF838CBEC3F4}" destId="{EE03FE48-D2A1-47E4-B7CD-CD5A93706C41}" srcOrd="0" destOrd="0" parTransId="{C866B855-58D7-4BA6-BBA4-454569DD4F12}" sibTransId="{C0C74A54-5F5F-4AF7-B305-6F242F2A794D}"/>
    <dgm:cxn modelId="{DA71E0F9-89ED-4694-B795-CDB88D9A21F3}" srcId="{C056BA4D-A059-41D1-925D-1CDA8978EE40}" destId="{4364A867-10E7-4694-8D08-C383C3F4CC57}" srcOrd="1" destOrd="0" parTransId="{FA48D518-D7D8-4C21-A041-67DF94ABACBD}" sibTransId="{DE6D76FC-79DA-4160-91B2-FA9A85E484F8}"/>
    <dgm:cxn modelId="{7BC6789F-4B87-9E4E-BB02-20C933EDC8C7}" type="presParOf" srcId="{4DB9E3F3-CF60-2A4E-8662-6C31F084A079}" destId="{9F2E9AED-A1CF-B847-94DD-B0F2CDE7AFD9}" srcOrd="0" destOrd="0" presId="urn:microsoft.com/office/officeart/2005/8/layout/hList1"/>
    <dgm:cxn modelId="{A1017497-CEE2-1946-A8D3-A65EB5CB0F3C}" type="presParOf" srcId="{9F2E9AED-A1CF-B847-94DD-B0F2CDE7AFD9}" destId="{730204C6-DBBF-F14E-905B-0DC8857B34E7}" srcOrd="0" destOrd="0" presId="urn:microsoft.com/office/officeart/2005/8/layout/hList1"/>
    <dgm:cxn modelId="{7DAC40EF-5ABF-DF44-9DAF-E1951C4BE495}" type="presParOf" srcId="{9F2E9AED-A1CF-B847-94DD-B0F2CDE7AFD9}" destId="{F41B69D5-B6D9-B34A-8F14-2B7D2A5A2985}" srcOrd="1" destOrd="0" presId="urn:microsoft.com/office/officeart/2005/8/layout/hList1"/>
    <dgm:cxn modelId="{ACA10F2C-FCFA-4146-A238-404FCC58E816}" type="presParOf" srcId="{4DB9E3F3-CF60-2A4E-8662-6C31F084A079}" destId="{1EB840C0-FA55-7E4A-A0BD-E2D304BA9E87}" srcOrd="1" destOrd="0" presId="urn:microsoft.com/office/officeart/2005/8/layout/hList1"/>
    <dgm:cxn modelId="{53BD10E9-6B53-6C4A-BBC3-AD9E2AF905E3}" type="presParOf" srcId="{4DB9E3F3-CF60-2A4E-8662-6C31F084A079}" destId="{147C06D2-EC13-C941-B7C1-2CE0F401734C}" srcOrd="2" destOrd="0" presId="urn:microsoft.com/office/officeart/2005/8/layout/hList1"/>
    <dgm:cxn modelId="{9AC1015D-80B9-EB42-AA92-E36CA17EE6CA}" type="presParOf" srcId="{147C06D2-EC13-C941-B7C1-2CE0F401734C}" destId="{E503ED75-0867-C046-8368-7A78694942A7}" srcOrd="0" destOrd="0" presId="urn:microsoft.com/office/officeart/2005/8/layout/hList1"/>
    <dgm:cxn modelId="{4717C1E6-1FD4-7B46-9000-E1D556B763B9}" type="presParOf" srcId="{147C06D2-EC13-C941-B7C1-2CE0F401734C}" destId="{B2BE1C39-B410-F049-A350-794F84C6896A}" srcOrd="1" destOrd="0" presId="urn:microsoft.com/office/officeart/2005/8/layout/hList1"/>
    <dgm:cxn modelId="{BE2F934D-F20F-0842-86DC-C14861025FF7}" type="presParOf" srcId="{4DB9E3F3-CF60-2A4E-8662-6C31F084A079}" destId="{81C9DE7F-28A3-9747-BA54-3DDE83DD558D}" srcOrd="3" destOrd="0" presId="urn:microsoft.com/office/officeart/2005/8/layout/hList1"/>
    <dgm:cxn modelId="{5E4C8C61-B8A8-0244-A09C-7566FAD19053}" type="presParOf" srcId="{4DB9E3F3-CF60-2A4E-8662-6C31F084A079}" destId="{7B58D4E1-B2E8-0E4A-96DD-E90DCBE8DD78}" srcOrd="4" destOrd="0" presId="urn:microsoft.com/office/officeart/2005/8/layout/hList1"/>
    <dgm:cxn modelId="{000620BF-5F88-2141-9DB1-7861E71C6989}" type="presParOf" srcId="{7B58D4E1-B2E8-0E4A-96DD-E90DCBE8DD78}" destId="{91856898-5C7F-1948-9DF3-80AA2F06BD76}" srcOrd="0" destOrd="0" presId="urn:microsoft.com/office/officeart/2005/8/layout/hList1"/>
    <dgm:cxn modelId="{EB0DF89B-57D5-1147-811A-07025A6F01C9}" type="presParOf" srcId="{7B58D4E1-B2E8-0E4A-96DD-E90DCBE8DD78}" destId="{16CCCD3F-67FB-604A-AEAB-8DF481BD15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E77BCD-9223-496E-A1CB-07659DD8559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4F11553-3B10-4152-917A-CA5D10DB67AA}">
      <dgm:prSet/>
      <dgm:spPr/>
      <dgm:t>
        <a:bodyPr/>
        <a:lstStyle/>
        <a:p>
          <a:r>
            <a:rPr lang="da-DK" dirty="0">
              <a:latin typeface="Cambria" panose="02040503050406030204" pitchFamily="18" charset="0"/>
            </a:rPr>
            <a:t>Påstand: Det man mener og gerne vil overbevise andre om, en pointe</a:t>
          </a:r>
          <a:endParaRPr lang="en-US" dirty="0">
            <a:latin typeface="Cambria" panose="02040503050406030204" pitchFamily="18" charset="0"/>
          </a:endParaRPr>
        </a:p>
      </dgm:t>
    </dgm:pt>
    <dgm:pt modelId="{DFB8C412-0491-451A-A5C2-252892509AE5}" type="parTrans" cxnId="{6EA7A9CF-EEF0-4452-8F36-FE2F0543537B}">
      <dgm:prSet/>
      <dgm:spPr/>
      <dgm:t>
        <a:bodyPr/>
        <a:lstStyle/>
        <a:p>
          <a:endParaRPr lang="en-US"/>
        </a:p>
      </dgm:t>
    </dgm:pt>
    <dgm:pt modelId="{BA8D7321-31EB-437A-A959-75FF6032E063}" type="sibTrans" cxnId="{6EA7A9CF-EEF0-4452-8F36-FE2F0543537B}">
      <dgm:prSet/>
      <dgm:spPr/>
      <dgm:t>
        <a:bodyPr/>
        <a:lstStyle/>
        <a:p>
          <a:endParaRPr lang="en-US"/>
        </a:p>
      </dgm:t>
    </dgm:pt>
    <dgm:pt modelId="{52F54D7F-1312-4D7A-BBE1-DBF88DE1E14B}">
      <dgm:prSet/>
      <dgm:spPr/>
      <dgm:t>
        <a:bodyPr/>
        <a:lstStyle/>
        <a:p>
          <a:endParaRPr lang="en-US" dirty="0">
            <a:latin typeface="Cambria" panose="02040503050406030204" pitchFamily="18" charset="0"/>
          </a:endParaRPr>
        </a:p>
      </dgm:t>
    </dgm:pt>
    <dgm:pt modelId="{8FF9D647-2706-4251-9598-DA6CFCFC543B}" type="parTrans" cxnId="{1E5F9DC4-09EF-40F8-9FBB-DB8DBCF91A2C}">
      <dgm:prSet/>
      <dgm:spPr/>
      <dgm:t>
        <a:bodyPr/>
        <a:lstStyle/>
        <a:p>
          <a:endParaRPr lang="en-US"/>
        </a:p>
      </dgm:t>
    </dgm:pt>
    <dgm:pt modelId="{7031B86A-AC16-4B77-A454-5F34EF732D0D}" type="sibTrans" cxnId="{1E5F9DC4-09EF-40F8-9FBB-DB8DBCF91A2C}">
      <dgm:prSet/>
      <dgm:spPr/>
      <dgm:t>
        <a:bodyPr/>
        <a:lstStyle/>
        <a:p>
          <a:endParaRPr lang="en-US"/>
        </a:p>
      </dgm:t>
    </dgm:pt>
    <dgm:pt modelId="{1CF28DA8-37FF-400D-B65C-F1381E44035D}">
      <dgm:prSet/>
      <dgm:spPr/>
      <dgm:t>
        <a:bodyPr/>
        <a:lstStyle/>
        <a:p>
          <a:r>
            <a:rPr lang="da-DK" dirty="0">
              <a:latin typeface="Cambria" panose="02040503050406030204" pitchFamily="18" charset="0"/>
            </a:rPr>
            <a:t>Belæg: Begrundelsen eller årsagen, som skal overbevise modtageren</a:t>
          </a:r>
          <a:endParaRPr lang="en-US" dirty="0">
            <a:latin typeface="Cambria" panose="02040503050406030204" pitchFamily="18" charset="0"/>
          </a:endParaRPr>
        </a:p>
      </dgm:t>
    </dgm:pt>
    <dgm:pt modelId="{6CFA200E-7034-4472-8174-CCFE587BDAB6}" type="parTrans" cxnId="{B992C360-398E-4DAE-AD57-1A27CE825A54}">
      <dgm:prSet/>
      <dgm:spPr/>
      <dgm:t>
        <a:bodyPr/>
        <a:lstStyle/>
        <a:p>
          <a:endParaRPr lang="en-US"/>
        </a:p>
      </dgm:t>
    </dgm:pt>
    <dgm:pt modelId="{CF2E5D9C-1F74-40CF-9975-EAD34D9B72DD}" type="sibTrans" cxnId="{B992C360-398E-4DAE-AD57-1A27CE825A54}">
      <dgm:prSet/>
      <dgm:spPr/>
      <dgm:t>
        <a:bodyPr/>
        <a:lstStyle/>
        <a:p>
          <a:endParaRPr lang="en-US"/>
        </a:p>
      </dgm:t>
    </dgm:pt>
    <dgm:pt modelId="{971ECDCC-52EB-4AFE-AE2D-43096C4E88B5}">
      <dgm:prSet/>
      <dgm:spPr/>
      <dgm:t>
        <a:bodyPr/>
        <a:lstStyle/>
        <a:p>
          <a:endParaRPr lang="en-US" dirty="0">
            <a:latin typeface="Cambria" panose="02040503050406030204" pitchFamily="18" charset="0"/>
          </a:endParaRPr>
        </a:p>
      </dgm:t>
    </dgm:pt>
    <dgm:pt modelId="{1BAB040C-4A67-482E-A8A5-241155AE1EA1}" type="parTrans" cxnId="{DF61719B-4004-4AAE-B67E-A547B8CF95C1}">
      <dgm:prSet/>
      <dgm:spPr/>
      <dgm:t>
        <a:bodyPr/>
        <a:lstStyle/>
        <a:p>
          <a:endParaRPr lang="en-US"/>
        </a:p>
      </dgm:t>
    </dgm:pt>
    <dgm:pt modelId="{842E57ED-8FCB-498C-BB8E-5962CFEB15BD}" type="sibTrans" cxnId="{DF61719B-4004-4AAE-B67E-A547B8CF95C1}">
      <dgm:prSet/>
      <dgm:spPr/>
      <dgm:t>
        <a:bodyPr/>
        <a:lstStyle/>
        <a:p>
          <a:endParaRPr lang="en-US"/>
        </a:p>
      </dgm:t>
    </dgm:pt>
    <dgm:pt modelId="{00DC5556-2D47-4D49-B364-C048992D653B}">
      <dgm:prSet/>
      <dgm:spPr/>
      <dgm:t>
        <a:bodyPr/>
        <a:lstStyle/>
        <a:p>
          <a:r>
            <a:rPr lang="da-DK" dirty="0">
              <a:latin typeface="Cambria" panose="02040503050406030204" pitchFamily="18" charset="0"/>
            </a:rPr>
            <a:t>”Fordi/derfor-prøven”</a:t>
          </a:r>
          <a:endParaRPr lang="en-US" dirty="0">
            <a:latin typeface="Cambria" panose="02040503050406030204" pitchFamily="18" charset="0"/>
          </a:endParaRPr>
        </a:p>
      </dgm:t>
    </dgm:pt>
    <dgm:pt modelId="{33C24D07-AB23-4894-A8A0-F1301578D7B3}" type="parTrans" cxnId="{7D4A58E8-77D5-4CDE-AB91-6C6809879FB6}">
      <dgm:prSet/>
      <dgm:spPr/>
      <dgm:t>
        <a:bodyPr/>
        <a:lstStyle/>
        <a:p>
          <a:endParaRPr lang="en-US"/>
        </a:p>
      </dgm:t>
    </dgm:pt>
    <dgm:pt modelId="{A7460F49-4D36-44F6-82AB-FF6C416A958E}" type="sibTrans" cxnId="{7D4A58E8-77D5-4CDE-AB91-6C6809879FB6}">
      <dgm:prSet/>
      <dgm:spPr/>
      <dgm:t>
        <a:bodyPr/>
        <a:lstStyle/>
        <a:p>
          <a:endParaRPr lang="en-US"/>
        </a:p>
      </dgm:t>
    </dgm:pt>
    <dgm:pt modelId="{C5F192E9-1F4E-4C4E-B61B-17656019B7AB}">
      <dgm:prSet/>
      <dgm:spPr/>
      <dgm:t>
        <a:bodyPr/>
        <a:lstStyle/>
        <a:p>
          <a:r>
            <a:rPr lang="da-DK" dirty="0">
              <a:latin typeface="Cambria" panose="02040503050406030204" pitchFamily="18" charset="0"/>
            </a:rPr>
            <a:t>Fordi hører til belæg og derfor til påstand:</a:t>
          </a:r>
          <a:endParaRPr lang="en-US" dirty="0">
            <a:latin typeface="Cambria" panose="02040503050406030204" pitchFamily="18" charset="0"/>
          </a:endParaRPr>
        </a:p>
      </dgm:t>
    </dgm:pt>
    <dgm:pt modelId="{99CD638C-18D9-46AD-BB28-3E5E6816129A}" type="parTrans" cxnId="{4BFCA100-E0B7-43CB-9B00-B8C6FE132B53}">
      <dgm:prSet/>
      <dgm:spPr/>
      <dgm:t>
        <a:bodyPr/>
        <a:lstStyle/>
        <a:p>
          <a:endParaRPr lang="en-US"/>
        </a:p>
      </dgm:t>
    </dgm:pt>
    <dgm:pt modelId="{EA8E7116-7D0E-42C6-9F12-540F2AB8611D}" type="sibTrans" cxnId="{4BFCA100-E0B7-43CB-9B00-B8C6FE132B53}">
      <dgm:prSet/>
      <dgm:spPr/>
      <dgm:t>
        <a:bodyPr/>
        <a:lstStyle/>
        <a:p>
          <a:endParaRPr lang="en-US"/>
        </a:p>
      </dgm:t>
    </dgm:pt>
    <dgm:pt modelId="{3A20FDA0-2D27-49B4-8CEF-27D13F6CE909}">
      <dgm:prSet/>
      <dgm:spPr/>
      <dgm:t>
        <a:bodyPr/>
        <a:lstStyle/>
        <a:p>
          <a:r>
            <a:rPr lang="da-DK" i="1" dirty="0">
              <a:latin typeface="Cambria" panose="02040503050406030204" pitchFamily="18" charset="0"/>
            </a:rPr>
            <a:t>Fordi ”temperaturstigninger vil ødelægge civilisationens overlevelse </a:t>
          </a:r>
          <a:r>
            <a:rPr lang="da-DK" dirty="0">
              <a:latin typeface="Cambria" panose="02040503050406030204" pitchFamily="18" charset="0"/>
            </a:rPr>
            <a:t>[</a:t>
          </a:r>
          <a:r>
            <a:rPr lang="da-DK" i="1" dirty="0">
              <a:latin typeface="Cambria" panose="02040503050406030204" pitchFamily="18" charset="0"/>
            </a:rPr>
            <a:t>derfor</a:t>
          </a:r>
          <a:r>
            <a:rPr lang="da-DK" dirty="0">
              <a:latin typeface="Cambria" panose="02040503050406030204" pitchFamily="18" charset="0"/>
            </a:rPr>
            <a:t>] er vi nødt til at begrænse udledning af drivhusgasser. </a:t>
          </a:r>
          <a:endParaRPr lang="en-US" dirty="0">
            <a:latin typeface="Cambria" panose="02040503050406030204" pitchFamily="18" charset="0"/>
          </a:endParaRPr>
        </a:p>
      </dgm:t>
    </dgm:pt>
    <dgm:pt modelId="{21628946-FF14-4462-8E3B-5C2395B32BDD}" type="parTrans" cxnId="{4791945E-AFB7-42FE-A3A7-19BDEBACB749}">
      <dgm:prSet/>
      <dgm:spPr/>
      <dgm:t>
        <a:bodyPr/>
        <a:lstStyle/>
        <a:p>
          <a:endParaRPr lang="en-US"/>
        </a:p>
      </dgm:t>
    </dgm:pt>
    <dgm:pt modelId="{76BC2DDD-CA84-4EF8-BC97-3485159BC56C}" type="sibTrans" cxnId="{4791945E-AFB7-42FE-A3A7-19BDEBACB749}">
      <dgm:prSet/>
      <dgm:spPr/>
      <dgm:t>
        <a:bodyPr/>
        <a:lstStyle/>
        <a:p>
          <a:endParaRPr lang="en-US"/>
        </a:p>
      </dgm:t>
    </dgm:pt>
    <dgm:pt modelId="{ED94EF37-3D5F-564D-A76B-B3FC6DE80E37}" type="pres">
      <dgm:prSet presAssocID="{82E77BCD-9223-496E-A1CB-07659DD85597}" presName="linear" presStyleCnt="0">
        <dgm:presLayoutVars>
          <dgm:animLvl val="lvl"/>
          <dgm:resizeHandles val="exact"/>
        </dgm:presLayoutVars>
      </dgm:prSet>
      <dgm:spPr/>
    </dgm:pt>
    <dgm:pt modelId="{215B6C24-5F47-BC43-9909-4D3FCBD7B019}" type="pres">
      <dgm:prSet presAssocID="{34F11553-3B10-4152-917A-CA5D10DB67AA}" presName="parentText" presStyleLbl="node1" presStyleIdx="0" presStyleCnt="3">
        <dgm:presLayoutVars>
          <dgm:chMax val="0"/>
          <dgm:bulletEnabled val="1"/>
        </dgm:presLayoutVars>
      </dgm:prSet>
      <dgm:spPr/>
    </dgm:pt>
    <dgm:pt modelId="{A23EB67F-F421-E84B-B9F9-9575DDF19074}" type="pres">
      <dgm:prSet presAssocID="{34F11553-3B10-4152-917A-CA5D10DB67AA}" presName="childText" presStyleLbl="revTx" presStyleIdx="0" presStyleCnt="3">
        <dgm:presLayoutVars>
          <dgm:bulletEnabled val="1"/>
        </dgm:presLayoutVars>
      </dgm:prSet>
      <dgm:spPr/>
    </dgm:pt>
    <dgm:pt modelId="{6F2F4D28-566A-8E40-9709-C01BC9756899}" type="pres">
      <dgm:prSet presAssocID="{1CF28DA8-37FF-400D-B65C-F1381E44035D}" presName="parentText" presStyleLbl="node1" presStyleIdx="1" presStyleCnt="3">
        <dgm:presLayoutVars>
          <dgm:chMax val="0"/>
          <dgm:bulletEnabled val="1"/>
        </dgm:presLayoutVars>
      </dgm:prSet>
      <dgm:spPr/>
    </dgm:pt>
    <dgm:pt modelId="{0876AA9B-F3B9-8B49-A15C-DF92364A363C}" type="pres">
      <dgm:prSet presAssocID="{1CF28DA8-37FF-400D-B65C-F1381E44035D}" presName="childText" presStyleLbl="revTx" presStyleIdx="1" presStyleCnt="3">
        <dgm:presLayoutVars>
          <dgm:bulletEnabled val="1"/>
        </dgm:presLayoutVars>
      </dgm:prSet>
      <dgm:spPr/>
    </dgm:pt>
    <dgm:pt modelId="{1F15E151-835A-864C-8F45-75D1C826089A}" type="pres">
      <dgm:prSet presAssocID="{00DC5556-2D47-4D49-B364-C048992D653B}" presName="parentText" presStyleLbl="node1" presStyleIdx="2" presStyleCnt="3">
        <dgm:presLayoutVars>
          <dgm:chMax val="0"/>
          <dgm:bulletEnabled val="1"/>
        </dgm:presLayoutVars>
      </dgm:prSet>
      <dgm:spPr/>
    </dgm:pt>
    <dgm:pt modelId="{2605BA7E-05B4-D440-A8A8-B896EC1D0A13}" type="pres">
      <dgm:prSet presAssocID="{00DC5556-2D47-4D49-B364-C048992D653B}" presName="childText" presStyleLbl="revTx" presStyleIdx="2" presStyleCnt="3">
        <dgm:presLayoutVars>
          <dgm:bulletEnabled val="1"/>
        </dgm:presLayoutVars>
      </dgm:prSet>
      <dgm:spPr/>
    </dgm:pt>
  </dgm:ptLst>
  <dgm:cxnLst>
    <dgm:cxn modelId="{4BFCA100-E0B7-43CB-9B00-B8C6FE132B53}" srcId="{00DC5556-2D47-4D49-B364-C048992D653B}" destId="{C5F192E9-1F4E-4C4E-B61B-17656019B7AB}" srcOrd="0" destOrd="0" parTransId="{99CD638C-18D9-46AD-BB28-3E5E6816129A}" sibTransId="{EA8E7116-7D0E-42C6-9F12-540F2AB8611D}"/>
    <dgm:cxn modelId="{4AB95510-FE0E-7B4B-9759-4606A84B0C57}" type="presOf" srcId="{971ECDCC-52EB-4AFE-AE2D-43096C4E88B5}" destId="{0876AA9B-F3B9-8B49-A15C-DF92364A363C}" srcOrd="0" destOrd="0" presId="urn:microsoft.com/office/officeart/2005/8/layout/vList2"/>
    <dgm:cxn modelId="{0E947439-534F-1040-BF37-00853E3C3388}" type="presOf" srcId="{00DC5556-2D47-4D49-B364-C048992D653B}" destId="{1F15E151-835A-864C-8F45-75D1C826089A}" srcOrd="0" destOrd="0" presId="urn:microsoft.com/office/officeart/2005/8/layout/vList2"/>
    <dgm:cxn modelId="{4791945E-AFB7-42FE-A3A7-19BDEBACB749}" srcId="{00DC5556-2D47-4D49-B364-C048992D653B}" destId="{3A20FDA0-2D27-49B4-8CEF-27D13F6CE909}" srcOrd="1" destOrd="0" parTransId="{21628946-FF14-4462-8E3B-5C2395B32BDD}" sibTransId="{76BC2DDD-CA84-4EF8-BC97-3485159BC56C}"/>
    <dgm:cxn modelId="{B992C360-398E-4DAE-AD57-1A27CE825A54}" srcId="{82E77BCD-9223-496E-A1CB-07659DD85597}" destId="{1CF28DA8-37FF-400D-B65C-F1381E44035D}" srcOrd="1" destOrd="0" parTransId="{6CFA200E-7034-4472-8174-CCFE587BDAB6}" sibTransId="{CF2E5D9C-1F74-40CF-9975-EAD34D9B72DD}"/>
    <dgm:cxn modelId="{35CCDE47-CA85-A048-BCD3-07FD7417A160}" type="presOf" srcId="{52F54D7F-1312-4D7A-BBE1-DBF88DE1E14B}" destId="{A23EB67F-F421-E84B-B9F9-9575DDF19074}" srcOrd="0" destOrd="0" presId="urn:microsoft.com/office/officeart/2005/8/layout/vList2"/>
    <dgm:cxn modelId="{D85C2970-3898-3E4A-9E95-943DCAF9E56B}" type="presOf" srcId="{34F11553-3B10-4152-917A-CA5D10DB67AA}" destId="{215B6C24-5F47-BC43-9909-4D3FCBD7B019}" srcOrd="0" destOrd="0" presId="urn:microsoft.com/office/officeart/2005/8/layout/vList2"/>
    <dgm:cxn modelId="{DF61719B-4004-4AAE-B67E-A547B8CF95C1}" srcId="{1CF28DA8-37FF-400D-B65C-F1381E44035D}" destId="{971ECDCC-52EB-4AFE-AE2D-43096C4E88B5}" srcOrd="0" destOrd="0" parTransId="{1BAB040C-4A67-482E-A8A5-241155AE1EA1}" sibTransId="{842E57ED-8FCB-498C-BB8E-5962CFEB15BD}"/>
    <dgm:cxn modelId="{452E43AB-0BB3-1845-A7DE-2FAEE5FC3368}" type="presOf" srcId="{82E77BCD-9223-496E-A1CB-07659DD85597}" destId="{ED94EF37-3D5F-564D-A76B-B3FC6DE80E37}" srcOrd="0" destOrd="0" presId="urn:microsoft.com/office/officeart/2005/8/layout/vList2"/>
    <dgm:cxn modelId="{1E5F9DC4-09EF-40F8-9FBB-DB8DBCF91A2C}" srcId="{34F11553-3B10-4152-917A-CA5D10DB67AA}" destId="{52F54D7F-1312-4D7A-BBE1-DBF88DE1E14B}" srcOrd="0" destOrd="0" parTransId="{8FF9D647-2706-4251-9598-DA6CFCFC543B}" sibTransId="{7031B86A-AC16-4B77-A454-5F34EF732D0D}"/>
    <dgm:cxn modelId="{FAFA47CD-06C7-9049-B05A-5BA9405664D2}" type="presOf" srcId="{1CF28DA8-37FF-400D-B65C-F1381E44035D}" destId="{6F2F4D28-566A-8E40-9709-C01BC9756899}" srcOrd="0" destOrd="0" presId="urn:microsoft.com/office/officeart/2005/8/layout/vList2"/>
    <dgm:cxn modelId="{45265ACE-24C6-CD49-A1C4-D9FCAA619A5F}" type="presOf" srcId="{C5F192E9-1F4E-4C4E-B61B-17656019B7AB}" destId="{2605BA7E-05B4-D440-A8A8-B896EC1D0A13}" srcOrd="0" destOrd="0" presId="urn:microsoft.com/office/officeart/2005/8/layout/vList2"/>
    <dgm:cxn modelId="{6EA7A9CF-EEF0-4452-8F36-FE2F0543537B}" srcId="{82E77BCD-9223-496E-A1CB-07659DD85597}" destId="{34F11553-3B10-4152-917A-CA5D10DB67AA}" srcOrd="0" destOrd="0" parTransId="{DFB8C412-0491-451A-A5C2-252892509AE5}" sibTransId="{BA8D7321-31EB-437A-A959-75FF6032E063}"/>
    <dgm:cxn modelId="{DCA2C8E1-01A9-6B4F-81B6-D653A143F51C}" type="presOf" srcId="{3A20FDA0-2D27-49B4-8CEF-27D13F6CE909}" destId="{2605BA7E-05B4-D440-A8A8-B896EC1D0A13}" srcOrd="0" destOrd="1" presId="urn:microsoft.com/office/officeart/2005/8/layout/vList2"/>
    <dgm:cxn modelId="{7D4A58E8-77D5-4CDE-AB91-6C6809879FB6}" srcId="{82E77BCD-9223-496E-A1CB-07659DD85597}" destId="{00DC5556-2D47-4D49-B364-C048992D653B}" srcOrd="2" destOrd="0" parTransId="{33C24D07-AB23-4894-A8A0-F1301578D7B3}" sibTransId="{A7460F49-4D36-44F6-82AB-FF6C416A958E}"/>
    <dgm:cxn modelId="{BDC7AB43-5040-6C4D-BEDE-B841DBFACA97}" type="presParOf" srcId="{ED94EF37-3D5F-564D-A76B-B3FC6DE80E37}" destId="{215B6C24-5F47-BC43-9909-4D3FCBD7B019}" srcOrd="0" destOrd="0" presId="urn:microsoft.com/office/officeart/2005/8/layout/vList2"/>
    <dgm:cxn modelId="{6D34764C-7744-7E4B-9ABA-0E10B35FAAD5}" type="presParOf" srcId="{ED94EF37-3D5F-564D-A76B-B3FC6DE80E37}" destId="{A23EB67F-F421-E84B-B9F9-9575DDF19074}" srcOrd="1" destOrd="0" presId="urn:microsoft.com/office/officeart/2005/8/layout/vList2"/>
    <dgm:cxn modelId="{2DDC8104-30C6-FA43-A382-87A2F57637DE}" type="presParOf" srcId="{ED94EF37-3D5F-564D-A76B-B3FC6DE80E37}" destId="{6F2F4D28-566A-8E40-9709-C01BC9756899}" srcOrd="2" destOrd="0" presId="urn:microsoft.com/office/officeart/2005/8/layout/vList2"/>
    <dgm:cxn modelId="{C0F9D3F1-4D8C-0D40-9D11-F66F6E44BBF4}" type="presParOf" srcId="{ED94EF37-3D5F-564D-A76B-B3FC6DE80E37}" destId="{0876AA9B-F3B9-8B49-A15C-DF92364A363C}" srcOrd="3" destOrd="0" presId="urn:microsoft.com/office/officeart/2005/8/layout/vList2"/>
    <dgm:cxn modelId="{F3835F86-8CD6-8143-B554-15DCE4EC02ED}" type="presParOf" srcId="{ED94EF37-3D5F-564D-A76B-B3FC6DE80E37}" destId="{1F15E151-835A-864C-8F45-75D1C826089A}" srcOrd="4" destOrd="0" presId="urn:microsoft.com/office/officeart/2005/8/layout/vList2"/>
    <dgm:cxn modelId="{CF32F529-71AA-C44F-8DFF-77FC1876A5B6}" type="presParOf" srcId="{ED94EF37-3D5F-564D-A76B-B3FC6DE80E37}" destId="{2605BA7E-05B4-D440-A8A8-B896EC1D0A1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204C6-DBBF-F14E-905B-0DC8857B34E7}">
      <dsp:nvSpPr>
        <dsp:cNvPr id="0" name=""/>
        <dsp:cNvSpPr/>
      </dsp:nvSpPr>
      <dsp:spPr>
        <a:xfrm>
          <a:off x="3264" y="412051"/>
          <a:ext cx="3183020" cy="87516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a-DK" sz="1800" kern="1200" dirty="0">
              <a:latin typeface="Cambria" panose="02040503050406030204" pitchFamily="18" charset="0"/>
            </a:rPr>
            <a:t>Fra bekendtgørelsen i dansk, 1.2. Formål:</a:t>
          </a:r>
          <a:endParaRPr lang="en-US" sz="1800" kern="1200" dirty="0">
            <a:latin typeface="Cambria" panose="02040503050406030204" pitchFamily="18" charset="0"/>
          </a:endParaRPr>
        </a:p>
      </dsp:txBody>
      <dsp:txXfrm>
        <a:off x="3264" y="412051"/>
        <a:ext cx="3183020" cy="875164"/>
      </dsp:txXfrm>
    </dsp:sp>
    <dsp:sp modelId="{F41B69D5-B6D9-B34A-8F14-2B7D2A5A2985}">
      <dsp:nvSpPr>
        <dsp:cNvPr id="0" name=""/>
        <dsp:cNvSpPr/>
      </dsp:nvSpPr>
      <dsp:spPr>
        <a:xfrm>
          <a:off x="3264" y="1287215"/>
          <a:ext cx="3183020" cy="34586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a-DK" sz="1800" kern="1200" dirty="0">
              <a:latin typeface="Cambria" panose="02040503050406030204" pitchFamily="18" charset="0"/>
            </a:rPr>
            <a:t>”Centralt står arbejdet med elevernes udtryksfærdighed med fokus på et sikkert sprogligt udtryk og formidlingsbevidsthed. Sikker udtryksfærdighed og kritisk-analytisk sans fremmer elevernes muligheder for som medborgere at orientere sig og handle i et moderne, demokratisk, digitaliseret og globalt orienteret samfund.”</a:t>
          </a:r>
          <a:endParaRPr lang="en-US" sz="1800" kern="1200" dirty="0">
            <a:latin typeface="Cambria" panose="02040503050406030204" pitchFamily="18" charset="0"/>
          </a:endParaRPr>
        </a:p>
      </dsp:txBody>
      <dsp:txXfrm>
        <a:off x="3264" y="1287215"/>
        <a:ext cx="3183020" cy="3458699"/>
      </dsp:txXfrm>
    </dsp:sp>
    <dsp:sp modelId="{E503ED75-0867-C046-8368-7A78694942A7}">
      <dsp:nvSpPr>
        <dsp:cNvPr id="0" name=""/>
        <dsp:cNvSpPr/>
      </dsp:nvSpPr>
      <dsp:spPr>
        <a:xfrm>
          <a:off x="3631907" y="412051"/>
          <a:ext cx="3183020" cy="875164"/>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a-DK" sz="1800" kern="1200">
              <a:latin typeface="Cambria" panose="02040503050406030204" pitchFamily="18" charset="0"/>
            </a:rPr>
            <a:t>Godt i forhold til andre faglige sammenhænge:</a:t>
          </a:r>
          <a:endParaRPr lang="en-US" sz="1800" kern="1200">
            <a:latin typeface="Cambria" panose="02040503050406030204" pitchFamily="18" charset="0"/>
          </a:endParaRPr>
        </a:p>
      </dsp:txBody>
      <dsp:txXfrm>
        <a:off x="3631907" y="412051"/>
        <a:ext cx="3183020" cy="875164"/>
      </dsp:txXfrm>
    </dsp:sp>
    <dsp:sp modelId="{B2BE1C39-B410-F049-A350-794F84C6896A}">
      <dsp:nvSpPr>
        <dsp:cNvPr id="0" name=""/>
        <dsp:cNvSpPr/>
      </dsp:nvSpPr>
      <dsp:spPr>
        <a:xfrm>
          <a:off x="3631907" y="1287215"/>
          <a:ext cx="3183020" cy="3458699"/>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a-DK" sz="1800" kern="1200" dirty="0">
              <a:latin typeface="Cambria" panose="02040503050406030204" pitchFamily="18" charset="0"/>
            </a:rPr>
            <a:t>De tværfaglige: DHO, SRO, SRP</a:t>
          </a:r>
          <a:endParaRPr lang="en-US" sz="1800" kern="1200" dirty="0">
            <a:latin typeface="Cambria" panose="02040503050406030204" pitchFamily="18" charset="0"/>
          </a:endParaRPr>
        </a:p>
        <a:p>
          <a:pPr marL="171450" lvl="1" indent="-171450" algn="l" defTabSz="800100">
            <a:lnSpc>
              <a:spcPct val="90000"/>
            </a:lnSpc>
            <a:spcBef>
              <a:spcPct val="0"/>
            </a:spcBef>
            <a:spcAft>
              <a:spcPct val="15000"/>
            </a:spcAft>
            <a:buChar char="•"/>
          </a:pPr>
          <a:r>
            <a:rPr lang="da-DK" sz="1800" kern="1200">
              <a:latin typeface="Cambria" panose="02040503050406030204" pitchFamily="18" charset="0"/>
            </a:rPr>
            <a:t>Andre fag: Faglig argumentation findes i ALLE fag!</a:t>
          </a:r>
          <a:endParaRPr lang="en-US" sz="1800" kern="1200">
            <a:latin typeface="Cambria" panose="02040503050406030204" pitchFamily="18" charset="0"/>
          </a:endParaRPr>
        </a:p>
      </dsp:txBody>
      <dsp:txXfrm>
        <a:off x="3631907" y="1287215"/>
        <a:ext cx="3183020" cy="3458699"/>
      </dsp:txXfrm>
    </dsp:sp>
    <dsp:sp modelId="{91856898-5C7F-1948-9DF3-80AA2F06BD76}">
      <dsp:nvSpPr>
        <dsp:cNvPr id="0" name=""/>
        <dsp:cNvSpPr/>
      </dsp:nvSpPr>
      <dsp:spPr>
        <a:xfrm>
          <a:off x="7260551" y="412051"/>
          <a:ext cx="3183020" cy="875164"/>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a-DK" sz="1800" kern="1200" dirty="0">
              <a:latin typeface="Cambria" panose="02040503050406030204" pitchFamily="18" charset="0"/>
            </a:rPr>
            <a:t>Skriftlig eksamen: En af de tre genrer er den ”debatterende artikel”, hvori man skal…:</a:t>
          </a:r>
          <a:endParaRPr lang="en-US" sz="1800" kern="1200" dirty="0">
            <a:latin typeface="Cambria" panose="02040503050406030204" pitchFamily="18" charset="0"/>
          </a:endParaRPr>
        </a:p>
      </dsp:txBody>
      <dsp:txXfrm>
        <a:off x="7260551" y="412051"/>
        <a:ext cx="3183020" cy="875164"/>
      </dsp:txXfrm>
    </dsp:sp>
    <dsp:sp modelId="{16CCCD3F-67FB-604A-AEAB-8DF481BD1514}">
      <dsp:nvSpPr>
        <dsp:cNvPr id="0" name=""/>
        <dsp:cNvSpPr/>
      </dsp:nvSpPr>
      <dsp:spPr>
        <a:xfrm>
          <a:off x="7260551" y="1287215"/>
          <a:ext cx="3183020" cy="345869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a-DK" sz="1800" kern="1200" dirty="0">
              <a:latin typeface="Cambria" panose="02040503050406030204" pitchFamily="18" charset="0"/>
            </a:rPr>
            <a:t>” præsentere emnet gennem en fokuseret indledning og diskussion og forsøge at overbevise [sin] læser gennem en stærk og velgennemtænkt argumentation med en afslutning, der markerer [ens] synspunkt ”</a:t>
          </a:r>
          <a:endParaRPr lang="en-US" sz="1800" kern="1200" dirty="0">
            <a:latin typeface="Cambria" panose="02040503050406030204" pitchFamily="18" charset="0"/>
          </a:endParaRPr>
        </a:p>
      </dsp:txBody>
      <dsp:txXfrm>
        <a:off x="7260551" y="1287215"/>
        <a:ext cx="3183020" cy="3458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B6C24-5F47-BC43-9909-4D3FCBD7B019}">
      <dsp:nvSpPr>
        <dsp:cNvPr id="0" name=""/>
        <dsp:cNvSpPr/>
      </dsp:nvSpPr>
      <dsp:spPr>
        <a:xfrm>
          <a:off x="0" y="291811"/>
          <a:ext cx="10515600" cy="631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a-DK" sz="2700" kern="1200" dirty="0">
              <a:latin typeface="Cambria" panose="02040503050406030204" pitchFamily="18" charset="0"/>
            </a:rPr>
            <a:t>Påstand: Det man mener og gerne vil overbevise andre om, en pointe</a:t>
          </a:r>
          <a:endParaRPr lang="en-US" sz="2700" kern="1200" dirty="0">
            <a:latin typeface="Cambria" panose="02040503050406030204" pitchFamily="18" charset="0"/>
          </a:endParaRPr>
        </a:p>
      </dsp:txBody>
      <dsp:txXfrm>
        <a:off x="30842" y="322653"/>
        <a:ext cx="10453916" cy="570116"/>
      </dsp:txXfrm>
    </dsp:sp>
    <dsp:sp modelId="{A23EB67F-F421-E84B-B9F9-9575DDF19074}">
      <dsp:nvSpPr>
        <dsp:cNvPr id="0" name=""/>
        <dsp:cNvSpPr/>
      </dsp:nvSpPr>
      <dsp:spPr>
        <a:xfrm>
          <a:off x="0" y="923611"/>
          <a:ext cx="10515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latin typeface="Cambria" panose="02040503050406030204" pitchFamily="18" charset="0"/>
          </a:endParaRPr>
        </a:p>
      </dsp:txBody>
      <dsp:txXfrm>
        <a:off x="0" y="923611"/>
        <a:ext cx="10515600" cy="447120"/>
      </dsp:txXfrm>
    </dsp:sp>
    <dsp:sp modelId="{6F2F4D28-566A-8E40-9709-C01BC9756899}">
      <dsp:nvSpPr>
        <dsp:cNvPr id="0" name=""/>
        <dsp:cNvSpPr/>
      </dsp:nvSpPr>
      <dsp:spPr>
        <a:xfrm>
          <a:off x="0" y="1370731"/>
          <a:ext cx="10515600" cy="631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a-DK" sz="2700" kern="1200" dirty="0">
              <a:latin typeface="Cambria" panose="02040503050406030204" pitchFamily="18" charset="0"/>
            </a:rPr>
            <a:t>Belæg: Begrundelsen eller årsagen, som skal overbevise modtageren</a:t>
          </a:r>
          <a:endParaRPr lang="en-US" sz="2700" kern="1200" dirty="0">
            <a:latin typeface="Cambria" panose="02040503050406030204" pitchFamily="18" charset="0"/>
          </a:endParaRPr>
        </a:p>
      </dsp:txBody>
      <dsp:txXfrm>
        <a:off x="30842" y="1401573"/>
        <a:ext cx="10453916" cy="570116"/>
      </dsp:txXfrm>
    </dsp:sp>
    <dsp:sp modelId="{0876AA9B-F3B9-8B49-A15C-DF92364A363C}">
      <dsp:nvSpPr>
        <dsp:cNvPr id="0" name=""/>
        <dsp:cNvSpPr/>
      </dsp:nvSpPr>
      <dsp:spPr>
        <a:xfrm>
          <a:off x="0" y="2002531"/>
          <a:ext cx="105156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latin typeface="Cambria" panose="02040503050406030204" pitchFamily="18" charset="0"/>
          </a:endParaRPr>
        </a:p>
      </dsp:txBody>
      <dsp:txXfrm>
        <a:off x="0" y="2002531"/>
        <a:ext cx="10515600" cy="447120"/>
      </dsp:txXfrm>
    </dsp:sp>
    <dsp:sp modelId="{1F15E151-835A-864C-8F45-75D1C826089A}">
      <dsp:nvSpPr>
        <dsp:cNvPr id="0" name=""/>
        <dsp:cNvSpPr/>
      </dsp:nvSpPr>
      <dsp:spPr>
        <a:xfrm>
          <a:off x="0" y="2449651"/>
          <a:ext cx="10515600" cy="631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a-DK" sz="2700" kern="1200" dirty="0">
              <a:latin typeface="Cambria" panose="02040503050406030204" pitchFamily="18" charset="0"/>
            </a:rPr>
            <a:t>”Fordi/derfor-prøven”</a:t>
          </a:r>
          <a:endParaRPr lang="en-US" sz="2700" kern="1200" dirty="0">
            <a:latin typeface="Cambria" panose="02040503050406030204" pitchFamily="18" charset="0"/>
          </a:endParaRPr>
        </a:p>
      </dsp:txBody>
      <dsp:txXfrm>
        <a:off x="30842" y="2480493"/>
        <a:ext cx="10453916" cy="570116"/>
      </dsp:txXfrm>
    </dsp:sp>
    <dsp:sp modelId="{2605BA7E-05B4-D440-A8A8-B896EC1D0A13}">
      <dsp:nvSpPr>
        <dsp:cNvPr id="0" name=""/>
        <dsp:cNvSpPr/>
      </dsp:nvSpPr>
      <dsp:spPr>
        <a:xfrm>
          <a:off x="0" y="3081451"/>
          <a:ext cx="10515600" cy="9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da-DK" sz="2100" kern="1200" dirty="0">
              <a:latin typeface="Cambria" panose="02040503050406030204" pitchFamily="18" charset="0"/>
            </a:rPr>
            <a:t>Fordi hører til belæg og derfor til påstand:</a:t>
          </a:r>
          <a:endParaRPr lang="en-US" sz="2100" kern="1200" dirty="0">
            <a:latin typeface="Cambria" panose="02040503050406030204" pitchFamily="18" charset="0"/>
          </a:endParaRPr>
        </a:p>
        <a:p>
          <a:pPr marL="228600" lvl="1" indent="-228600" algn="l" defTabSz="933450">
            <a:lnSpc>
              <a:spcPct val="90000"/>
            </a:lnSpc>
            <a:spcBef>
              <a:spcPct val="0"/>
            </a:spcBef>
            <a:spcAft>
              <a:spcPct val="20000"/>
            </a:spcAft>
            <a:buChar char="•"/>
          </a:pPr>
          <a:r>
            <a:rPr lang="da-DK" sz="2100" i="1" kern="1200" dirty="0">
              <a:latin typeface="Cambria" panose="02040503050406030204" pitchFamily="18" charset="0"/>
            </a:rPr>
            <a:t>Fordi ”temperaturstigninger vil ødelægge civilisationens overlevelse </a:t>
          </a:r>
          <a:r>
            <a:rPr lang="da-DK" sz="2100" kern="1200" dirty="0">
              <a:latin typeface="Cambria" panose="02040503050406030204" pitchFamily="18" charset="0"/>
            </a:rPr>
            <a:t>[</a:t>
          </a:r>
          <a:r>
            <a:rPr lang="da-DK" sz="2100" i="1" kern="1200" dirty="0">
              <a:latin typeface="Cambria" panose="02040503050406030204" pitchFamily="18" charset="0"/>
            </a:rPr>
            <a:t>derfor</a:t>
          </a:r>
          <a:r>
            <a:rPr lang="da-DK" sz="2100" kern="1200" dirty="0">
              <a:latin typeface="Cambria" panose="02040503050406030204" pitchFamily="18" charset="0"/>
            </a:rPr>
            <a:t>] er vi nødt til at begrænse udledning af drivhusgasser. </a:t>
          </a:r>
          <a:endParaRPr lang="en-US" sz="2100" kern="1200" dirty="0">
            <a:latin typeface="Cambria" panose="02040503050406030204" pitchFamily="18" charset="0"/>
          </a:endParaRPr>
        </a:p>
      </dsp:txBody>
      <dsp:txXfrm>
        <a:off x="0" y="3081451"/>
        <a:ext cx="10515600" cy="9780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F811F-10FE-BD4F-8495-EF2B702FFD86}" type="datetimeFigureOut">
              <a:rPr lang="da-DK" smtClean="0"/>
              <a:t>31-07-2023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CF825-3775-FC46-91ED-786AEA536CFB}" type="slidenum">
              <a:rPr lang="da-DK" smtClean="0"/>
              <a:t>‹nr.›</a:t>
            </a:fld>
            <a:endParaRPr lang="da-DK"/>
          </a:p>
        </p:txBody>
      </p:sp>
    </p:spTree>
    <p:extLst>
      <p:ext uri="{BB962C8B-B14F-4D97-AF65-F5344CB8AC3E}">
        <p14:creationId xmlns:p14="http://schemas.microsoft.com/office/powerpoint/2010/main" val="43270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4ECF825-3775-FC46-91ED-786AEA536CFB}" type="slidenum">
              <a:rPr lang="da-DK" smtClean="0"/>
              <a:t>1</a:t>
            </a:fld>
            <a:endParaRPr lang="da-DK"/>
          </a:p>
        </p:txBody>
      </p:sp>
    </p:spTree>
    <p:extLst>
      <p:ext uri="{BB962C8B-B14F-4D97-AF65-F5344CB8AC3E}">
        <p14:creationId xmlns:p14="http://schemas.microsoft.com/office/powerpoint/2010/main" val="346235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4ECF825-3775-FC46-91ED-786AEA536CFB}" type="slidenum">
              <a:rPr lang="da-DK" smtClean="0"/>
              <a:t>2</a:t>
            </a:fld>
            <a:endParaRPr lang="da-DK"/>
          </a:p>
        </p:txBody>
      </p:sp>
    </p:spTree>
    <p:extLst>
      <p:ext uri="{BB962C8B-B14F-4D97-AF65-F5344CB8AC3E}">
        <p14:creationId xmlns:p14="http://schemas.microsoft.com/office/powerpoint/2010/main" val="174148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65D5C4-424F-D847-BCC2-E46732152B3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175EB46-092B-2345-80E2-4E2768F3B7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AADAFCD-DFA6-824F-9023-8AC91EC97258}"/>
              </a:ext>
            </a:extLst>
          </p:cNvPr>
          <p:cNvSpPr>
            <a:spLocks noGrp="1"/>
          </p:cNvSpPr>
          <p:nvPr>
            <p:ph type="dt" sz="half" idx="10"/>
          </p:nvPr>
        </p:nvSpPr>
        <p:spPr/>
        <p:txBody>
          <a:bodyPr/>
          <a:lstStyle/>
          <a:p>
            <a:fld id="{CFEBAC7B-D49E-C248-9F7B-9E7FFB463F85}" type="datetimeFigureOut">
              <a:rPr lang="da-DK" smtClean="0"/>
              <a:t>31-07-2023</a:t>
            </a:fld>
            <a:endParaRPr lang="da-DK"/>
          </a:p>
        </p:txBody>
      </p:sp>
      <p:sp>
        <p:nvSpPr>
          <p:cNvPr id="5" name="Pladsholder til sidefod 4">
            <a:extLst>
              <a:ext uri="{FF2B5EF4-FFF2-40B4-BE49-F238E27FC236}">
                <a16:creationId xmlns:a16="http://schemas.microsoft.com/office/drawing/2014/main" id="{8B869395-2206-B948-A34E-42684B3EF5D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C1595F0-C041-214B-B84B-6FB71E381591}"/>
              </a:ext>
            </a:extLst>
          </p:cNvPr>
          <p:cNvSpPr>
            <a:spLocks noGrp="1"/>
          </p:cNvSpPr>
          <p:nvPr>
            <p:ph type="sldNum" sz="quarter" idx="12"/>
          </p:nvPr>
        </p:nvSpPr>
        <p:spPr/>
        <p:txBody>
          <a:bodyPr/>
          <a:lstStyle/>
          <a:p>
            <a:fld id="{83099569-FA58-804D-A833-7BCE8E9D122F}" type="slidenum">
              <a:rPr lang="da-DK" smtClean="0"/>
              <a:t>‹nr.›</a:t>
            </a:fld>
            <a:endParaRPr lang="da-DK"/>
          </a:p>
        </p:txBody>
      </p:sp>
    </p:spTree>
    <p:extLst>
      <p:ext uri="{BB962C8B-B14F-4D97-AF65-F5344CB8AC3E}">
        <p14:creationId xmlns:p14="http://schemas.microsoft.com/office/powerpoint/2010/main" val="2141147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A30FF-B75B-124B-8D4C-AF0CF3692EF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4BF7729-34E9-AA48-9168-DB4FB8B001F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5D3F731-0E8E-AB4D-B5F3-533D7CD7EDF2}"/>
              </a:ext>
            </a:extLst>
          </p:cNvPr>
          <p:cNvSpPr>
            <a:spLocks noGrp="1"/>
          </p:cNvSpPr>
          <p:nvPr>
            <p:ph type="dt" sz="half" idx="10"/>
          </p:nvPr>
        </p:nvSpPr>
        <p:spPr/>
        <p:txBody>
          <a:bodyPr/>
          <a:lstStyle/>
          <a:p>
            <a:fld id="{CFEBAC7B-D49E-C248-9F7B-9E7FFB463F85}" type="datetimeFigureOut">
              <a:rPr lang="da-DK" smtClean="0"/>
              <a:t>31-07-2023</a:t>
            </a:fld>
            <a:endParaRPr lang="da-DK"/>
          </a:p>
        </p:txBody>
      </p:sp>
      <p:sp>
        <p:nvSpPr>
          <p:cNvPr id="5" name="Pladsholder til sidefod 4">
            <a:extLst>
              <a:ext uri="{FF2B5EF4-FFF2-40B4-BE49-F238E27FC236}">
                <a16:creationId xmlns:a16="http://schemas.microsoft.com/office/drawing/2014/main" id="{6D6130DD-E982-6A4B-AC7E-07CB06C65DF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CEBFCA3-684C-1E43-B174-5E30CC80AAF7}"/>
              </a:ext>
            </a:extLst>
          </p:cNvPr>
          <p:cNvSpPr>
            <a:spLocks noGrp="1"/>
          </p:cNvSpPr>
          <p:nvPr>
            <p:ph type="sldNum" sz="quarter" idx="12"/>
          </p:nvPr>
        </p:nvSpPr>
        <p:spPr/>
        <p:txBody>
          <a:bodyPr/>
          <a:lstStyle/>
          <a:p>
            <a:fld id="{83099569-FA58-804D-A833-7BCE8E9D122F}" type="slidenum">
              <a:rPr lang="da-DK" smtClean="0"/>
              <a:t>‹nr.›</a:t>
            </a:fld>
            <a:endParaRPr lang="da-DK"/>
          </a:p>
        </p:txBody>
      </p:sp>
    </p:spTree>
    <p:extLst>
      <p:ext uri="{BB962C8B-B14F-4D97-AF65-F5344CB8AC3E}">
        <p14:creationId xmlns:p14="http://schemas.microsoft.com/office/powerpoint/2010/main" val="215939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6F0AE05-D8F2-7144-B020-5E4113E1508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E4F89B5-4023-BF45-9C47-7E54A8FFC9AD}"/>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3431D7B-FF5B-5140-9252-77BCDAB57531}"/>
              </a:ext>
            </a:extLst>
          </p:cNvPr>
          <p:cNvSpPr>
            <a:spLocks noGrp="1"/>
          </p:cNvSpPr>
          <p:nvPr>
            <p:ph type="dt" sz="half" idx="10"/>
          </p:nvPr>
        </p:nvSpPr>
        <p:spPr/>
        <p:txBody>
          <a:bodyPr/>
          <a:lstStyle/>
          <a:p>
            <a:fld id="{CFEBAC7B-D49E-C248-9F7B-9E7FFB463F85}" type="datetimeFigureOut">
              <a:rPr lang="da-DK" smtClean="0"/>
              <a:t>31-07-2023</a:t>
            </a:fld>
            <a:endParaRPr lang="da-DK"/>
          </a:p>
        </p:txBody>
      </p:sp>
      <p:sp>
        <p:nvSpPr>
          <p:cNvPr id="5" name="Pladsholder til sidefod 4">
            <a:extLst>
              <a:ext uri="{FF2B5EF4-FFF2-40B4-BE49-F238E27FC236}">
                <a16:creationId xmlns:a16="http://schemas.microsoft.com/office/drawing/2014/main" id="{A5360928-9C13-BA43-9950-744C1759404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14B612E-1601-C74E-9004-A872CD4286AD}"/>
              </a:ext>
            </a:extLst>
          </p:cNvPr>
          <p:cNvSpPr>
            <a:spLocks noGrp="1"/>
          </p:cNvSpPr>
          <p:nvPr>
            <p:ph type="sldNum" sz="quarter" idx="12"/>
          </p:nvPr>
        </p:nvSpPr>
        <p:spPr/>
        <p:txBody>
          <a:bodyPr/>
          <a:lstStyle/>
          <a:p>
            <a:fld id="{83099569-FA58-804D-A833-7BCE8E9D122F}" type="slidenum">
              <a:rPr lang="da-DK" smtClean="0"/>
              <a:t>‹nr.›</a:t>
            </a:fld>
            <a:endParaRPr lang="da-DK"/>
          </a:p>
        </p:txBody>
      </p:sp>
    </p:spTree>
    <p:extLst>
      <p:ext uri="{BB962C8B-B14F-4D97-AF65-F5344CB8AC3E}">
        <p14:creationId xmlns:p14="http://schemas.microsoft.com/office/powerpoint/2010/main" val="83815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E0D3C-8868-4743-BDE7-8756F6275F6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38F902E-3C16-F84E-BF67-2D0BB1A58EE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1F535D7-D1DD-5E4B-B8AC-2E8A7C95EAD5}"/>
              </a:ext>
            </a:extLst>
          </p:cNvPr>
          <p:cNvSpPr>
            <a:spLocks noGrp="1"/>
          </p:cNvSpPr>
          <p:nvPr>
            <p:ph type="dt" sz="half" idx="10"/>
          </p:nvPr>
        </p:nvSpPr>
        <p:spPr/>
        <p:txBody>
          <a:bodyPr/>
          <a:lstStyle/>
          <a:p>
            <a:fld id="{CFEBAC7B-D49E-C248-9F7B-9E7FFB463F85}" type="datetimeFigureOut">
              <a:rPr lang="da-DK" smtClean="0"/>
              <a:t>31-07-2023</a:t>
            </a:fld>
            <a:endParaRPr lang="da-DK"/>
          </a:p>
        </p:txBody>
      </p:sp>
      <p:sp>
        <p:nvSpPr>
          <p:cNvPr id="5" name="Pladsholder til sidefod 4">
            <a:extLst>
              <a:ext uri="{FF2B5EF4-FFF2-40B4-BE49-F238E27FC236}">
                <a16:creationId xmlns:a16="http://schemas.microsoft.com/office/drawing/2014/main" id="{1435C6C7-742E-8742-B879-7DE91647E8A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23A5B24-F655-6C42-BB76-36DD0CF1488C}"/>
              </a:ext>
            </a:extLst>
          </p:cNvPr>
          <p:cNvSpPr>
            <a:spLocks noGrp="1"/>
          </p:cNvSpPr>
          <p:nvPr>
            <p:ph type="sldNum" sz="quarter" idx="12"/>
          </p:nvPr>
        </p:nvSpPr>
        <p:spPr/>
        <p:txBody>
          <a:bodyPr/>
          <a:lstStyle/>
          <a:p>
            <a:fld id="{83099569-FA58-804D-A833-7BCE8E9D122F}" type="slidenum">
              <a:rPr lang="da-DK" smtClean="0"/>
              <a:t>‹nr.›</a:t>
            </a:fld>
            <a:endParaRPr lang="da-DK"/>
          </a:p>
        </p:txBody>
      </p:sp>
    </p:spTree>
    <p:extLst>
      <p:ext uri="{BB962C8B-B14F-4D97-AF65-F5344CB8AC3E}">
        <p14:creationId xmlns:p14="http://schemas.microsoft.com/office/powerpoint/2010/main" val="21630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4DE32-2059-A144-917D-E476358F6C1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DC1377A-3F41-174F-9C74-CB9276B1AE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CBF1F0C8-E685-CA46-8B9C-742CCCE73992}"/>
              </a:ext>
            </a:extLst>
          </p:cNvPr>
          <p:cNvSpPr>
            <a:spLocks noGrp="1"/>
          </p:cNvSpPr>
          <p:nvPr>
            <p:ph type="dt" sz="half" idx="10"/>
          </p:nvPr>
        </p:nvSpPr>
        <p:spPr/>
        <p:txBody>
          <a:bodyPr/>
          <a:lstStyle/>
          <a:p>
            <a:fld id="{CFEBAC7B-D49E-C248-9F7B-9E7FFB463F85}" type="datetimeFigureOut">
              <a:rPr lang="da-DK" smtClean="0"/>
              <a:t>31-07-2023</a:t>
            </a:fld>
            <a:endParaRPr lang="da-DK"/>
          </a:p>
        </p:txBody>
      </p:sp>
      <p:sp>
        <p:nvSpPr>
          <p:cNvPr id="5" name="Pladsholder til sidefod 4">
            <a:extLst>
              <a:ext uri="{FF2B5EF4-FFF2-40B4-BE49-F238E27FC236}">
                <a16:creationId xmlns:a16="http://schemas.microsoft.com/office/drawing/2014/main" id="{25BCD194-552A-364A-B06A-B5A30360CF5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BCA3B69-57CA-084C-B0F4-9757D2316DEA}"/>
              </a:ext>
            </a:extLst>
          </p:cNvPr>
          <p:cNvSpPr>
            <a:spLocks noGrp="1"/>
          </p:cNvSpPr>
          <p:nvPr>
            <p:ph type="sldNum" sz="quarter" idx="12"/>
          </p:nvPr>
        </p:nvSpPr>
        <p:spPr/>
        <p:txBody>
          <a:bodyPr/>
          <a:lstStyle/>
          <a:p>
            <a:fld id="{83099569-FA58-804D-A833-7BCE8E9D122F}" type="slidenum">
              <a:rPr lang="da-DK" smtClean="0"/>
              <a:t>‹nr.›</a:t>
            </a:fld>
            <a:endParaRPr lang="da-DK"/>
          </a:p>
        </p:txBody>
      </p:sp>
    </p:spTree>
    <p:extLst>
      <p:ext uri="{BB962C8B-B14F-4D97-AF65-F5344CB8AC3E}">
        <p14:creationId xmlns:p14="http://schemas.microsoft.com/office/powerpoint/2010/main" val="216286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2369F-B34D-DC4C-BD73-2D61BBDCD78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04D7849-BCF5-1C4A-B4B5-67E46882EB89}"/>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6DB9EF4-8E7D-D04E-93BF-D7E3FA2F598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FA4D0152-02E0-0846-A089-595144473FE8}"/>
              </a:ext>
            </a:extLst>
          </p:cNvPr>
          <p:cNvSpPr>
            <a:spLocks noGrp="1"/>
          </p:cNvSpPr>
          <p:nvPr>
            <p:ph type="dt" sz="half" idx="10"/>
          </p:nvPr>
        </p:nvSpPr>
        <p:spPr/>
        <p:txBody>
          <a:bodyPr/>
          <a:lstStyle/>
          <a:p>
            <a:fld id="{CFEBAC7B-D49E-C248-9F7B-9E7FFB463F85}" type="datetimeFigureOut">
              <a:rPr lang="da-DK" smtClean="0"/>
              <a:t>31-07-2023</a:t>
            </a:fld>
            <a:endParaRPr lang="da-DK"/>
          </a:p>
        </p:txBody>
      </p:sp>
      <p:sp>
        <p:nvSpPr>
          <p:cNvPr id="6" name="Pladsholder til sidefod 5">
            <a:extLst>
              <a:ext uri="{FF2B5EF4-FFF2-40B4-BE49-F238E27FC236}">
                <a16:creationId xmlns:a16="http://schemas.microsoft.com/office/drawing/2014/main" id="{65614CDE-AF88-5743-98F2-EC3468D2DFD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82ACE79-2F74-5241-AEC7-D28D3A8FA47A}"/>
              </a:ext>
            </a:extLst>
          </p:cNvPr>
          <p:cNvSpPr>
            <a:spLocks noGrp="1"/>
          </p:cNvSpPr>
          <p:nvPr>
            <p:ph type="sldNum" sz="quarter" idx="12"/>
          </p:nvPr>
        </p:nvSpPr>
        <p:spPr/>
        <p:txBody>
          <a:bodyPr/>
          <a:lstStyle/>
          <a:p>
            <a:fld id="{83099569-FA58-804D-A833-7BCE8E9D122F}" type="slidenum">
              <a:rPr lang="da-DK" smtClean="0"/>
              <a:t>‹nr.›</a:t>
            </a:fld>
            <a:endParaRPr lang="da-DK"/>
          </a:p>
        </p:txBody>
      </p:sp>
    </p:spTree>
    <p:extLst>
      <p:ext uri="{BB962C8B-B14F-4D97-AF65-F5344CB8AC3E}">
        <p14:creationId xmlns:p14="http://schemas.microsoft.com/office/powerpoint/2010/main" val="232357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AA39B-E4C7-6C4C-A4EC-F98249C38B7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62FBF2D-FB44-814E-AD8E-C4C101A8B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DAEE5A0-7248-004D-80EC-9F080FDC1755}"/>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AD21717-3A23-4C4A-BBC7-96C0C336E4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D5E8C836-0E02-9441-98DA-7DEA9B79183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3F96A75D-9CF8-DF43-B065-5C8FA7883EC6}"/>
              </a:ext>
            </a:extLst>
          </p:cNvPr>
          <p:cNvSpPr>
            <a:spLocks noGrp="1"/>
          </p:cNvSpPr>
          <p:nvPr>
            <p:ph type="dt" sz="half" idx="10"/>
          </p:nvPr>
        </p:nvSpPr>
        <p:spPr/>
        <p:txBody>
          <a:bodyPr/>
          <a:lstStyle/>
          <a:p>
            <a:fld id="{CFEBAC7B-D49E-C248-9F7B-9E7FFB463F85}" type="datetimeFigureOut">
              <a:rPr lang="da-DK" smtClean="0"/>
              <a:t>31-07-2023</a:t>
            </a:fld>
            <a:endParaRPr lang="da-DK"/>
          </a:p>
        </p:txBody>
      </p:sp>
      <p:sp>
        <p:nvSpPr>
          <p:cNvPr id="8" name="Pladsholder til sidefod 7">
            <a:extLst>
              <a:ext uri="{FF2B5EF4-FFF2-40B4-BE49-F238E27FC236}">
                <a16:creationId xmlns:a16="http://schemas.microsoft.com/office/drawing/2014/main" id="{F1621090-2E0E-6640-95E8-AF6A12AE223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49FA253-31B7-9E43-95D5-48209A3EDD3B}"/>
              </a:ext>
            </a:extLst>
          </p:cNvPr>
          <p:cNvSpPr>
            <a:spLocks noGrp="1"/>
          </p:cNvSpPr>
          <p:nvPr>
            <p:ph type="sldNum" sz="quarter" idx="12"/>
          </p:nvPr>
        </p:nvSpPr>
        <p:spPr/>
        <p:txBody>
          <a:bodyPr/>
          <a:lstStyle/>
          <a:p>
            <a:fld id="{83099569-FA58-804D-A833-7BCE8E9D122F}" type="slidenum">
              <a:rPr lang="da-DK" smtClean="0"/>
              <a:t>‹nr.›</a:t>
            </a:fld>
            <a:endParaRPr lang="da-DK"/>
          </a:p>
        </p:txBody>
      </p:sp>
    </p:spTree>
    <p:extLst>
      <p:ext uri="{BB962C8B-B14F-4D97-AF65-F5344CB8AC3E}">
        <p14:creationId xmlns:p14="http://schemas.microsoft.com/office/powerpoint/2010/main" val="252188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DBD64-CC15-CC4E-9650-ADE1A2B7D90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2C811CC-6737-C14E-9486-A535C4AFA517}"/>
              </a:ext>
            </a:extLst>
          </p:cNvPr>
          <p:cNvSpPr>
            <a:spLocks noGrp="1"/>
          </p:cNvSpPr>
          <p:nvPr>
            <p:ph type="dt" sz="half" idx="10"/>
          </p:nvPr>
        </p:nvSpPr>
        <p:spPr/>
        <p:txBody>
          <a:bodyPr/>
          <a:lstStyle/>
          <a:p>
            <a:fld id="{CFEBAC7B-D49E-C248-9F7B-9E7FFB463F85}" type="datetimeFigureOut">
              <a:rPr lang="da-DK" smtClean="0"/>
              <a:t>31-07-2023</a:t>
            </a:fld>
            <a:endParaRPr lang="da-DK"/>
          </a:p>
        </p:txBody>
      </p:sp>
      <p:sp>
        <p:nvSpPr>
          <p:cNvPr id="4" name="Pladsholder til sidefod 3">
            <a:extLst>
              <a:ext uri="{FF2B5EF4-FFF2-40B4-BE49-F238E27FC236}">
                <a16:creationId xmlns:a16="http://schemas.microsoft.com/office/drawing/2014/main" id="{A7CDC11C-B9E7-2B45-A8D4-4B942F950F2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E267465-60B4-D94E-94EC-E888DD99F9A4}"/>
              </a:ext>
            </a:extLst>
          </p:cNvPr>
          <p:cNvSpPr>
            <a:spLocks noGrp="1"/>
          </p:cNvSpPr>
          <p:nvPr>
            <p:ph type="sldNum" sz="quarter" idx="12"/>
          </p:nvPr>
        </p:nvSpPr>
        <p:spPr/>
        <p:txBody>
          <a:bodyPr/>
          <a:lstStyle/>
          <a:p>
            <a:fld id="{83099569-FA58-804D-A833-7BCE8E9D122F}" type="slidenum">
              <a:rPr lang="da-DK" smtClean="0"/>
              <a:t>‹nr.›</a:t>
            </a:fld>
            <a:endParaRPr lang="da-DK"/>
          </a:p>
        </p:txBody>
      </p:sp>
    </p:spTree>
    <p:extLst>
      <p:ext uri="{BB962C8B-B14F-4D97-AF65-F5344CB8AC3E}">
        <p14:creationId xmlns:p14="http://schemas.microsoft.com/office/powerpoint/2010/main" val="272564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7E5E232-6232-2648-A93C-BA975ED13B54}"/>
              </a:ext>
            </a:extLst>
          </p:cNvPr>
          <p:cNvSpPr>
            <a:spLocks noGrp="1"/>
          </p:cNvSpPr>
          <p:nvPr>
            <p:ph type="dt" sz="half" idx="10"/>
          </p:nvPr>
        </p:nvSpPr>
        <p:spPr/>
        <p:txBody>
          <a:bodyPr/>
          <a:lstStyle/>
          <a:p>
            <a:fld id="{CFEBAC7B-D49E-C248-9F7B-9E7FFB463F85}" type="datetimeFigureOut">
              <a:rPr lang="da-DK" smtClean="0"/>
              <a:t>31-07-2023</a:t>
            </a:fld>
            <a:endParaRPr lang="da-DK"/>
          </a:p>
        </p:txBody>
      </p:sp>
      <p:sp>
        <p:nvSpPr>
          <p:cNvPr id="3" name="Pladsholder til sidefod 2">
            <a:extLst>
              <a:ext uri="{FF2B5EF4-FFF2-40B4-BE49-F238E27FC236}">
                <a16:creationId xmlns:a16="http://schemas.microsoft.com/office/drawing/2014/main" id="{FD9E376D-3D8E-714E-BD3A-3DF49236678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10F60D6-BB91-2F46-9DB1-BAA025381717}"/>
              </a:ext>
            </a:extLst>
          </p:cNvPr>
          <p:cNvSpPr>
            <a:spLocks noGrp="1"/>
          </p:cNvSpPr>
          <p:nvPr>
            <p:ph type="sldNum" sz="quarter" idx="12"/>
          </p:nvPr>
        </p:nvSpPr>
        <p:spPr/>
        <p:txBody>
          <a:bodyPr/>
          <a:lstStyle/>
          <a:p>
            <a:fld id="{83099569-FA58-804D-A833-7BCE8E9D122F}" type="slidenum">
              <a:rPr lang="da-DK" smtClean="0"/>
              <a:t>‹nr.›</a:t>
            </a:fld>
            <a:endParaRPr lang="da-DK"/>
          </a:p>
        </p:txBody>
      </p:sp>
    </p:spTree>
    <p:extLst>
      <p:ext uri="{BB962C8B-B14F-4D97-AF65-F5344CB8AC3E}">
        <p14:creationId xmlns:p14="http://schemas.microsoft.com/office/powerpoint/2010/main" val="416871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8B024-580F-F048-B731-39EC017D27B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91ABE70-E603-DC44-BCDF-01240FC67B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B0DB996-1B17-F84D-971B-3E2ABA253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F801A4C-9F8B-EE46-A41D-A7D648183B1E}"/>
              </a:ext>
            </a:extLst>
          </p:cNvPr>
          <p:cNvSpPr>
            <a:spLocks noGrp="1"/>
          </p:cNvSpPr>
          <p:nvPr>
            <p:ph type="dt" sz="half" idx="10"/>
          </p:nvPr>
        </p:nvSpPr>
        <p:spPr/>
        <p:txBody>
          <a:bodyPr/>
          <a:lstStyle/>
          <a:p>
            <a:fld id="{CFEBAC7B-D49E-C248-9F7B-9E7FFB463F85}" type="datetimeFigureOut">
              <a:rPr lang="da-DK" smtClean="0"/>
              <a:t>31-07-2023</a:t>
            </a:fld>
            <a:endParaRPr lang="da-DK"/>
          </a:p>
        </p:txBody>
      </p:sp>
      <p:sp>
        <p:nvSpPr>
          <p:cNvPr id="6" name="Pladsholder til sidefod 5">
            <a:extLst>
              <a:ext uri="{FF2B5EF4-FFF2-40B4-BE49-F238E27FC236}">
                <a16:creationId xmlns:a16="http://schemas.microsoft.com/office/drawing/2014/main" id="{E71FA55C-655C-D643-8054-8C2FD48EC0E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5456D34-D802-3D4E-8537-8134A0911454}"/>
              </a:ext>
            </a:extLst>
          </p:cNvPr>
          <p:cNvSpPr>
            <a:spLocks noGrp="1"/>
          </p:cNvSpPr>
          <p:nvPr>
            <p:ph type="sldNum" sz="quarter" idx="12"/>
          </p:nvPr>
        </p:nvSpPr>
        <p:spPr/>
        <p:txBody>
          <a:bodyPr/>
          <a:lstStyle/>
          <a:p>
            <a:fld id="{83099569-FA58-804D-A833-7BCE8E9D122F}" type="slidenum">
              <a:rPr lang="da-DK" smtClean="0"/>
              <a:t>‹nr.›</a:t>
            </a:fld>
            <a:endParaRPr lang="da-DK"/>
          </a:p>
        </p:txBody>
      </p:sp>
    </p:spTree>
    <p:extLst>
      <p:ext uri="{BB962C8B-B14F-4D97-AF65-F5344CB8AC3E}">
        <p14:creationId xmlns:p14="http://schemas.microsoft.com/office/powerpoint/2010/main" val="348849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8894E-F523-4B47-AF1B-694C0AF5E07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C40537F-3239-754F-B44E-84E2E296F2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6A10BA5-0E40-A14F-BDE4-003DBF292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74ADF9D-A20C-CD47-96C0-A2F13E36CE30}"/>
              </a:ext>
            </a:extLst>
          </p:cNvPr>
          <p:cNvSpPr>
            <a:spLocks noGrp="1"/>
          </p:cNvSpPr>
          <p:nvPr>
            <p:ph type="dt" sz="half" idx="10"/>
          </p:nvPr>
        </p:nvSpPr>
        <p:spPr/>
        <p:txBody>
          <a:bodyPr/>
          <a:lstStyle/>
          <a:p>
            <a:fld id="{CFEBAC7B-D49E-C248-9F7B-9E7FFB463F85}" type="datetimeFigureOut">
              <a:rPr lang="da-DK" smtClean="0"/>
              <a:t>31-07-2023</a:t>
            </a:fld>
            <a:endParaRPr lang="da-DK"/>
          </a:p>
        </p:txBody>
      </p:sp>
      <p:sp>
        <p:nvSpPr>
          <p:cNvPr id="6" name="Pladsholder til sidefod 5">
            <a:extLst>
              <a:ext uri="{FF2B5EF4-FFF2-40B4-BE49-F238E27FC236}">
                <a16:creationId xmlns:a16="http://schemas.microsoft.com/office/drawing/2014/main" id="{0EAA09FE-6BD3-BA4D-9624-A85D1E7B4ED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C8DE4CD-A719-6844-9A26-3F71A1773C34}"/>
              </a:ext>
            </a:extLst>
          </p:cNvPr>
          <p:cNvSpPr>
            <a:spLocks noGrp="1"/>
          </p:cNvSpPr>
          <p:nvPr>
            <p:ph type="sldNum" sz="quarter" idx="12"/>
          </p:nvPr>
        </p:nvSpPr>
        <p:spPr/>
        <p:txBody>
          <a:bodyPr/>
          <a:lstStyle/>
          <a:p>
            <a:fld id="{83099569-FA58-804D-A833-7BCE8E9D122F}" type="slidenum">
              <a:rPr lang="da-DK" smtClean="0"/>
              <a:t>‹nr.›</a:t>
            </a:fld>
            <a:endParaRPr lang="da-DK"/>
          </a:p>
        </p:txBody>
      </p:sp>
    </p:spTree>
    <p:extLst>
      <p:ext uri="{BB962C8B-B14F-4D97-AF65-F5344CB8AC3E}">
        <p14:creationId xmlns:p14="http://schemas.microsoft.com/office/powerpoint/2010/main" val="319602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9A3CCAD-DD71-4C48-AF5B-33934DAD6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151A5EA-FBE9-CF47-B2C7-6DD7E1078D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2E6A49F-3AB3-C245-86C2-080D18EDB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BAC7B-D49E-C248-9F7B-9E7FFB463F85}" type="datetimeFigureOut">
              <a:rPr lang="da-DK" smtClean="0"/>
              <a:t>31-07-2023</a:t>
            </a:fld>
            <a:endParaRPr lang="da-DK"/>
          </a:p>
        </p:txBody>
      </p:sp>
      <p:sp>
        <p:nvSpPr>
          <p:cNvPr id="5" name="Pladsholder til sidefod 4">
            <a:extLst>
              <a:ext uri="{FF2B5EF4-FFF2-40B4-BE49-F238E27FC236}">
                <a16:creationId xmlns:a16="http://schemas.microsoft.com/office/drawing/2014/main" id="{4B92B6F9-E056-9947-9860-EC97F0CF7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B817A0C8-957E-0B49-A60B-E663DB50E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99569-FA58-804D-A833-7BCE8E9D122F}" type="slidenum">
              <a:rPr lang="da-DK" smtClean="0"/>
              <a:t>‹nr.›</a:t>
            </a:fld>
            <a:endParaRPr lang="da-DK"/>
          </a:p>
        </p:txBody>
      </p:sp>
    </p:spTree>
    <p:extLst>
      <p:ext uri="{BB962C8B-B14F-4D97-AF65-F5344CB8AC3E}">
        <p14:creationId xmlns:p14="http://schemas.microsoft.com/office/powerpoint/2010/main" val="3127518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OgAz_h6u60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uk billede af hænder applauding">
            <a:extLst>
              <a:ext uri="{FF2B5EF4-FFF2-40B4-BE49-F238E27FC236}">
                <a16:creationId xmlns:a16="http://schemas.microsoft.com/office/drawing/2014/main" id="{9E4C1E02-2657-4DFE-B979-07E02176FC46}"/>
              </a:ext>
            </a:extLst>
          </p:cNvPr>
          <p:cNvPicPr>
            <a:picLocks noChangeAspect="1"/>
          </p:cNvPicPr>
          <p:nvPr/>
        </p:nvPicPr>
        <p:blipFill rotWithShape="1">
          <a:blip r:embed="rId3">
            <a:alphaModFix amt="50000"/>
          </a:blip>
          <a:srcRect t="596" b="15134"/>
          <a:stretch/>
        </p:blipFill>
        <p:spPr>
          <a:xfrm>
            <a:off x="20" y="1"/>
            <a:ext cx="12191980" cy="6857999"/>
          </a:xfrm>
          <a:prstGeom prst="rect">
            <a:avLst/>
          </a:prstGeom>
        </p:spPr>
      </p:pic>
      <p:sp>
        <p:nvSpPr>
          <p:cNvPr id="2" name="Titel 1">
            <a:extLst>
              <a:ext uri="{FF2B5EF4-FFF2-40B4-BE49-F238E27FC236}">
                <a16:creationId xmlns:a16="http://schemas.microsoft.com/office/drawing/2014/main" id="{B8FB3C4D-3F5F-C047-BB95-C32D153C7028}"/>
              </a:ext>
            </a:extLst>
          </p:cNvPr>
          <p:cNvSpPr>
            <a:spLocks noGrp="1"/>
          </p:cNvSpPr>
          <p:nvPr>
            <p:ph type="ctrTitle"/>
          </p:nvPr>
        </p:nvSpPr>
        <p:spPr>
          <a:xfrm>
            <a:off x="1524000" y="1122362"/>
            <a:ext cx="9144000" cy="2900518"/>
          </a:xfrm>
        </p:spPr>
        <p:txBody>
          <a:bodyPr>
            <a:normAutofit/>
          </a:bodyPr>
          <a:lstStyle/>
          <a:p>
            <a:r>
              <a:rPr lang="da-DK">
                <a:solidFill>
                  <a:srgbClr val="FFFFFF"/>
                </a:solidFill>
                <a:latin typeface="Cambria" panose="02040503050406030204" pitchFamily="18" charset="0"/>
              </a:rPr>
              <a:t>Introduktion til argumentation</a:t>
            </a:r>
          </a:p>
        </p:txBody>
      </p:sp>
      <p:sp>
        <p:nvSpPr>
          <p:cNvPr id="3" name="Undertitel 2">
            <a:extLst>
              <a:ext uri="{FF2B5EF4-FFF2-40B4-BE49-F238E27FC236}">
                <a16:creationId xmlns:a16="http://schemas.microsoft.com/office/drawing/2014/main" id="{3EE0BA1B-84D7-8348-AED7-B726321114E2}"/>
              </a:ext>
            </a:extLst>
          </p:cNvPr>
          <p:cNvSpPr>
            <a:spLocks noGrp="1"/>
          </p:cNvSpPr>
          <p:nvPr>
            <p:ph type="subTitle" idx="1"/>
          </p:nvPr>
        </p:nvSpPr>
        <p:spPr>
          <a:xfrm>
            <a:off x="1524000" y="4159404"/>
            <a:ext cx="9144000" cy="1098395"/>
          </a:xfrm>
        </p:spPr>
        <p:txBody>
          <a:bodyPr>
            <a:normAutofit/>
          </a:bodyPr>
          <a:lstStyle/>
          <a:p>
            <a:r>
              <a:rPr lang="da-DK">
                <a:solidFill>
                  <a:srgbClr val="FFFFFF"/>
                </a:solidFill>
                <a:latin typeface="Cambria" panose="02040503050406030204" pitchFamily="18" charset="0"/>
              </a:rPr>
              <a:t>Argumentets dele </a:t>
            </a:r>
          </a:p>
          <a:p>
            <a:r>
              <a:rPr lang="da-DK">
                <a:solidFill>
                  <a:srgbClr val="FFFFFF"/>
                </a:solidFill>
                <a:latin typeface="Cambria" panose="02040503050406030204" pitchFamily="18" charset="0"/>
              </a:rPr>
              <a:t>Toulmins argumentationsmodel</a:t>
            </a:r>
          </a:p>
        </p:txBody>
      </p:sp>
    </p:spTree>
    <p:extLst>
      <p:ext uri="{BB962C8B-B14F-4D97-AF65-F5344CB8AC3E}">
        <p14:creationId xmlns:p14="http://schemas.microsoft.com/office/powerpoint/2010/main" val="17713391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C5AC3-37ED-493B-3964-9355BBD03FEC}"/>
              </a:ext>
            </a:extLst>
          </p:cNvPr>
          <p:cNvSpPr>
            <a:spLocks noGrp="1"/>
          </p:cNvSpPr>
          <p:nvPr>
            <p:ph type="title"/>
          </p:nvPr>
        </p:nvSpPr>
        <p:spPr/>
        <p:txBody>
          <a:bodyPr/>
          <a:lstStyle/>
          <a:p>
            <a:r>
              <a:rPr lang="da-DK" dirty="0"/>
              <a:t>Øvelse ifm. Det retoriske pentagram</a:t>
            </a:r>
          </a:p>
        </p:txBody>
      </p:sp>
      <p:sp>
        <p:nvSpPr>
          <p:cNvPr id="3" name="Pladsholder til indhold 2">
            <a:extLst>
              <a:ext uri="{FF2B5EF4-FFF2-40B4-BE49-F238E27FC236}">
                <a16:creationId xmlns:a16="http://schemas.microsoft.com/office/drawing/2014/main" id="{CF0AE8C9-EDDE-3AEB-C32E-FD6D6AFC844B}"/>
              </a:ext>
            </a:extLst>
          </p:cNvPr>
          <p:cNvSpPr>
            <a:spLocks noGrp="1"/>
          </p:cNvSpPr>
          <p:nvPr>
            <p:ph idx="1"/>
          </p:nvPr>
        </p:nvSpPr>
        <p:spPr/>
        <p:txBody>
          <a:bodyPr/>
          <a:lstStyle/>
          <a:p>
            <a:r>
              <a:rPr lang="da-DK" dirty="0"/>
              <a:t>Reklame: Socialdemokratiet: Vi er på børnenes side</a:t>
            </a:r>
          </a:p>
          <a:p>
            <a:r>
              <a:rPr lang="da-DK" dirty="0">
                <a:hlinkClick r:id="rId2"/>
              </a:rPr>
              <a:t>Vi er på børnenes hold - YouTube</a:t>
            </a:r>
            <a:endParaRPr lang="da-DK" dirty="0"/>
          </a:p>
          <a:p>
            <a:pPr marL="0" indent="0">
              <a:buNone/>
            </a:pPr>
            <a:r>
              <a:rPr lang="da-DK" dirty="0"/>
              <a:t>Inddel reklamevideoen ud fra begreberne inden for ‘det retoriske pentagram’</a:t>
            </a:r>
          </a:p>
          <a:p>
            <a:pPr lvl="1"/>
            <a:r>
              <a:rPr lang="da-DK" dirty="0"/>
              <a:t>Afsender</a:t>
            </a:r>
          </a:p>
          <a:p>
            <a:pPr lvl="1"/>
            <a:r>
              <a:rPr lang="da-DK" dirty="0"/>
              <a:t>Modtager</a:t>
            </a:r>
          </a:p>
          <a:p>
            <a:pPr lvl="1"/>
            <a:r>
              <a:rPr lang="da-DK" dirty="0"/>
              <a:t>Emne</a:t>
            </a:r>
          </a:p>
          <a:p>
            <a:pPr lvl="1"/>
            <a:r>
              <a:rPr lang="da-DK" dirty="0"/>
              <a:t>Situation</a:t>
            </a:r>
          </a:p>
          <a:p>
            <a:pPr lvl="1"/>
            <a:r>
              <a:rPr lang="da-DK" dirty="0"/>
              <a:t>Sprog og genre</a:t>
            </a:r>
          </a:p>
        </p:txBody>
      </p:sp>
    </p:spTree>
    <p:extLst>
      <p:ext uri="{BB962C8B-B14F-4D97-AF65-F5344CB8AC3E}">
        <p14:creationId xmlns:p14="http://schemas.microsoft.com/office/powerpoint/2010/main" val="34234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58F907-EDA3-0B01-146A-180A3A31254E}"/>
              </a:ext>
            </a:extLst>
          </p:cNvPr>
          <p:cNvSpPr>
            <a:spLocks noGrp="1"/>
          </p:cNvSpPr>
          <p:nvPr>
            <p:ph type="title"/>
          </p:nvPr>
        </p:nvSpPr>
        <p:spPr/>
        <p:txBody>
          <a:bodyPr/>
          <a:lstStyle/>
          <a:p>
            <a:r>
              <a:rPr lang="da-DK" dirty="0"/>
              <a:t>Øvelse 2 Lars Løkkes nytårstale</a:t>
            </a:r>
          </a:p>
        </p:txBody>
      </p:sp>
      <p:sp>
        <p:nvSpPr>
          <p:cNvPr id="3" name="Pladsholder til indhold 2">
            <a:extLst>
              <a:ext uri="{FF2B5EF4-FFF2-40B4-BE49-F238E27FC236}">
                <a16:creationId xmlns:a16="http://schemas.microsoft.com/office/drawing/2014/main" id="{38494369-59B0-D378-D192-030F2DE6105E}"/>
              </a:ext>
            </a:extLst>
          </p:cNvPr>
          <p:cNvSpPr>
            <a:spLocks noGrp="1"/>
          </p:cNvSpPr>
          <p:nvPr>
            <p:ph idx="1"/>
          </p:nvPr>
        </p:nvSpPr>
        <p:spPr/>
        <p:txBody>
          <a:bodyPr/>
          <a:lstStyle/>
          <a:p>
            <a:r>
              <a:rPr lang="da-DK" dirty="0"/>
              <a:t>Find elementerne ud fra det retoriske </a:t>
            </a:r>
            <a:r>
              <a:rPr lang="da-DK" dirty="0" err="1"/>
              <a:t>petagram</a:t>
            </a:r>
            <a:r>
              <a:rPr lang="da-DK" dirty="0"/>
              <a:t>:</a:t>
            </a:r>
          </a:p>
          <a:p>
            <a:pPr lvl="1"/>
            <a:r>
              <a:rPr lang="da-DK" dirty="0"/>
              <a:t>Afsender</a:t>
            </a:r>
          </a:p>
          <a:p>
            <a:pPr lvl="1"/>
            <a:r>
              <a:rPr lang="da-DK" dirty="0"/>
              <a:t>Modtager</a:t>
            </a:r>
          </a:p>
          <a:p>
            <a:pPr lvl="1"/>
            <a:r>
              <a:rPr lang="da-DK" dirty="0"/>
              <a:t>Emne</a:t>
            </a:r>
          </a:p>
          <a:p>
            <a:pPr lvl="1"/>
            <a:r>
              <a:rPr lang="da-DK" dirty="0"/>
              <a:t>Situation</a:t>
            </a:r>
          </a:p>
          <a:p>
            <a:pPr lvl="1"/>
            <a:r>
              <a:rPr lang="da-DK" dirty="0"/>
              <a:t>Sprog og genre</a:t>
            </a:r>
          </a:p>
        </p:txBody>
      </p:sp>
      <p:pic>
        <p:nvPicPr>
          <p:cNvPr id="4" name="Billede 3" descr="Et billede, der indeholder tekst&#10;&#10;Automatisk genereret beskrivelse">
            <a:extLst>
              <a:ext uri="{FF2B5EF4-FFF2-40B4-BE49-F238E27FC236}">
                <a16:creationId xmlns:a16="http://schemas.microsoft.com/office/drawing/2014/main" id="{B6E91B30-27C7-78DC-6899-CDE00619AA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5935" y="173672"/>
            <a:ext cx="6120130" cy="6510655"/>
          </a:xfrm>
          <a:prstGeom prst="rect">
            <a:avLst/>
          </a:prstGeom>
          <a:noFill/>
          <a:ln>
            <a:noFill/>
          </a:ln>
        </p:spPr>
      </p:pic>
    </p:spTree>
    <p:extLst>
      <p:ext uri="{BB962C8B-B14F-4D97-AF65-F5344CB8AC3E}">
        <p14:creationId xmlns:p14="http://schemas.microsoft.com/office/powerpoint/2010/main" val="209145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83FD4C-E3BE-AC2B-AC44-D393D5079B7A}"/>
              </a:ext>
            </a:extLst>
          </p:cNvPr>
          <p:cNvSpPr>
            <a:spLocks noGrp="1"/>
          </p:cNvSpPr>
          <p:nvPr>
            <p:ph type="title"/>
          </p:nvPr>
        </p:nvSpPr>
        <p:spPr>
          <a:xfrm>
            <a:off x="4965430" y="629266"/>
            <a:ext cx="6586491" cy="1676603"/>
          </a:xfrm>
        </p:spPr>
        <p:txBody>
          <a:bodyPr>
            <a:normAutofit/>
          </a:bodyPr>
          <a:lstStyle/>
          <a:p>
            <a:r>
              <a:rPr lang="da-DK" sz="5400" dirty="0"/>
              <a:t>Argumentationsmodel</a:t>
            </a:r>
          </a:p>
        </p:txBody>
      </p:sp>
      <p:sp>
        <p:nvSpPr>
          <p:cNvPr id="3" name="Pladsholder til indhold 2">
            <a:extLst>
              <a:ext uri="{FF2B5EF4-FFF2-40B4-BE49-F238E27FC236}">
                <a16:creationId xmlns:a16="http://schemas.microsoft.com/office/drawing/2014/main" id="{E54B7A09-AD32-E46A-5263-73749E813171}"/>
              </a:ext>
            </a:extLst>
          </p:cNvPr>
          <p:cNvSpPr>
            <a:spLocks noGrp="1"/>
          </p:cNvSpPr>
          <p:nvPr>
            <p:ph idx="1"/>
          </p:nvPr>
        </p:nvSpPr>
        <p:spPr>
          <a:xfrm>
            <a:off x="4965431" y="2438400"/>
            <a:ext cx="6586489" cy="3785419"/>
          </a:xfrm>
        </p:spPr>
        <p:txBody>
          <a:bodyPr>
            <a:normAutofit/>
          </a:bodyPr>
          <a:lstStyle/>
          <a:p>
            <a:pPr>
              <a:spcAft>
                <a:spcPts val="800"/>
              </a:spcAft>
            </a:pPr>
            <a:r>
              <a:rPr lang="da-DK" sz="1700" dirty="0">
                <a:effectLst/>
                <a:latin typeface="Calibri" panose="020F0502020204030204" pitchFamily="34" charset="0"/>
                <a:ea typeface="Calibri" panose="020F0502020204030204" pitchFamily="34" charset="0"/>
                <a:cs typeface="Times New Roman" panose="02020603050405020304" pitchFamily="18" charset="0"/>
              </a:rPr>
              <a:t>Hensigten med at argumentere er altid at vinde modtagerens tilslutning til noget. Vi vil overtale el. overbevise. Vi argumenterer for at få andre til at se verden igennem vores øjne/briller. </a:t>
            </a:r>
          </a:p>
          <a:p>
            <a:pPr>
              <a:spcAft>
                <a:spcPts val="800"/>
              </a:spcAft>
            </a:pPr>
            <a:r>
              <a:rPr lang="da-DK" sz="1700" dirty="0">
                <a:effectLst/>
                <a:latin typeface="Calibri" panose="020F0502020204030204" pitchFamily="34" charset="0"/>
                <a:ea typeface="Calibri" panose="020F0502020204030204" pitchFamily="34" charset="0"/>
                <a:cs typeface="Times New Roman" panose="02020603050405020304" pitchFamily="18" charset="0"/>
              </a:rPr>
              <a:t>Det er meget udbredt at tage udgangspunkt i Stephen </a:t>
            </a:r>
            <a:r>
              <a:rPr lang="da-DK" sz="1700" dirty="0" err="1">
                <a:effectLst/>
                <a:latin typeface="Calibri" panose="020F0502020204030204" pitchFamily="34" charset="0"/>
                <a:ea typeface="Calibri" panose="020F0502020204030204" pitchFamily="34" charset="0"/>
                <a:cs typeface="Times New Roman" panose="02020603050405020304" pitchFamily="18" charset="0"/>
              </a:rPr>
              <a:t>Toulmins</a:t>
            </a:r>
            <a:r>
              <a:rPr lang="da-DK" sz="1700" dirty="0">
                <a:effectLst/>
                <a:latin typeface="Calibri" panose="020F0502020204030204" pitchFamily="34" charset="0"/>
                <a:ea typeface="Calibri" panose="020F0502020204030204" pitchFamily="34" charset="0"/>
                <a:cs typeface="Times New Roman" panose="02020603050405020304" pitchFamily="18" charset="0"/>
              </a:rPr>
              <a:t> argumentationsmodel, når man vil analysere en argumentation. </a:t>
            </a:r>
          </a:p>
          <a:p>
            <a:pPr>
              <a:spcAft>
                <a:spcPts val="800"/>
              </a:spcAft>
            </a:pPr>
            <a:r>
              <a:rPr lang="da-DK" sz="1700" dirty="0">
                <a:effectLst/>
                <a:latin typeface="Calibri" panose="020F0502020204030204" pitchFamily="34" charset="0"/>
                <a:ea typeface="Calibri" panose="020F0502020204030204" pitchFamily="34" charset="0"/>
                <a:cs typeface="Times New Roman" panose="02020603050405020304" pitchFamily="18" charset="0"/>
              </a:rPr>
              <a:t>Grundelementerne i </a:t>
            </a:r>
            <a:r>
              <a:rPr lang="da-DK" sz="1700" dirty="0" err="1">
                <a:effectLst/>
                <a:latin typeface="Calibri" panose="020F0502020204030204" pitchFamily="34" charset="0"/>
                <a:ea typeface="Calibri" panose="020F0502020204030204" pitchFamily="34" charset="0"/>
                <a:cs typeface="Times New Roman" panose="02020603050405020304" pitchFamily="18" charset="0"/>
              </a:rPr>
              <a:t>Toulmins</a:t>
            </a:r>
            <a:r>
              <a:rPr lang="da-DK" sz="1700" dirty="0">
                <a:effectLst/>
                <a:latin typeface="Calibri" panose="020F0502020204030204" pitchFamily="34" charset="0"/>
                <a:ea typeface="Calibri" panose="020F0502020204030204" pitchFamily="34" charset="0"/>
                <a:cs typeface="Times New Roman" panose="02020603050405020304" pitchFamily="18" charset="0"/>
              </a:rPr>
              <a:t> model er: </a:t>
            </a:r>
          </a:p>
          <a:p>
            <a:pPr marL="0" indent="0">
              <a:spcAft>
                <a:spcPts val="800"/>
              </a:spcAft>
              <a:buNone/>
            </a:pPr>
            <a:r>
              <a:rPr lang="da-DK" sz="1700" dirty="0">
                <a:latin typeface="Calibri" panose="020F0502020204030204" pitchFamily="34" charset="0"/>
                <a:ea typeface="Calibri" panose="020F0502020204030204" pitchFamily="34" charset="0"/>
                <a:cs typeface="Times New Roman" panose="02020603050405020304" pitchFamily="18" charset="0"/>
              </a:rPr>
              <a:t>P</a:t>
            </a:r>
            <a:r>
              <a:rPr lang="da-DK" sz="1700" dirty="0">
                <a:effectLst/>
                <a:latin typeface="Calibri" panose="020F0502020204030204" pitchFamily="34" charset="0"/>
                <a:ea typeface="Calibri" panose="020F0502020204030204" pitchFamily="34" charset="0"/>
                <a:cs typeface="Times New Roman" panose="02020603050405020304" pitchFamily="18" charset="0"/>
              </a:rPr>
              <a:t>åstand (pointe), belæg (begrundelse) og hjemmel (grundantagelse). </a:t>
            </a:r>
          </a:p>
          <a:p>
            <a:pPr lvl="1">
              <a:spcAft>
                <a:spcPts val="800"/>
              </a:spcAft>
            </a:pPr>
            <a:r>
              <a:rPr lang="da-DK" sz="1300" dirty="0">
                <a:effectLst/>
                <a:latin typeface="Calibri" panose="020F0502020204030204" pitchFamily="34" charset="0"/>
                <a:ea typeface="Calibri" panose="020F0502020204030204" pitchFamily="34" charset="0"/>
                <a:cs typeface="Times New Roman" panose="02020603050405020304" pitchFamily="18" charset="0"/>
              </a:rPr>
              <a:t>Når du arbejder med argumentationsanalyse, skal du som minimum finde tekstens to vigtigste elementer: påstand (pointe) og belæg (begrundelse). Påstand og belæg findes rent logisk af en grundantagelse.</a:t>
            </a:r>
          </a:p>
          <a:p>
            <a:endParaRPr lang="da-DK" sz="1700" dirty="0"/>
          </a:p>
        </p:txBody>
      </p:sp>
      <p:pic>
        <p:nvPicPr>
          <p:cNvPr id="4" name="Billede 3">
            <a:extLst>
              <a:ext uri="{FF2B5EF4-FFF2-40B4-BE49-F238E27FC236}">
                <a16:creationId xmlns:a16="http://schemas.microsoft.com/office/drawing/2014/main" id="{5753F15D-4F5B-D297-4053-48EF349BC5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91"/>
          <a:stretch/>
        </p:blipFill>
        <p:spPr>
          <a:xfrm>
            <a:off x="20" y="10"/>
            <a:ext cx="4635571" cy="6857990"/>
          </a:xfrm>
          <a:prstGeom prst="rect">
            <a:avLst/>
          </a:prstGeom>
          <a:effectLst/>
        </p:spPr>
      </p:pic>
    </p:spTree>
    <p:extLst>
      <p:ext uri="{BB962C8B-B14F-4D97-AF65-F5344CB8AC3E}">
        <p14:creationId xmlns:p14="http://schemas.microsoft.com/office/powerpoint/2010/main" val="2156048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AA8A7-183C-3FA6-AA39-5952444670B3}"/>
              </a:ext>
            </a:extLst>
          </p:cNvPr>
          <p:cNvSpPr>
            <a:spLocks noGrp="1"/>
          </p:cNvSpPr>
          <p:nvPr>
            <p:ph type="title"/>
          </p:nvPr>
        </p:nvSpPr>
        <p:spPr/>
        <p:txBody>
          <a:bodyPr/>
          <a:lstStyle/>
          <a:p>
            <a:r>
              <a:rPr lang="da-DK" dirty="0" err="1"/>
              <a:t>Toulmins</a:t>
            </a:r>
            <a:r>
              <a:rPr lang="da-DK" dirty="0"/>
              <a:t> argumentationsmodel</a:t>
            </a:r>
          </a:p>
        </p:txBody>
      </p:sp>
      <p:sp>
        <p:nvSpPr>
          <p:cNvPr id="3" name="Pladsholder til indhold 2">
            <a:extLst>
              <a:ext uri="{FF2B5EF4-FFF2-40B4-BE49-F238E27FC236}">
                <a16:creationId xmlns:a16="http://schemas.microsoft.com/office/drawing/2014/main" id="{FFB0327D-3397-27DF-4DC3-739F826E05EF}"/>
              </a:ext>
            </a:extLst>
          </p:cNvPr>
          <p:cNvSpPr>
            <a:spLocks noGrp="1"/>
          </p:cNvSpPr>
          <p:nvPr>
            <p:ph idx="1"/>
          </p:nvPr>
        </p:nvSpPr>
        <p:spPr>
          <a:xfrm>
            <a:off x="838200" y="1690687"/>
            <a:ext cx="10515600" cy="4895169"/>
          </a:xfrm>
        </p:spPr>
        <p:txBody>
          <a:bodyPr>
            <a:normAutofit fontScale="77500" lnSpcReduction="20000"/>
          </a:bodyPr>
          <a:lstStyle/>
          <a:p>
            <a:pPr>
              <a:lnSpc>
                <a:spcPct val="107000"/>
              </a:lnSpc>
              <a:spcAft>
                <a:spcPts val="800"/>
              </a:spcAft>
            </a:pPr>
            <a:r>
              <a:rPr lang="da-DK" sz="2100" b="1" dirty="0">
                <a:effectLst/>
                <a:latin typeface="Calibri" panose="020F0502020204030204" pitchFamily="34" charset="0"/>
                <a:ea typeface="Calibri" panose="020F0502020204030204" pitchFamily="34" charset="0"/>
                <a:cs typeface="Times New Roman" panose="02020603050405020304" pitchFamily="18" charset="0"/>
              </a:rPr>
              <a:t>En påstand</a:t>
            </a:r>
            <a:r>
              <a:rPr lang="da-DK" sz="2100" dirty="0">
                <a:effectLst/>
                <a:latin typeface="Calibri" panose="020F0502020204030204" pitchFamily="34" charset="0"/>
                <a:ea typeface="Calibri" panose="020F0502020204030204" pitchFamily="34" charset="0"/>
                <a:cs typeface="Times New Roman" panose="02020603050405020304" pitchFamily="18" charset="0"/>
              </a:rPr>
              <a:t> (pointe): Den ide el. synspunkt, som afsenderen vil have modtageren til at tilslutte sig. Et udsagn som: </a:t>
            </a:r>
          </a:p>
          <a:p>
            <a:pPr marL="0" indent="0">
              <a:lnSpc>
                <a:spcPct val="107000"/>
              </a:lnSpc>
              <a:spcAft>
                <a:spcPts val="800"/>
              </a:spcAft>
              <a:buNone/>
            </a:pPr>
            <a:r>
              <a:rPr lang="da-DK" sz="2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”Vi er nødt til at begrænse udledningen af drivhusgasser er et eksempel på en påstand. </a:t>
            </a:r>
          </a:p>
          <a:p>
            <a:pPr>
              <a:lnSpc>
                <a:spcPct val="107000"/>
              </a:lnSpc>
              <a:spcAft>
                <a:spcPts val="800"/>
              </a:spcAft>
            </a:pPr>
            <a:r>
              <a:rPr lang="da-DK" sz="2100" b="1" dirty="0">
                <a:effectLst/>
                <a:latin typeface="Calibri" panose="020F0502020204030204" pitchFamily="34" charset="0"/>
                <a:ea typeface="Calibri" panose="020F0502020204030204" pitchFamily="34" charset="0"/>
                <a:cs typeface="Times New Roman" panose="02020603050405020304" pitchFamily="18" charset="0"/>
              </a:rPr>
              <a:t>Belæg:</a:t>
            </a:r>
            <a:r>
              <a:rPr lang="da-DK" sz="2100" dirty="0">
                <a:effectLst/>
                <a:latin typeface="Calibri" panose="020F0502020204030204" pitchFamily="34" charset="0"/>
                <a:ea typeface="Calibri" panose="020F0502020204030204" pitchFamily="34" charset="0"/>
                <a:cs typeface="Times New Roman" panose="02020603050405020304" pitchFamily="18" charset="0"/>
              </a:rPr>
              <a:t> Hvis man vil overbevise nogen om sin påstand, bør man give en relevant og tungtvejende belæg for påstanden. </a:t>
            </a:r>
          </a:p>
          <a:p>
            <a:pPr marL="0" indent="0">
              <a:lnSpc>
                <a:spcPct val="107000"/>
              </a:lnSpc>
              <a:spcAft>
                <a:spcPts val="800"/>
              </a:spcAft>
              <a:buNone/>
            </a:pPr>
            <a:r>
              <a:rPr lang="da-DK" sz="2100" dirty="0">
                <a:effectLst/>
                <a:latin typeface="Calibri" panose="020F0502020204030204" pitchFamily="34" charset="0"/>
                <a:ea typeface="Calibri" panose="020F0502020204030204" pitchFamily="34" charset="0"/>
                <a:cs typeface="Times New Roman" panose="02020603050405020304" pitchFamily="18" charset="0"/>
              </a:rPr>
              <a:t>”Vi er nødt til at begrænse udledning af drivhusgasser, </a:t>
            </a:r>
            <a:r>
              <a:rPr lang="da-DK" sz="2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fordi temperaturstigningerne ellers vil fortsætte med uoverskuelige konsekvenser til følge”. </a:t>
            </a:r>
          </a:p>
          <a:p>
            <a:pPr>
              <a:lnSpc>
                <a:spcPct val="107000"/>
              </a:lnSpc>
              <a:spcAft>
                <a:spcPts val="800"/>
              </a:spcAft>
            </a:pPr>
            <a:r>
              <a:rPr lang="da-DK" sz="2100" dirty="0">
                <a:effectLst/>
                <a:latin typeface="Calibri" panose="020F0502020204030204" pitchFamily="34" charset="0"/>
                <a:ea typeface="Calibri" panose="020F0502020204030204" pitchFamily="34" charset="0"/>
                <a:cs typeface="Times New Roman" panose="02020603050405020304" pitchFamily="18" charset="0"/>
              </a:rPr>
              <a:t>I ledsætningen, hvor vi starter med et ”fordi”, får vi en begrundelse. En begrundelse som støtter op om påstanden.</a:t>
            </a:r>
          </a:p>
          <a:p>
            <a:pPr lvl="1">
              <a:lnSpc>
                <a:spcPct val="107000"/>
              </a:lnSpc>
              <a:spcAft>
                <a:spcPts val="800"/>
              </a:spcAft>
            </a:pPr>
            <a:r>
              <a:rPr lang="da-DK" sz="1700" dirty="0">
                <a:effectLst/>
                <a:latin typeface="Calibri" panose="020F0502020204030204" pitchFamily="34" charset="0"/>
                <a:ea typeface="Calibri" panose="020F0502020204030204" pitchFamily="34" charset="0"/>
                <a:cs typeface="Times New Roman" panose="02020603050405020304" pitchFamily="18" charset="0"/>
              </a:rPr>
              <a:t>Når en påstand ikke har belæg, kaldes det et postulat.</a:t>
            </a:r>
          </a:p>
          <a:p>
            <a:pPr>
              <a:lnSpc>
                <a:spcPct val="107000"/>
              </a:lnSpc>
              <a:spcAft>
                <a:spcPts val="800"/>
              </a:spcAft>
            </a:pPr>
            <a:r>
              <a:rPr lang="da-DK" sz="2100" b="1" dirty="0">
                <a:effectLst/>
                <a:latin typeface="Calibri" panose="020F0502020204030204" pitchFamily="34" charset="0"/>
                <a:ea typeface="Calibri" panose="020F0502020204030204" pitchFamily="34" charset="0"/>
                <a:cs typeface="Times New Roman" panose="02020603050405020304" pitchFamily="18" charset="0"/>
              </a:rPr>
              <a:t>Hjemmel (</a:t>
            </a:r>
            <a:r>
              <a:rPr lang="da-DK" sz="2100" dirty="0">
                <a:effectLst/>
                <a:latin typeface="Calibri" panose="020F0502020204030204" pitchFamily="34" charset="0"/>
                <a:ea typeface="Calibri" panose="020F0502020204030204" pitchFamily="34" charset="0"/>
                <a:cs typeface="Times New Roman" panose="02020603050405020304" pitchFamily="18" charset="0"/>
              </a:rPr>
              <a:t>grundantagelse</a:t>
            </a:r>
            <a:r>
              <a:rPr lang="da-DK" sz="2100" b="1" dirty="0">
                <a:effectLst/>
                <a:latin typeface="Calibri" panose="020F0502020204030204" pitchFamily="34" charset="0"/>
                <a:ea typeface="Calibri" panose="020F0502020204030204" pitchFamily="34" charset="0"/>
                <a:cs typeface="Times New Roman" panose="02020603050405020304" pitchFamily="18" charset="0"/>
              </a:rPr>
              <a:t>):</a:t>
            </a:r>
            <a:r>
              <a:rPr lang="da-DK" sz="2100" dirty="0">
                <a:effectLst/>
                <a:latin typeface="Calibri" panose="020F0502020204030204" pitchFamily="34" charset="0"/>
                <a:ea typeface="Calibri" panose="020F0502020204030204" pitchFamily="34" charset="0"/>
                <a:cs typeface="Times New Roman" panose="02020603050405020304" pitchFamily="18" charset="0"/>
              </a:rPr>
              <a:t> En forudsætning for at vi kan acceptere argumentet, er, at man tror på, at </a:t>
            </a:r>
            <a:r>
              <a:rPr lang="da-DK" sz="2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klimaforandringer hænger sammen med menneskets udledning af drivhusgasser</a:t>
            </a:r>
            <a:r>
              <a:rPr lang="da-DK" sz="2100" dirty="0">
                <a:effectLst/>
                <a:latin typeface="Calibri" panose="020F0502020204030204" pitchFamily="34" charset="0"/>
                <a:ea typeface="Calibri" panose="020F0502020204030204" pitchFamily="34" charset="0"/>
                <a:cs typeface="Times New Roman" panose="02020603050405020304" pitchFamily="18" charset="0"/>
              </a:rPr>
              <a:t>. Til grund for argumentet ligger altså den grundantagelse, at </a:t>
            </a:r>
            <a:r>
              <a:rPr lang="da-DK" sz="2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klimaforandringer er menneskeskabte</a:t>
            </a:r>
            <a:r>
              <a:rPr lang="da-DK" sz="2100" dirty="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Aft>
                <a:spcPts val="800"/>
              </a:spcAft>
            </a:pPr>
            <a:r>
              <a:rPr lang="da-DK" sz="2100" dirty="0">
                <a:effectLst/>
                <a:latin typeface="Calibri" panose="020F0502020204030204" pitchFamily="34" charset="0"/>
                <a:ea typeface="Calibri" panose="020F0502020204030204" pitchFamily="34" charset="0"/>
                <a:cs typeface="Times New Roman" panose="02020603050405020304" pitchFamily="18" charset="0"/>
              </a:rPr>
              <a:t>Grundantagelser kan basere sig på naturlove, lovgivning og snusfornuft (det almengyldige i vores samfund). </a:t>
            </a:r>
          </a:p>
          <a:p>
            <a:pPr lvl="1">
              <a:lnSpc>
                <a:spcPct val="107000"/>
              </a:lnSpc>
              <a:spcAft>
                <a:spcPts val="800"/>
              </a:spcAft>
            </a:pPr>
            <a:r>
              <a:rPr lang="da-DK" sz="2100" dirty="0">
                <a:effectLst/>
                <a:latin typeface="Calibri" panose="020F0502020204030204" pitchFamily="34" charset="0"/>
                <a:ea typeface="Calibri" panose="020F0502020204030204" pitchFamily="34" charset="0"/>
                <a:cs typeface="Times New Roman" panose="02020603050405020304" pitchFamily="18" charset="0"/>
              </a:rPr>
              <a:t>Grundantagelser er tit et udtryk for erfaringer, normer, moral, politisk overbevisning m.m. </a:t>
            </a:r>
          </a:p>
          <a:p>
            <a:pPr lvl="1"/>
            <a:r>
              <a:rPr lang="da-DK" sz="2100" dirty="0">
                <a:effectLst/>
                <a:latin typeface="Calibri" panose="020F0502020204030204" pitchFamily="34" charset="0"/>
                <a:ea typeface="Calibri" panose="020F0502020204030204" pitchFamily="34" charset="0"/>
                <a:cs typeface="Times New Roman" panose="02020603050405020304" pitchFamily="18" charset="0"/>
              </a:rPr>
              <a:t>NB!: Grundantagelsen udtales typisk </a:t>
            </a:r>
            <a:r>
              <a:rPr lang="da-DK" sz="2100" u="sng" dirty="0">
                <a:effectLst/>
                <a:latin typeface="Calibri" panose="020F0502020204030204" pitchFamily="34" charset="0"/>
                <a:ea typeface="Calibri" panose="020F0502020204030204" pitchFamily="34" charset="0"/>
                <a:cs typeface="Times New Roman" panose="02020603050405020304" pitchFamily="18" charset="0"/>
              </a:rPr>
              <a:t>ikke</a:t>
            </a:r>
            <a:r>
              <a:rPr lang="da-DK" sz="2100" dirty="0">
                <a:effectLst/>
                <a:latin typeface="Calibri" panose="020F0502020204030204" pitchFamily="34" charset="0"/>
                <a:ea typeface="Calibri" panose="020F0502020204030204" pitchFamily="34" charset="0"/>
                <a:cs typeface="Times New Roman" panose="02020603050405020304" pitchFamily="18" charset="0"/>
              </a:rPr>
              <a:t> i en tekst</a:t>
            </a:r>
            <a:r>
              <a:rPr lang="da-DK" sz="1400" dirty="0">
                <a:effectLst/>
                <a:latin typeface="Calibri" panose="020F0502020204030204" pitchFamily="34" charset="0"/>
                <a:ea typeface="Calibri" panose="020F0502020204030204" pitchFamily="34" charset="0"/>
                <a:cs typeface="Times New Roman" panose="02020603050405020304" pitchFamily="18" charset="0"/>
              </a:rPr>
              <a:t>. </a:t>
            </a:r>
            <a:endParaRPr lang="da-DK" dirty="0"/>
          </a:p>
        </p:txBody>
      </p:sp>
    </p:spTree>
    <p:extLst>
      <p:ext uri="{BB962C8B-B14F-4D97-AF65-F5344CB8AC3E}">
        <p14:creationId xmlns:p14="http://schemas.microsoft.com/office/powerpoint/2010/main" val="133011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09E850-CD0C-1A9F-592B-747731881E4E}"/>
              </a:ext>
            </a:extLst>
          </p:cNvPr>
          <p:cNvSpPr>
            <a:spLocks noGrp="1"/>
          </p:cNvSpPr>
          <p:nvPr>
            <p:ph type="title"/>
          </p:nvPr>
        </p:nvSpPr>
        <p:spPr/>
        <p:txBody>
          <a:bodyPr/>
          <a:lstStyle/>
          <a:p>
            <a:r>
              <a:rPr lang="da-DK" dirty="0"/>
              <a:t>Eksempel 1:</a:t>
            </a:r>
          </a:p>
        </p:txBody>
      </p:sp>
      <p:sp>
        <p:nvSpPr>
          <p:cNvPr id="3" name="Pladsholder til indhold 2">
            <a:extLst>
              <a:ext uri="{FF2B5EF4-FFF2-40B4-BE49-F238E27FC236}">
                <a16:creationId xmlns:a16="http://schemas.microsoft.com/office/drawing/2014/main" id="{3718A33B-DD4E-9C64-9C84-803E491EBE57}"/>
              </a:ext>
            </a:extLst>
          </p:cNvPr>
          <p:cNvSpPr>
            <a:spLocks noGrp="1"/>
          </p:cNvSpPr>
          <p:nvPr>
            <p:ph idx="1"/>
          </p:nvPr>
        </p:nvSpPr>
        <p:spPr>
          <a:xfrm>
            <a:off x="393247" y="1610675"/>
            <a:ext cx="3864428" cy="1465757"/>
          </a:xfrm>
        </p:spPr>
        <p:txBody>
          <a:bodyPr>
            <a:normAutofit fontScale="70000" lnSpcReduction="20000"/>
          </a:bodyPr>
          <a:lstStyle/>
          <a:p>
            <a:r>
              <a:rPr lang="da-DK" sz="2400" dirty="0">
                <a:effectLst/>
                <a:latin typeface="Calibri" panose="020F0502020204030204" pitchFamily="34" charset="0"/>
                <a:ea typeface="Calibri" panose="020F0502020204030204" pitchFamily="34" charset="0"/>
                <a:cs typeface="Times New Roman" panose="02020603050405020304" pitchFamily="18" charset="0"/>
              </a:rPr>
              <a:t>At pilene peger i begge retninger, skal illustrere, at argumentets dele kan komme i forskellige rækkefølger i en tekst. </a:t>
            </a:r>
            <a:r>
              <a:rPr lang="da-DK" sz="2400" dirty="0"/>
              <a:t>Nogle gange kommer belæg før påstand i et argument. Derfor skal man aldrig gå ud fra, at der er en bestemt rækkefølge. </a:t>
            </a:r>
          </a:p>
          <a:p>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pic>
        <p:nvPicPr>
          <p:cNvPr id="4" name="Billede 3">
            <a:extLst>
              <a:ext uri="{FF2B5EF4-FFF2-40B4-BE49-F238E27FC236}">
                <a16:creationId xmlns:a16="http://schemas.microsoft.com/office/drawing/2014/main" id="{4103A408-D7C7-4B97-D8A0-672E2D4707DC}"/>
              </a:ext>
            </a:extLst>
          </p:cNvPr>
          <p:cNvPicPr>
            <a:picLocks noChangeAspect="1"/>
          </p:cNvPicPr>
          <p:nvPr/>
        </p:nvPicPr>
        <p:blipFill>
          <a:blip r:embed="rId2"/>
          <a:stretch>
            <a:fillRect/>
          </a:stretch>
        </p:blipFill>
        <p:spPr>
          <a:xfrm>
            <a:off x="4399189" y="304943"/>
            <a:ext cx="7399564" cy="2771490"/>
          </a:xfrm>
          <a:prstGeom prst="rect">
            <a:avLst/>
          </a:prstGeom>
        </p:spPr>
      </p:pic>
      <p:sp>
        <p:nvSpPr>
          <p:cNvPr id="6" name="Tekstfelt 5">
            <a:extLst>
              <a:ext uri="{FF2B5EF4-FFF2-40B4-BE49-F238E27FC236}">
                <a16:creationId xmlns:a16="http://schemas.microsoft.com/office/drawing/2014/main" id="{7A60170D-3B92-96A3-9F62-775046E805B6}"/>
              </a:ext>
            </a:extLst>
          </p:cNvPr>
          <p:cNvSpPr txBox="1"/>
          <p:nvPr/>
        </p:nvSpPr>
        <p:spPr>
          <a:xfrm>
            <a:off x="435429" y="3952965"/>
            <a:ext cx="6096000" cy="1754326"/>
          </a:xfrm>
          <a:prstGeom prst="rect">
            <a:avLst/>
          </a:prstGeom>
          <a:noFill/>
        </p:spPr>
        <p:txBody>
          <a:bodyPr wrap="square">
            <a:spAutoFit/>
          </a:bodyPr>
          <a:lstStyle/>
          <a:p>
            <a:r>
              <a:rPr lang="da-DK" dirty="0"/>
              <a:t>Argument: Påstand + belæg (begrundelse)</a:t>
            </a:r>
          </a:p>
          <a:p>
            <a:r>
              <a:rPr lang="da-DK" dirty="0"/>
              <a:t>Postulat: Påstand ((uden belæg (begrundelse))</a:t>
            </a:r>
          </a:p>
          <a:p>
            <a:endParaRPr lang="da-DK" dirty="0"/>
          </a:p>
          <a:p>
            <a:r>
              <a:rPr lang="da-DK" dirty="0"/>
              <a:t>Eksempel:</a:t>
            </a:r>
          </a:p>
          <a:p>
            <a:pPr marL="0" indent="0">
              <a:buNone/>
            </a:pPr>
            <a:r>
              <a:rPr lang="da-DK" dirty="0"/>
              <a:t>Peter bør motionere (påstand), fordi han har et svagt helbred (belæg).</a:t>
            </a:r>
          </a:p>
        </p:txBody>
      </p:sp>
      <p:sp>
        <p:nvSpPr>
          <p:cNvPr id="7" name="Tekstfelt 6">
            <a:extLst>
              <a:ext uri="{FF2B5EF4-FFF2-40B4-BE49-F238E27FC236}">
                <a16:creationId xmlns:a16="http://schemas.microsoft.com/office/drawing/2014/main" id="{3DED5245-E6BC-F38F-66B9-8F3D9BEA184A}"/>
              </a:ext>
            </a:extLst>
          </p:cNvPr>
          <p:cNvSpPr txBox="1"/>
          <p:nvPr/>
        </p:nvSpPr>
        <p:spPr>
          <a:xfrm>
            <a:off x="6531429" y="3352800"/>
            <a:ext cx="5018314" cy="1477328"/>
          </a:xfrm>
          <a:prstGeom prst="rect">
            <a:avLst/>
          </a:prstGeom>
          <a:noFill/>
        </p:spPr>
        <p:txBody>
          <a:bodyPr wrap="square" rtlCol="0">
            <a:spAutoFit/>
          </a:bodyPr>
          <a:lstStyle/>
          <a:p>
            <a:pPr marL="0" indent="0">
              <a:buNone/>
            </a:pPr>
            <a:r>
              <a:rPr lang="da-DK" dirty="0"/>
              <a:t>Eksempel:</a:t>
            </a:r>
          </a:p>
          <a:p>
            <a:pPr marL="0" indent="0">
              <a:buNone/>
            </a:pPr>
            <a:r>
              <a:rPr lang="da-DK" dirty="0"/>
              <a:t>Der kommer gæster (</a:t>
            </a:r>
            <a:r>
              <a:rPr lang="da-DK" b="1" dirty="0"/>
              <a:t>belæg</a:t>
            </a:r>
            <a:r>
              <a:rPr lang="da-DK" dirty="0"/>
              <a:t>), så der skal ryddes op (</a:t>
            </a:r>
            <a:r>
              <a:rPr lang="da-DK" b="1" dirty="0"/>
              <a:t>påstand</a:t>
            </a:r>
            <a:r>
              <a:rPr lang="da-DK" dirty="0"/>
              <a:t>).</a:t>
            </a:r>
          </a:p>
          <a:p>
            <a:pPr marL="0" indent="0">
              <a:buNone/>
            </a:pPr>
            <a:r>
              <a:rPr lang="da-DK" b="1" dirty="0"/>
              <a:t>Hjemmel</a:t>
            </a:r>
            <a:r>
              <a:rPr lang="da-DK" dirty="0"/>
              <a:t>: Der skal se ordentligt ud, når der kommer gæster</a:t>
            </a:r>
          </a:p>
        </p:txBody>
      </p:sp>
    </p:spTree>
    <p:extLst>
      <p:ext uri="{BB962C8B-B14F-4D97-AF65-F5344CB8AC3E}">
        <p14:creationId xmlns:p14="http://schemas.microsoft.com/office/powerpoint/2010/main" val="33313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5249BBE4-3160-8447-BCF8-0ACD1BE3F5C4}"/>
              </a:ext>
            </a:extLst>
          </p:cNvPr>
          <p:cNvSpPr>
            <a:spLocks noGrp="1"/>
          </p:cNvSpPr>
          <p:nvPr>
            <p:ph type="title"/>
          </p:nvPr>
        </p:nvSpPr>
        <p:spPr>
          <a:xfrm>
            <a:off x="838200" y="365125"/>
            <a:ext cx="9842237" cy="1325563"/>
          </a:xfrm>
        </p:spPr>
        <p:txBody>
          <a:bodyPr>
            <a:normAutofit/>
          </a:bodyPr>
          <a:lstStyle/>
          <a:p>
            <a:r>
              <a:rPr lang="da-DK" sz="5600">
                <a:latin typeface="Cambria" panose="02040503050406030204" pitchFamily="18" charset="0"/>
              </a:rPr>
              <a:t>Det simpleste (og vigtigste!) </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Pladsholder til indhold 2">
            <a:extLst>
              <a:ext uri="{FF2B5EF4-FFF2-40B4-BE49-F238E27FC236}">
                <a16:creationId xmlns:a16="http://schemas.microsoft.com/office/drawing/2014/main" id="{BC2D8FAE-7E5D-4F44-9175-F3335DBA369F}"/>
              </a:ext>
            </a:extLst>
          </p:cNvPr>
          <p:cNvGraphicFramePr>
            <a:graphicFrameLocks noGrp="1"/>
          </p:cNvGraphicFramePr>
          <p:nvPr>
            <p:ph idx="1"/>
            <p:extLst>
              <p:ext uri="{D42A27DB-BD31-4B8C-83A1-F6EECF244321}">
                <p14:modId xmlns:p14="http://schemas.microsoft.com/office/powerpoint/2010/main" val="33376062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928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2" name="Titel 1">
            <a:extLst>
              <a:ext uri="{FF2B5EF4-FFF2-40B4-BE49-F238E27FC236}">
                <a16:creationId xmlns:a16="http://schemas.microsoft.com/office/drawing/2014/main" id="{81060BAE-A2AE-2243-AC21-F08A065CF3CD}"/>
              </a:ext>
            </a:extLst>
          </p:cNvPr>
          <p:cNvSpPr>
            <a:spLocks noGrp="1"/>
          </p:cNvSpPr>
          <p:nvPr>
            <p:ph type="title"/>
          </p:nvPr>
        </p:nvSpPr>
        <p:spPr>
          <a:xfrm>
            <a:off x="803776" y="1336390"/>
            <a:ext cx="6190412" cy="1182927"/>
          </a:xfrm>
        </p:spPr>
        <p:txBody>
          <a:bodyPr anchor="b">
            <a:normAutofit fontScale="90000"/>
          </a:bodyPr>
          <a:lstStyle/>
          <a:p>
            <a:r>
              <a:rPr lang="da-DK" sz="4300">
                <a:latin typeface="Cambria" panose="02040503050406030204" pitchFamily="18" charset="0"/>
              </a:rPr>
              <a:t>Den mest tricky: Hjemmel</a:t>
            </a:r>
          </a:p>
        </p:txBody>
      </p:sp>
      <p:cxnSp>
        <p:nvCxnSpPr>
          <p:cNvPr id="73"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8DE0F506-CB77-8547-BA6F-8A254D88F19F}"/>
              </a:ext>
            </a:extLst>
          </p:cNvPr>
          <p:cNvSpPr>
            <a:spLocks noGrp="1"/>
          </p:cNvSpPr>
          <p:nvPr>
            <p:ph idx="1"/>
          </p:nvPr>
        </p:nvSpPr>
        <p:spPr>
          <a:xfrm>
            <a:off x="803776" y="2829330"/>
            <a:ext cx="6190412" cy="3344459"/>
          </a:xfrm>
        </p:spPr>
        <p:txBody>
          <a:bodyPr anchor="t">
            <a:normAutofit/>
          </a:bodyPr>
          <a:lstStyle/>
          <a:p>
            <a:r>
              <a:rPr lang="da-DK" sz="2000" dirty="0">
                <a:solidFill>
                  <a:schemeClr val="tx1">
                    <a:alpha val="80000"/>
                  </a:schemeClr>
                </a:solidFill>
                <a:latin typeface="Cambria" panose="02040503050406030204" pitchFamily="18" charset="0"/>
              </a:rPr>
              <a:t>Hjemmel er egentligt et juridisk begreb. Måske har I hørt det i forbindelse med mink-sagen eller rigsretssagen mod </a:t>
            </a:r>
            <a:r>
              <a:rPr lang="da-DK" sz="2000" dirty="0" err="1">
                <a:solidFill>
                  <a:schemeClr val="tx1">
                    <a:alpha val="80000"/>
                  </a:schemeClr>
                </a:solidFill>
                <a:latin typeface="Cambria" panose="02040503050406030204" pitchFamily="18" charset="0"/>
              </a:rPr>
              <a:t>Støjberg</a:t>
            </a:r>
            <a:r>
              <a:rPr lang="da-DK" sz="2000" dirty="0">
                <a:solidFill>
                  <a:schemeClr val="tx1">
                    <a:alpha val="80000"/>
                  </a:schemeClr>
                </a:solidFill>
                <a:latin typeface="Cambria" panose="02040503050406030204" pitchFamily="18" charset="0"/>
              </a:rPr>
              <a:t>. </a:t>
            </a:r>
          </a:p>
          <a:p>
            <a:r>
              <a:rPr lang="da-DK" sz="2000" dirty="0">
                <a:solidFill>
                  <a:schemeClr val="tx1">
                    <a:alpha val="80000"/>
                  </a:schemeClr>
                </a:solidFill>
                <a:latin typeface="Cambria" panose="02040503050406030204" pitchFamily="18" charset="0"/>
              </a:rPr>
              <a:t>Det handler om det grundlag, der gør, at der er en sammenhæng mellem påstand og belæg. Den kan være lovmæssig eller mere kulturel. Men der skal være en grad af konsensus (enighed). </a:t>
            </a:r>
          </a:p>
          <a:p>
            <a:r>
              <a:rPr lang="da-DK" sz="2000" dirty="0">
                <a:solidFill>
                  <a:schemeClr val="tx1">
                    <a:alpha val="80000"/>
                  </a:schemeClr>
                </a:solidFill>
                <a:latin typeface="Cambria" panose="02040503050406030204" pitchFamily="18" charset="0"/>
              </a:rPr>
              <a:t>Typisk opstår uenighed, hvis man ikke er enig om den grundantagelse, som hjemlen udgør. </a:t>
            </a:r>
          </a:p>
        </p:txBody>
      </p:sp>
      <p:pic>
        <p:nvPicPr>
          <p:cNvPr id="1026" name="Picture 2" descr="Lav lovgivning med omtanke">
            <a:extLst>
              <a:ext uri="{FF2B5EF4-FFF2-40B4-BE49-F238E27FC236}">
                <a16:creationId xmlns:a16="http://schemas.microsoft.com/office/drawing/2014/main" id="{A3BCECC9-EA51-B14A-9066-CC8CE1D2E2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41" r="17360" b="1"/>
          <a:stretch/>
        </p:blipFill>
        <p:spPr bwMode="auto">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a:noFill/>
          <a:extLst>
            <a:ext uri="{909E8E84-426E-40DD-AFC4-6F175D3DCCD1}">
              <a14:hiddenFill xmlns:a14="http://schemas.microsoft.com/office/drawing/2010/main">
                <a:solidFill>
                  <a:srgbClr val="FFFFFF"/>
                </a:solidFill>
              </a14:hiddenFill>
            </a:ext>
          </a:extLst>
        </p:spPr>
      </p:pic>
      <p:sp>
        <p:nvSpPr>
          <p:cNvPr id="7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latin typeface="Cambria" panose="02040503050406030204" pitchFamily="18" charset="0"/>
            </a:endParaRPr>
          </a:p>
        </p:txBody>
      </p:sp>
      <p:sp>
        <p:nvSpPr>
          <p:cNvPr id="77" name="!!circle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latin typeface="Cambria" panose="02040503050406030204" pitchFamily="18" charset="0"/>
            </a:endParaRPr>
          </a:p>
        </p:txBody>
      </p:sp>
    </p:spTree>
    <p:extLst>
      <p:ext uri="{BB962C8B-B14F-4D97-AF65-F5344CB8AC3E}">
        <p14:creationId xmlns:p14="http://schemas.microsoft.com/office/powerpoint/2010/main" val="1694101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65F84-158B-ECD9-986A-D8B02206303D}"/>
              </a:ext>
            </a:extLst>
          </p:cNvPr>
          <p:cNvSpPr>
            <a:spLocks noGrp="1"/>
          </p:cNvSpPr>
          <p:nvPr>
            <p:ph type="title"/>
          </p:nvPr>
        </p:nvSpPr>
        <p:spPr/>
        <p:txBody>
          <a:bodyPr/>
          <a:lstStyle/>
          <a:p>
            <a:r>
              <a:rPr lang="da-DK" dirty="0"/>
              <a:t>Øvelse 3: </a:t>
            </a:r>
          </a:p>
        </p:txBody>
      </p:sp>
      <p:sp>
        <p:nvSpPr>
          <p:cNvPr id="3" name="Pladsholder til indhold 2">
            <a:extLst>
              <a:ext uri="{FF2B5EF4-FFF2-40B4-BE49-F238E27FC236}">
                <a16:creationId xmlns:a16="http://schemas.microsoft.com/office/drawing/2014/main" id="{7DF655F6-B631-C9A0-2699-FDF37F3B694B}"/>
              </a:ext>
            </a:extLst>
          </p:cNvPr>
          <p:cNvSpPr>
            <a:spLocks noGrp="1"/>
          </p:cNvSpPr>
          <p:nvPr>
            <p:ph idx="1"/>
          </p:nvPr>
        </p:nvSpPr>
        <p:spPr/>
        <p:txBody>
          <a:bodyPr/>
          <a:lstStyle/>
          <a:p>
            <a:r>
              <a:rPr lang="da-DK" dirty="0"/>
              <a:t>Find påstand, belæg og hjemmel i denne tekst.</a:t>
            </a:r>
          </a:p>
        </p:txBody>
      </p:sp>
      <p:pic>
        <p:nvPicPr>
          <p:cNvPr id="4" name="Billede 3" descr="Et billede, der indeholder tekst&#10;&#10;Automatisk genereret beskrivelse">
            <a:extLst>
              <a:ext uri="{FF2B5EF4-FFF2-40B4-BE49-F238E27FC236}">
                <a16:creationId xmlns:a16="http://schemas.microsoft.com/office/drawing/2014/main" id="{FFDFE213-7DCE-2C56-D147-DCE524AB61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5935" y="173672"/>
            <a:ext cx="6120130" cy="6510655"/>
          </a:xfrm>
          <a:prstGeom prst="rect">
            <a:avLst/>
          </a:prstGeom>
          <a:noFill/>
          <a:ln>
            <a:noFill/>
          </a:ln>
        </p:spPr>
      </p:pic>
    </p:spTree>
    <p:extLst>
      <p:ext uri="{BB962C8B-B14F-4D97-AF65-F5344CB8AC3E}">
        <p14:creationId xmlns:p14="http://schemas.microsoft.com/office/powerpoint/2010/main" val="312263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descr="Et billede, der indeholder tekst, kvittering, dokument&#10;&#10;Automatisk genereret beskrivelse">
            <a:extLst>
              <a:ext uri="{FF2B5EF4-FFF2-40B4-BE49-F238E27FC236}">
                <a16:creationId xmlns:a16="http://schemas.microsoft.com/office/drawing/2014/main" id="{F4FB7D04-4FAB-653B-D65B-562DC572A10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7200" y="1229866"/>
            <a:ext cx="11277600" cy="4398267"/>
          </a:xfrm>
          <a:prstGeom prst="rect">
            <a:avLst/>
          </a:prstGeom>
          <a:noFill/>
        </p:spPr>
      </p:pic>
    </p:spTree>
    <p:extLst>
      <p:ext uri="{BB962C8B-B14F-4D97-AF65-F5344CB8AC3E}">
        <p14:creationId xmlns:p14="http://schemas.microsoft.com/office/powerpoint/2010/main" val="2833905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CE8F2-B906-6F09-EEE4-1E49BB688E5D}"/>
              </a:ext>
            </a:extLst>
          </p:cNvPr>
          <p:cNvSpPr>
            <a:spLocks noGrp="1"/>
          </p:cNvSpPr>
          <p:nvPr>
            <p:ph type="title"/>
          </p:nvPr>
        </p:nvSpPr>
        <p:spPr/>
        <p:txBody>
          <a:bodyPr/>
          <a:lstStyle/>
          <a:p>
            <a:r>
              <a:rPr lang="da-DK" dirty="0" err="1"/>
              <a:t>Toulmins</a:t>
            </a:r>
            <a:r>
              <a:rPr lang="da-DK" dirty="0"/>
              <a:t> udvidede argumentationsmodel</a:t>
            </a:r>
          </a:p>
        </p:txBody>
      </p:sp>
      <p:pic>
        <p:nvPicPr>
          <p:cNvPr id="4" name="Pladsholder til indhold 3">
            <a:extLst>
              <a:ext uri="{FF2B5EF4-FFF2-40B4-BE49-F238E27FC236}">
                <a16:creationId xmlns:a16="http://schemas.microsoft.com/office/drawing/2014/main" id="{EB8AF1CB-D06A-0DDE-5618-C6DD5C978725}"/>
              </a:ext>
            </a:extLst>
          </p:cNvPr>
          <p:cNvPicPr>
            <a:picLocks noGrp="1" noChangeAspect="1"/>
          </p:cNvPicPr>
          <p:nvPr>
            <p:ph idx="1"/>
          </p:nvPr>
        </p:nvPicPr>
        <p:blipFill>
          <a:blip r:embed="rId2"/>
          <a:stretch>
            <a:fillRect/>
          </a:stretch>
        </p:blipFill>
        <p:spPr>
          <a:xfrm>
            <a:off x="1577743" y="2410537"/>
            <a:ext cx="9036514" cy="3181514"/>
          </a:xfrm>
          <a:prstGeom prst="rect">
            <a:avLst/>
          </a:prstGeom>
        </p:spPr>
      </p:pic>
    </p:spTree>
    <p:extLst>
      <p:ext uri="{BB962C8B-B14F-4D97-AF65-F5344CB8AC3E}">
        <p14:creationId xmlns:p14="http://schemas.microsoft.com/office/powerpoint/2010/main" val="1997147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B444CB8-D7E7-8D45-BC92-995141BE7552}"/>
              </a:ext>
            </a:extLst>
          </p:cNvPr>
          <p:cNvSpPr>
            <a:spLocks noGrp="1"/>
          </p:cNvSpPr>
          <p:nvPr>
            <p:ph type="title"/>
          </p:nvPr>
        </p:nvSpPr>
        <p:spPr>
          <a:xfrm>
            <a:off x="1188069" y="381935"/>
            <a:ext cx="9356106" cy="1200329"/>
          </a:xfrm>
        </p:spPr>
        <p:txBody>
          <a:bodyPr anchor="t">
            <a:normAutofit/>
          </a:bodyPr>
          <a:lstStyle/>
          <a:p>
            <a:r>
              <a:rPr lang="da-DK" sz="6800">
                <a:latin typeface="Cambria" panose="02040503050406030204" pitchFamily="18" charset="0"/>
              </a:rPr>
              <a:t>Hvorfor argumentation?</a:t>
            </a:r>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BED77B1D-B38B-44C9-876E-DEA44C5F0AF3}"/>
              </a:ext>
            </a:extLst>
          </p:cNvPr>
          <p:cNvGraphicFramePr>
            <a:graphicFrameLocks noGrp="1"/>
          </p:cNvGraphicFramePr>
          <p:nvPr>
            <p:ph idx="1"/>
            <p:extLst>
              <p:ext uri="{D42A27DB-BD31-4B8C-83A1-F6EECF244321}">
                <p14:modId xmlns:p14="http://schemas.microsoft.com/office/powerpoint/2010/main" val="1284677559"/>
              </p:ext>
            </p:extLst>
          </p:nvPr>
        </p:nvGraphicFramePr>
        <p:xfrm>
          <a:off x="738044" y="1504771"/>
          <a:ext cx="10446836" cy="5157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9162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2A777A3-DD6F-514B-B380-4D6E8BC70F68}"/>
              </a:ext>
            </a:extLst>
          </p:cNvPr>
          <p:cNvSpPr>
            <a:spLocks noGrp="1"/>
          </p:cNvSpPr>
          <p:nvPr>
            <p:ph type="title"/>
          </p:nvPr>
        </p:nvSpPr>
        <p:spPr>
          <a:xfrm>
            <a:off x="803776" y="1336390"/>
            <a:ext cx="6190412" cy="1182927"/>
          </a:xfrm>
        </p:spPr>
        <p:txBody>
          <a:bodyPr anchor="b">
            <a:normAutofit/>
          </a:bodyPr>
          <a:lstStyle/>
          <a:p>
            <a:r>
              <a:rPr lang="da-DK" sz="5200" dirty="0">
                <a:latin typeface="Cambria" panose="02040503050406030204" pitchFamily="18" charset="0"/>
              </a:rPr>
              <a:t>Prikken over i’et</a:t>
            </a:r>
          </a:p>
        </p:txBody>
      </p:sp>
      <p:cxnSp>
        <p:nvCxnSpPr>
          <p:cNvPr id="73"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B76CB90B-C494-1644-A03A-E04195B4CD83}"/>
              </a:ext>
            </a:extLst>
          </p:cNvPr>
          <p:cNvSpPr>
            <a:spLocks noGrp="1"/>
          </p:cNvSpPr>
          <p:nvPr>
            <p:ph idx="1"/>
          </p:nvPr>
        </p:nvSpPr>
        <p:spPr>
          <a:xfrm>
            <a:off x="803776" y="2829330"/>
            <a:ext cx="6190412" cy="3344459"/>
          </a:xfrm>
        </p:spPr>
        <p:txBody>
          <a:bodyPr anchor="t">
            <a:normAutofit/>
          </a:bodyPr>
          <a:lstStyle/>
          <a:p>
            <a:r>
              <a:rPr lang="da-DK" sz="1700" dirty="0">
                <a:solidFill>
                  <a:schemeClr val="tx1">
                    <a:alpha val="80000"/>
                  </a:schemeClr>
                </a:solidFill>
                <a:latin typeface="Cambria" panose="02040503050406030204" pitchFamily="18" charset="0"/>
              </a:rPr>
              <a:t>Gendrivelse</a:t>
            </a:r>
          </a:p>
          <a:p>
            <a:pPr lvl="1"/>
            <a:r>
              <a:rPr lang="da-DK" sz="1700" dirty="0">
                <a:solidFill>
                  <a:schemeClr val="tx1">
                    <a:alpha val="80000"/>
                  </a:schemeClr>
                </a:solidFill>
                <a:latin typeface="Cambria" panose="02040503050406030204" pitchFamily="18" charset="0"/>
              </a:rPr>
              <a:t>Man prøver at komme modtagerens modargumenter i forkøbet og på den måde afvæbne dem på forhånd</a:t>
            </a:r>
          </a:p>
          <a:p>
            <a:r>
              <a:rPr lang="da-DK" sz="1700" dirty="0">
                <a:solidFill>
                  <a:schemeClr val="tx1">
                    <a:alpha val="80000"/>
                  </a:schemeClr>
                </a:solidFill>
                <a:latin typeface="Cambria" panose="02040503050406030204" pitchFamily="18" charset="0"/>
              </a:rPr>
              <a:t>Rygdækning</a:t>
            </a:r>
          </a:p>
          <a:p>
            <a:pPr lvl="1"/>
            <a:r>
              <a:rPr lang="da-DK" sz="1700" dirty="0">
                <a:solidFill>
                  <a:schemeClr val="tx1">
                    <a:alpha val="80000"/>
                  </a:schemeClr>
                </a:solidFill>
                <a:latin typeface="Cambria" panose="02040503050406030204" pitchFamily="18" charset="0"/>
              </a:rPr>
              <a:t>Man styrker sit eget synspunkt med statistik eller ekspertudsagn – viser at andre også ”har ens ryg”</a:t>
            </a:r>
          </a:p>
          <a:p>
            <a:r>
              <a:rPr lang="da-DK" sz="1700" dirty="0">
                <a:solidFill>
                  <a:schemeClr val="tx1">
                    <a:alpha val="80000"/>
                  </a:schemeClr>
                </a:solidFill>
                <a:latin typeface="Cambria" panose="02040503050406030204" pitchFamily="18" charset="0"/>
              </a:rPr>
              <a:t>Styrkemarkør</a:t>
            </a:r>
          </a:p>
          <a:p>
            <a:pPr lvl="1"/>
            <a:r>
              <a:rPr lang="da-DK" sz="1700" dirty="0">
                <a:solidFill>
                  <a:schemeClr val="tx1">
                    <a:alpha val="80000"/>
                  </a:schemeClr>
                </a:solidFill>
                <a:latin typeface="Cambria" panose="02040503050406030204" pitchFamily="18" charset="0"/>
              </a:rPr>
              <a:t>Kan tone op eller ned, både vise skråsikkerhed eller forsigtighed. Kan være helt små ord. Typisk adverbialer af en art.</a:t>
            </a:r>
          </a:p>
        </p:txBody>
      </p:sp>
      <p:pic>
        <p:nvPicPr>
          <p:cNvPr id="2050" name="Picture 2" descr="The Best Homemade Vanilla Frosting - JoyFoodSunshine">
            <a:extLst>
              <a:ext uri="{FF2B5EF4-FFF2-40B4-BE49-F238E27FC236}">
                <a16:creationId xmlns:a16="http://schemas.microsoft.com/office/drawing/2014/main" id="{60C3DA29-D8EE-C94F-AEBE-6C466EDA25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a:noFill/>
          <a:extLst>
            <a:ext uri="{909E8E84-426E-40DD-AFC4-6F175D3DCCD1}">
              <a14:hiddenFill xmlns:a14="http://schemas.microsoft.com/office/drawing/2010/main">
                <a:solidFill>
                  <a:srgbClr val="FFFFFF"/>
                </a:solidFill>
              </a14:hiddenFill>
            </a:ext>
          </a:extLst>
        </p:spPr>
      </p:pic>
      <p:sp>
        <p:nvSpPr>
          <p:cNvPr id="7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77" name="!!circle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1928457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C44DDD-4FCA-284A-8365-079C796CF8F6}"/>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A44720C7-8401-7711-01E3-C0FCF0EB212B}"/>
              </a:ext>
            </a:extLst>
          </p:cNvPr>
          <p:cNvSpPr>
            <a:spLocks noGrp="1"/>
          </p:cNvSpPr>
          <p:nvPr>
            <p:ph idx="1"/>
          </p:nvPr>
        </p:nvSpPr>
        <p:spPr/>
        <p:txBody>
          <a:bodyPr/>
          <a:lstStyle/>
          <a:p>
            <a:endParaRPr lang="da-DK"/>
          </a:p>
        </p:txBody>
      </p:sp>
      <p:pic>
        <p:nvPicPr>
          <p:cNvPr id="4" name="Pladsholder til indhold 4">
            <a:extLst>
              <a:ext uri="{FF2B5EF4-FFF2-40B4-BE49-F238E27FC236}">
                <a16:creationId xmlns:a16="http://schemas.microsoft.com/office/drawing/2014/main" id="{FCCD36DC-969F-4C61-9DC2-893264E92FA2}"/>
              </a:ext>
            </a:extLst>
          </p:cNvPr>
          <p:cNvPicPr>
            <a:picLocks noChangeAspect="1"/>
          </p:cNvPicPr>
          <p:nvPr/>
        </p:nvPicPr>
        <p:blipFill>
          <a:blip r:embed="rId2"/>
          <a:stretch>
            <a:fillRect/>
          </a:stretch>
        </p:blipFill>
        <p:spPr>
          <a:xfrm>
            <a:off x="448734" y="1193461"/>
            <a:ext cx="10905066" cy="4471078"/>
          </a:xfrm>
          <a:prstGeom prst="rect">
            <a:avLst/>
          </a:prstGeom>
        </p:spPr>
      </p:pic>
    </p:spTree>
    <p:extLst>
      <p:ext uri="{BB962C8B-B14F-4D97-AF65-F5344CB8AC3E}">
        <p14:creationId xmlns:p14="http://schemas.microsoft.com/office/powerpoint/2010/main" val="3662577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a:extLst>
              <a:ext uri="{FF2B5EF4-FFF2-40B4-BE49-F238E27FC236}">
                <a16:creationId xmlns:a16="http://schemas.microsoft.com/office/drawing/2014/main" id="{95D8D71B-D369-172E-7C77-CEDB04D3EC3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94200" y="457200"/>
            <a:ext cx="10203599" cy="5943600"/>
          </a:xfrm>
          <a:prstGeom prst="rect">
            <a:avLst/>
          </a:prstGeom>
          <a:noFill/>
        </p:spPr>
      </p:pic>
    </p:spTree>
    <p:extLst>
      <p:ext uri="{BB962C8B-B14F-4D97-AF65-F5344CB8AC3E}">
        <p14:creationId xmlns:p14="http://schemas.microsoft.com/office/powerpoint/2010/main" val="3784130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FFB98-BD0E-F689-06A6-81A33A931DA9}"/>
              </a:ext>
            </a:extLst>
          </p:cNvPr>
          <p:cNvSpPr>
            <a:spLocks noGrp="1"/>
          </p:cNvSpPr>
          <p:nvPr>
            <p:ph type="title"/>
          </p:nvPr>
        </p:nvSpPr>
        <p:spPr/>
        <p:txBody>
          <a:bodyPr/>
          <a:lstStyle/>
          <a:p>
            <a:r>
              <a:rPr lang="da-DK" dirty="0"/>
              <a:t>Øvelse 4:</a:t>
            </a:r>
          </a:p>
        </p:txBody>
      </p:sp>
      <p:sp>
        <p:nvSpPr>
          <p:cNvPr id="3" name="Pladsholder til indhold 2">
            <a:extLst>
              <a:ext uri="{FF2B5EF4-FFF2-40B4-BE49-F238E27FC236}">
                <a16:creationId xmlns:a16="http://schemas.microsoft.com/office/drawing/2014/main" id="{FF653FA2-8E76-E598-5163-65BF304F40CB}"/>
              </a:ext>
            </a:extLst>
          </p:cNvPr>
          <p:cNvSpPr>
            <a:spLocks noGrp="1"/>
          </p:cNvSpPr>
          <p:nvPr>
            <p:ph idx="1"/>
          </p:nvPr>
        </p:nvSpPr>
        <p:spPr/>
        <p:txBody>
          <a:bodyPr/>
          <a:lstStyle/>
          <a:p>
            <a:r>
              <a:rPr lang="da-DK" dirty="0"/>
              <a:t>Lav selv mindst tre argumenter (påstand, belæg, hjemmel) om et valgfrit emne. Præsentér og diskutér dem i grupperne.</a:t>
            </a:r>
          </a:p>
        </p:txBody>
      </p:sp>
    </p:spTree>
    <p:extLst>
      <p:ext uri="{BB962C8B-B14F-4D97-AF65-F5344CB8AC3E}">
        <p14:creationId xmlns:p14="http://schemas.microsoft.com/office/powerpoint/2010/main" val="3313011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a:extLst>
              <a:ext uri="{FF2B5EF4-FFF2-40B4-BE49-F238E27FC236}">
                <a16:creationId xmlns:a16="http://schemas.microsoft.com/office/drawing/2014/main" id="{936204BA-CAAB-9552-1DE1-010BEFEEF76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43467" y="1588770"/>
            <a:ext cx="10905066" cy="3680460"/>
          </a:xfrm>
          <a:prstGeom prst="rect">
            <a:avLst/>
          </a:prstGeom>
          <a:noFill/>
        </p:spPr>
      </p:pic>
    </p:spTree>
    <p:extLst>
      <p:ext uri="{BB962C8B-B14F-4D97-AF65-F5344CB8AC3E}">
        <p14:creationId xmlns:p14="http://schemas.microsoft.com/office/powerpoint/2010/main" val="101853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descr="Et billede, der indeholder tekst&#10;&#10;Automatisk genereret beskrivelse">
            <a:extLst>
              <a:ext uri="{FF2B5EF4-FFF2-40B4-BE49-F238E27FC236}">
                <a16:creationId xmlns:a16="http://schemas.microsoft.com/office/drawing/2014/main" id="{74EDB84A-6C17-2DA2-1931-8B4DF97389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43467" y="1902289"/>
            <a:ext cx="10905066" cy="3053421"/>
          </a:xfrm>
          <a:prstGeom prst="rect">
            <a:avLst/>
          </a:prstGeom>
          <a:noFill/>
        </p:spPr>
      </p:pic>
    </p:spTree>
    <p:extLst>
      <p:ext uri="{BB962C8B-B14F-4D97-AF65-F5344CB8AC3E}">
        <p14:creationId xmlns:p14="http://schemas.microsoft.com/office/powerpoint/2010/main" val="353555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D6C55-A159-8C1A-2314-5B6187631C08}"/>
              </a:ext>
            </a:extLst>
          </p:cNvPr>
          <p:cNvSpPr>
            <a:spLocks noGrp="1"/>
          </p:cNvSpPr>
          <p:nvPr>
            <p:ph type="title"/>
          </p:nvPr>
        </p:nvSpPr>
        <p:spPr>
          <a:xfrm>
            <a:off x="648931" y="629266"/>
            <a:ext cx="3505493" cy="1622321"/>
          </a:xfrm>
        </p:spPr>
        <p:txBody>
          <a:bodyPr>
            <a:normAutofit/>
          </a:bodyPr>
          <a:lstStyle/>
          <a:p>
            <a:r>
              <a:rPr lang="da-DK" sz="3700" dirty="0"/>
              <a:t>Vores fokus i ”argumentation og retorik”</a:t>
            </a:r>
          </a:p>
        </p:txBody>
      </p:sp>
      <p:sp>
        <p:nvSpPr>
          <p:cNvPr id="3" name="Pladsholder til indhold 2">
            <a:extLst>
              <a:ext uri="{FF2B5EF4-FFF2-40B4-BE49-F238E27FC236}">
                <a16:creationId xmlns:a16="http://schemas.microsoft.com/office/drawing/2014/main" id="{1703A5EB-8757-00D6-9021-362EC25D992E}"/>
              </a:ext>
            </a:extLst>
          </p:cNvPr>
          <p:cNvSpPr>
            <a:spLocks noGrp="1"/>
          </p:cNvSpPr>
          <p:nvPr>
            <p:ph idx="1"/>
          </p:nvPr>
        </p:nvSpPr>
        <p:spPr>
          <a:xfrm>
            <a:off x="648931" y="2438400"/>
            <a:ext cx="3505494" cy="3785419"/>
          </a:xfrm>
        </p:spPr>
        <p:txBody>
          <a:bodyPr>
            <a:normAutofit/>
          </a:bodyPr>
          <a:lstStyle/>
          <a:p>
            <a:pPr>
              <a:spcAft>
                <a:spcPts val="80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Det tematiske emne er i denne forbindelse klima – og miljøforandringer, og tekster med synspunkter om dette. </a:t>
            </a:r>
          </a:p>
          <a:p>
            <a:pPr>
              <a:spcAft>
                <a:spcPts val="80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De centrale begreber er: Påstand, belæg, hjemmel, gendrivelse, rygdækning og styrkemarkører. + Det retoriske pentagram.</a:t>
            </a:r>
          </a:p>
          <a:p>
            <a:pPr>
              <a:spcAft>
                <a:spcPts val="80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Næste gang skal vi undersøge, hvilke argumentationsgreb en afsender kan bruge for at vinde tilslutning til sit synspunkt. Endvidere skal vi også se på, hvordan en taler arbejder på  at overbevise sin modtager ved hjælp af forskellige appelformer: etos, patos og logos.</a:t>
            </a:r>
          </a:p>
          <a:p>
            <a:endParaRPr lang="da-DK" sz="1400" dirty="0"/>
          </a:p>
        </p:txBody>
      </p:sp>
      <p:sp>
        <p:nvSpPr>
          <p:cNvPr id="2055" name="Rectangle 205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limate Change">
            <a:extLst>
              <a:ext uri="{FF2B5EF4-FFF2-40B4-BE49-F238E27FC236}">
                <a16:creationId xmlns:a16="http://schemas.microsoft.com/office/drawing/2014/main" id="{ABF8C5F0-9362-E0A7-0602-0A4CAD2DED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21091" y="807593"/>
            <a:ext cx="5588872"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8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52A0C-CD4F-C39D-16CD-95CF1C896152}"/>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1BA9658E-2F9B-926A-8ADA-8CD79F0F113B}"/>
              </a:ext>
            </a:extLst>
          </p:cNvPr>
          <p:cNvSpPr>
            <a:spLocks noGrp="1"/>
          </p:cNvSpPr>
          <p:nvPr>
            <p:ph idx="1"/>
          </p:nvPr>
        </p:nvSpPr>
        <p:spPr/>
        <p:txBody>
          <a:bodyPr/>
          <a:lstStyle/>
          <a:p>
            <a:r>
              <a:rPr lang="da-DK" dirty="0"/>
              <a:t>Retorik:</a:t>
            </a:r>
          </a:p>
          <a:p>
            <a:pPr lvl="1"/>
            <a:r>
              <a:rPr lang="da-DK" dirty="0"/>
              <a:t>Søger at afdække de </a:t>
            </a:r>
            <a:r>
              <a:rPr lang="da-DK" i="1" dirty="0"/>
              <a:t>sproglige virkemidler</a:t>
            </a:r>
            <a:r>
              <a:rPr lang="da-DK" dirty="0"/>
              <a:t>, hvormed en sprogbruger forsøger at </a:t>
            </a:r>
            <a:r>
              <a:rPr lang="da-DK" i="1" dirty="0"/>
              <a:t>påvirke en anden sprogbrugers opfattelse og oplevelse af virkeligheden.</a:t>
            </a:r>
          </a:p>
          <a:p>
            <a:r>
              <a:rPr lang="da-DK" dirty="0"/>
              <a:t>Argumentationsanalyse:</a:t>
            </a:r>
          </a:p>
          <a:p>
            <a:pPr lvl="1"/>
            <a:r>
              <a:rPr lang="da-DK" dirty="0"/>
              <a:t>Søger at afdække de </a:t>
            </a:r>
            <a:r>
              <a:rPr lang="da-DK" i="1" dirty="0"/>
              <a:t>tankegange</a:t>
            </a:r>
            <a:r>
              <a:rPr lang="da-DK" dirty="0"/>
              <a:t>, som </a:t>
            </a:r>
            <a:r>
              <a:rPr lang="da-DK" i="1" dirty="0"/>
              <a:t>en sprogbruger udtrykker sprogligt for at påvirke en anden sprogbruger</a:t>
            </a:r>
            <a:r>
              <a:rPr lang="da-DK" dirty="0"/>
              <a:t>.</a:t>
            </a:r>
          </a:p>
          <a:p>
            <a:endParaRPr lang="da-DK" dirty="0"/>
          </a:p>
        </p:txBody>
      </p:sp>
    </p:spTree>
    <p:extLst>
      <p:ext uri="{BB962C8B-B14F-4D97-AF65-F5344CB8AC3E}">
        <p14:creationId xmlns:p14="http://schemas.microsoft.com/office/powerpoint/2010/main" val="156615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8A31D-D357-F484-8AB5-7CB2E3CDE680}"/>
              </a:ext>
            </a:extLst>
          </p:cNvPr>
          <p:cNvSpPr>
            <a:spLocks noGrp="1"/>
          </p:cNvSpPr>
          <p:nvPr>
            <p:ph type="title"/>
          </p:nvPr>
        </p:nvSpPr>
        <p:spPr>
          <a:xfrm>
            <a:off x="4965430" y="629268"/>
            <a:ext cx="6586491" cy="1286160"/>
          </a:xfrm>
        </p:spPr>
        <p:txBody>
          <a:bodyPr anchor="b">
            <a:normAutofit/>
          </a:bodyPr>
          <a:lstStyle/>
          <a:p>
            <a:r>
              <a:rPr lang="da-DK" dirty="0"/>
              <a:t>Retorik</a:t>
            </a:r>
          </a:p>
        </p:txBody>
      </p:sp>
      <p:sp>
        <p:nvSpPr>
          <p:cNvPr id="3" name="Pladsholder til indhold 2">
            <a:extLst>
              <a:ext uri="{FF2B5EF4-FFF2-40B4-BE49-F238E27FC236}">
                <a16:creationId xmlns:a16="http://schemas.microsoft.com/office/drawing/2014/main" id="{674437E3-096F-7886-30F3-071E03FCD20F}"/>
              </a:ext>
            </a:extLst>
          </p:cNvPr>
          <p:cNvSpPr>
            <a:spLocks noGrp="1"/>
          </p:cNvSpPr>
          <p:nvPr>
            <p:ph idx="1"/>
          </p:nvPr>
        </p:nvSpPr>
        <p:spPr>
          <a:xfrm>
            <a:off x="4965431" y="2438400"/>
            <a:ext cx="6586489" cy="3785419"/>
          </a:xfrm>
        </p:spPr>
        <p:txBody>
          <a:bodyPr>
            <a:normAutofit/>
          </a:bodyPr>
          <a:lstStyle/>
          <a:p>
            <a:pPr>
              <a:spcAft>
                <a:spcPts val="800"/>
              </a:spcAft>
            </a:pPr>
            <a:r>
              <a:rPr lang="da-DK" sz="2000" dirty="0">
                <a:effectLst/>
                <a:latin typeface="Calibri" panose="020F0502020204030204" pitchFamily="34" charset="0"/>
                <a:ea typeface="Calibri" panose="020F0502020204030204" pitchFamily="34" charset="0"/>
                <a:cs typeface="Times New Roman" panose="02020603050405020304" pitchFamily="18" charset="0"/>
              </a:rPr>
              <a:t>Hvordan kommer man igennem med et budskab, og hvordan får man andre til at overtage ens gode argumenter? Når man skaber overbevisende kommunikation, så benytter man sig af retorik.</a:t>
            </a:r>
          </a:p>
          <a:p>
            <a:pPr>
              <a:spcAft>
                <a:spcPts val="800"/>
              </a:spcAft>
            </a:pPr>
            <a:r>
              <a:rPr lang="da-DK" sz="2000" dirty="0">
                <a:effectLst/>
                <a:latin typeface="Calibri" panose="020F0502020204030204" pitchFamily="34" charset="0"/>
                <a:ea typeface="Calibri" panose="020F0502020204030204" pitchFamily="34" charset="0"/>
                <a:cs typeface="Times New Roman" panose="02020603050405020304" pitchFamily="18" charset="0"/>
              </a:rPr>
              <a:t>Retorik: en faglig disciplin der går tilbage til antikkens Grækenland. </a:t>
            </a:r>
          </a:p>
          <a:p>
            <a:pPr>
              <a:spcAft>
                <a:spcPts val="800"/>
              </a:spcAft>
            </a:pPr>
            <a:r>
              <a:rPr lang="da-DK" sz="2000" dirty="0">
                <a:effectLst/>
                <a:latin typeface="Calibri" panose="020F0502020204030204" pitchFamily="34" charset="0"/>
                <a:ea typeface="Calibri" panose="020F0502020204030204" pitchFamily="34" charset="0"/>
                <a:cs typeface="Times New Roman" panose="02020603050405020304" pitchFamily="18" charset="0"/>
              </a:rPr>
              <a:t>Oversat betyder retorik: talekunst.</a:t>
            </a:r>
          </a:p>
          <a:p>
            <a:pPr>
              <a:spcAft>
                <a:spcPts val="800"/>
              </a:spcAft>
            </a:pPr>
            <a:r>
              <a:rPr lang="da-DK" sz="2000" dirty="0">
                <a:latin typeface="Calibri" panose="020F0502020204030204" pitchFamily="34" charset="0"/>
                <a:ea typeface="Calibri" panose="020F0502020204030204" pitchFamily="34" charset="0"/>
                <a:cs typeface="Times New Roman" panose="02020603050405020304" pitchFamily="18" charset="0"/>
              </a:rPr>
              <a:t>Undersøger, hvordan man som afsender kan benytte sig af forskellige kommunikative virkemidler herunder </a:t>
            </a:r>
            <a:r>
              <a:rPr lang="da-DK" sz="2000" b="1" dirty="0">
                <a:latin typeface="Calibri" panose="020F0502020204030204" pitchFamily="34" charset="0"/>
                <a:ea typeface="Calibri" panose="020F0502020204030204" pitchFamily="34" charset="0"/>
                <a:cs typeface="Times New Roman" panose="02020603050405020304" pitchFamily="18" charset="0"/>
              </a:rPr>
              <a:t>appelformer.</a:t>
            </a:r>
            <a:endParaRPr lang="da-DK"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2000" dirty="0"/>
          </a:p>
        </p:txBody>
      </p:sp>
      <p:pic>
        <p:nvPicPr>
          <p:cNvPr id="1026" name="Picture 2" descr="Christophe Pébarthe: 'Athénes, l'autre démocratie: Ve siècle av. J.-C.' -  anmeldelse: Ny bog leverer imponerende genfortolkning af Athens demokrati |  Information">
            <a:extLst>
              <a:ext uri="{FF2B5EF4-FFF2-40B4-BE49-F238E27FC236}">
                <a16:creationId xmlns:a16="http://schemas.microsoft.com/office/drawing/2014/main" id="{6207DE39-0D44-3135-6FB4-DCC293E52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9" r="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31" name="Straight Connector 103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796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Rectangle 3086">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6FBEC8D-86C2-2A7C-0335-5FD4996BBB25}"/>
              </a:ext>
            </a:extLst>
          </p:cNvPr>
          <p:cNvSpPr>
            <a:spLocks noGrp="1"/>
          </p:cNvSpPr>
          <p:nvPr>
            <p:ph type="title"/>
          </p:nvPr>
        </p:nvSpPr>
        <p:spPr>
          <a:xfrm>
            <a:off x="4833366" y="543070"/>
            <a:ext cx="6870954" cy="1675626"/>
          </a:xfrm>
        </p:spPr>
        <p:txBody>
          <a:bodyPr>
            <a:normAutofit/>
          </a:bodyPr>
          <a:lstStyle/>
          <a:p>
            <a:r>
              <a:rPr lang="da-DK" sz="4000" dirty="0"/>
              <a:t>Tre typer hensigter i retorik (talegenrer)</a:t>
            </a:r>
          </a:p>
        </p:txBody>
      </p:sp>
      <p:pic>
        <p:nvPicPr>
          <p:cNvPr id="3078" name="Picture 6" descr="Managing by slogans - Change Factory">
            <a:extLst>
              <a:ext uri="{FF2B5EF4-FFF2-40B4-BE49-F238E27FC236}">
                <a16:creationId xmlns:a16="http://schemas.microsoft.com/office/drawing/2014/main" id="{8E0BD1A3-7ADD-2DBF-1C14-404BF019E7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4915"/>
          <a:stretch/>
        </p:blipFill>
        <p:spPr bwMode="auto">
          <a:xfrm>
            <a:off x="0" y="2346839"/>
            <a:ext cx="4187091" cy="216432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sser af nye danske film på vej: Her er 5 du skal glæde dig til | Film ...">
            <a:extLst>
              <a:ext uri="{FF2B5EF4-FFF2-40B4-BE49-F238E27FC236}">
                <a16:creationId xmlns:a16="http://schemas.microsoft.com/office/drawing/2014/main" id="{8C27AC75-0EB8-8AAB-1AC5-67159B296C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225" r="3" b="7338"/>
          <a:stretch/>
        </p:blipFill>
        <p:spPr bwMode="auto">
          <a:xfrm>
            <a:off x="0" y="4693679"/>
            <a:ext cx="4187091" cy="21643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iselle Heraux | Flickr">
            <a:extLst>
              <a:ext uri="{FF2B5EF4-FFF2-40B4-BE49-F238E27FC236}">
                <a16:creationId xmlns:a16="http://schemas.microsoft.com/office/drawing/2014/main" id="{BF6B5318-E1D2-EF49-0EBE-065F49AC31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561" r="3" b="3"/>
          <a:stretch/>
        </p:blipFill>
        <p:spPr bwMode="auto">
          <a:xfrm>
            <a:off x="0" y="0"/>
            <a:ext cx="4187091" cy="2164321"/>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103A9F31-3B0B-45E5-9F7F-7154879A6554}"/>
              </a:ext>
            </a:extLst>
          </p:cNvPr>
          <p:cNvSpPr>
            <a:spLocks noGrp="1"/>
          </p:cNvSpPr>
          <p:nvPr>
            <p:ph idx="1"/>
          </p:nvPr>
        </p:nvSpPr>
        <p:spPr>
          <a:xfrm>
            <a:off x="4833366" y="1937658"/>
            <a:ext cx="6870954" cy="4789714"/>
          </a:xfrm>
        </p:spPr>
        <p:txBody>
          <a:bodyPr>
            <a:normAutofit fontScale="77500" lnSpcReduction="20000"/>
          </a:bodyPr>
          <a:lstStyle/>
          <a:p>
            <a:pPr marL="0" indent="0">
              <a:spcAft>
                <a:spcPts val="800"/>
              </a:spcAft>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I retorik skelner man mellem tre typer af hensigter:</a:t>
            </a:r>
          </a:p>
          <a:p>
            <a:pPr marL="342900" lvl="0" indent="-342900">
              <a:spcAft>
                <a:spcPts val="800"/>
              </a:spcAft>
              <a:buFont typeface="Calibri" panose="020F0502020204030204" pitchFamily="34" charset="0"/>
              <a:buChar char="-"/>
            </a:pPr>
            <a:r>
              <a:rPr lang="da-DK" sz="2000" dirty="0">
                <a:latin typeface="Calibri" panose="020F0502020204030204" pitchFamily="34" charset="0"/>
                <a:ea typeface="Calibri" panose="020F0502020204030204" pitchFamily="34" charset="0"/>
                <a:cs typeface="Times New Roman" panose="02020603050405020304" pitchFamily="18" charset="0"/>
              </a:rPr>
              <a:t>Den informative tale:</a:t>
            </a:r>
          </a:p>
          <a:p>
            <a:pPr marL="800100" lvl="1" indent="-342900">
              <a:spcAft>
                <a:spcPts val="800"/>
              </a:spcAft>
              <a:buFont typeface="Calibri" panose="020F0502020204030204" pitchFamily="34" charset="0"/>
              <a:buChar char="-"/>
            </a:pPr>
            <a:r>
              <a:rPr lang="da-DK" sz="1600" dirty="0">
                <a:effectLst/>
                <a:latin typeface="Calibri" panose="020F0502020204030204" pitchFamily="34" charset="0"/>
                <a:ea typeface="Calibri" panose="020F0502020204030204" pitchFamily="34" charset="0"/>
                <a:cs typeface="Times New Roman" panose="02020603050405020304" pitchFamily="18" charset="0"/>
              </a:rPr>
              <a:t>Oplæg el. foredrag. </a:t>
            </a:r>
          </a:p>
          <a:p>
            <a:pPr marL="800100" lvl="1" indent="-342900">
              <a:spcAft>
                <a:spcPts val="800"/>
              </a:spcAft>
              <a:buFont typeface="Calibri" panose="020F0502020204030204" pitchFamily="34" charset="0"/>
              <a:buChar char="-"/>
            </a:pPr>
            <a:r>
              <a:rPr lang="da-DK" sz="1600" dirty="0">
                <a:latin typeface="Calibri" panose="020F0502020204030204" pitchFamily="34" charset="0"/>
                <a:ea typeface="Calibri" panose="020F0502020204030204" pitchFamily="34" charset="0"/>
                <a:cs typeface="Times New Roman" panose="02020603050405020304" pitchFamily="18" charset="0"/>
              </a:rPr>
              <a:t>Taleren </a:t>
            </a:r>
            <a:r>
              <a:rPr lang="da-DK" sz="1600" i="1" dirty="0">
                <a:latin typeface="Calibri" panose="020F0502020204030204" pitchFamily="34" charset="0"/>
                <a:ea typeface="Calibri" panose="020F0502020204030204" pitchFamily="34" charset="0"/>
                <a:cs typeface="Times New Roman" panose="02020603050405020304" pitchFamily="18" charset="0"/>
              </a:rPr>
              <a:t>informerer </a:t>
            </a:r>
            <a:r>
              <a:rPr lang="da-DK" sz="1600" dirty="0">
                <a:latin typeface="Calibri" panose="020F0502020204030204" pitchFamily="34" charset="0"/>
                <a:ea typeface="Calibri" panose="020F0502020204030204" pitchFamily="34" charset="0"/>
                <a:cs typeface="Times New Roman" panose="02020603050405020304" pitchFamily="18" charset="0"/>
              </a:rPr>
              <a:t>om et emne.</a:t>
            </a:r>
          </a:p>
          <a:p>
            <a:pPr marL="342900" indent="-342900">
              <a:spcAft>
                <a:spcPts val="800"/>
              </a:spcAft>
              <a:buFont typeface="Calibri" panose="020F0502020204030204" pitchFamily="34" charset="0"/>
              <a:buChar char="-"/>
            </a:pPr>
            <a:r>
              <a:rPr lang="da-DK" sz="2000" dirty="0">
                <a:latin typeface="Calibri" panose="020F0502020204030204" pitchFamily="34" charset="0"/>
                <a:ea typeface="Calibri" panose="020F0502020204030204" pitchFamily="34" charset="0"/>
                <a:cs typeface="Times New Roman" panose="02020603050405020304" pitchFamily="18" charset="0"/>
              </a:rPr>
              <a:t>Den politiske tale:</a:t>
            </a:r>
          </a:p>
          <a:p>
            <a:pPr marL="800100" lvl="1" indent="-342900">
              <a:spcAft>
                <a:spcPts val="800"/>
              </a:spcAft>
              <a:buFont typeface="Calibri" panose="020F0502020204030204" pitchFamily="34" charset="0"/>
              <a:buChar char="-"/>
            </a:pPr>
            <a:r>
              <a:rPr lang="da-DK" sz="1600" dirty="0">
                <a:latin typeface="Calibri" panose="020F0502020204030204" pitchFamily="34" charset="0"/>
                <a:ea typeface="Calibri" panose="020F0502020204030204" pitchFamily="34" charset="0"/>
                <a:cs typeface="Times New Roman" panose="02020603050405020304" pitchFamily="18" charset="0"/>
              </a:rPr>
              <a:t>Kan finde sted til et vælgermøde.</a:t>
            </a:r>
          </a:p>
          <a:p>
            <a:pPr marL="800100" lvl="1" indent="-342900">
              <a:spcAft>
                <a:spcPts val="800"/>
              </a:spcAft>
              <a:buFont typeface="Calibri" panose="020F0502020204030204" pitchFamily="34" charset="0"/>
              <a:buChar char="-"/>
            </a:pPr>
            <a:r>
              <a:rPr lang="da-DK" sz="1600" dirty="0">
                <a:latin typeface="Calibri" panose="020F0502020204030204" pitchFamily="34" charset="0"/>
                <a:ea typeface="Calibri" panose="020F0502020204030204" pitchFamily="34" charset="0"/>
                <a:cs typeface="Times New Roman" panose="02020603050405020304" pitchFamily="18" charset="0"/>
              </a:rPr>
              <a:t>Afsenderen af den politiske tale vil </a:t>
            </a:r>
            <a:r>
              <a:rPr lang="da-DK" sz="1600" i="1" dirty="0">
                <a:latin typeface="Calibri" panose="020F0502020204030204" pitchFamily="34" charset="0"/>
                <a:ea typeface="Calibri" panose="020F0502020204030204" pitchFamily="34" charset="0"/>
                <a:cs typeface="Times New Roman" panose="02020603050405020304" pitchFamily="18" charset="0"/>
              </a:rPr>
              <a:t>argumentere</a:t>
            </a:r>
            <a:r>
              <a:rPr lang="da-DK" sz="1600" dirty="0">
                <a:latin typeface="Calibri" panose="020F0502020204030204" pitchFamily="34" charset="0"/>
                <a:ea typeface="Calibri" panose="020F0502020204030204" pitchFamily="34" charset="0"/>
                <a:cs typeface="Times New Roman" panose="02020603050405020304" pitchFamily="18" charset="0"/>
              </a:rPr>
              <a:t>, påvirke og overbevise modtageren til at være enig i den sag, som fremføres. </a:t>
            </a:r>
          </a:p>
          <a:p>
            <a:pPr marL="800100" lvl="1" indent="-342900">
              <a:spcAft>
                <a:spcPts val="800"/>
              </a:spcAft>
              <a:buFont typeface="Calibri" panose="020F0502020204030204" pitchFamily="34" charset="0"/>
              <a:buChar char="-"/>
            </a:pPr>
            <a:r>
              <a:rPr lang="da-DK" sz="1600" dirty="0">
                <a:latin typeface="Calibri" panose="020F0502020204030204" pitchFamily="34" charset="0"/>
                <a:ea typeface="Calibri" panose="020F0502020204030204" pitchFamily="34" charset="0"/>
                <a:cs typeface="Times New Roman" panose="02020603050405020304" pitchFamily="18" charset="0"/>
              </a:rPr>
              <a:t>Bestemt vinkling af sagen, så politikeren selv fremstår bedst muligt.</a:t>
            </a:r>
          </a:p>
          <a:p>
            <a:pPr marL="800100" lvl="1" indent="-342900">
              <a:spcAft>
                <a:spcPts val="800"/>
              </a:spcAft>
              <a:buFont typeface="Calibri" panose="020F0502020204030204" pitchFamily="34" charset="0"/>
              <a:buChar char="-"/>
            </a:pPr>
            <a:r>
              <a:rPr lang="da-DK" sz="1600" dirty="0">
                <a:latin typeface="Calibri" panose="020F0502020204030204" pitchFamily="34" charset="0"/>
                <a:ea typeface="Calibri" panose="020F0502020204030204" pitchFamily="34" charset="0"/>
                <a:cs typeface="Times New Roman" panose="02020603050405020304" pitchFamily="18" charset="0"/>
              </a:rPr>
              <a:t>Den kan skabe debat om et politisk emne. F.eks.. Politikeren holder en tale, hvor han el. hun argumenterer for en bestemt politisk sag.  </a:t>
            </a:r>
          </a:p>
          <a:p>
            <a:pPr marL="342900" indent="-342900">
              <a:spcAft>
                <a:spcPts val="800"/>
              </a:spcAft>
              <a:buFont typeface="Calibri" panose="020F0502020204030204" pitchFamily="34" charset="0"/>
              <a:buChar char="-"/>
            </a:pPr>
            <a:r>
              <a:rPr lang="da-DK" sz="2000" dirty="0">
                <a:latin typeface="Calibri" panose="020F0502020204030204" pitchFamily="34" charset="0"/>
                <a:ea typeface="Calibri" panose="020F0502020204030204" pitchFamily="34" charset="0"/>
                <a:cs typeface="Times New Roman" panose="02020603050405020304" pitchFamily="18" charset="0"/>
              </a:rPr>
              <a:t>Lejlighedstalen (underholdende)</a:t>
            </a:r>
          </a:p>
          <a:p>
            <a:pPr marL="800100" lvl="1" indent="-342900">
              <a:spcAft>
                <a:spcPts val="800"/>
              </a:spcAft>
              <a:buFont typeface="Calibri" panose="020F0502020204030204" pitchFamily="34" charset="0"/>
              <a:buChar char="-"/>
            </a:pPr>
            <a:r>
              <a:rPr lang="da-DK" sz="1600" dirty="0">
                <a:latin typeface="Calibri" panose="020F0502020204030204" pitchFamily="34" charset="0"/>
                <a:ea typeface="Calibri" panose="020F0502020204030204" pitchFamily="34" charset="0"/>
                <a:cs typeface="Times New Roman" panose="02020603050405020304" pitchFamily="18" charset="0"/>
              </a:rPr>
              <a:t>Fester, fødselsdage el. bryllupper. </a:t>
            </a:r>
          </a:p>
          <a:p>
            <a:pPr marL="800100" lvl="1" indent="-342900">
              <a:spcAft>
                <a:spcPts val="800"/>
              </a:spcAft>
              <a:buFont typeface="Calibri" panose="020F0502020204030204" pitchFamily="34" charset="0"/>
              <a:buChar char="-"/>
            </a:pPr>
            <a:r>
              <a:rPr lang="da-DK" sz="1600" dirty="0">
                <a:latin typeface="Calibri" panose="020F0502020204030204" pitchFamily="34" charset="0"/>
                <a:ea typeface="Calibri" panose="020F0502020204030204" pitchFamily="34" charset="0"/>
                <a:cs typeface="Times New Roman" panose="02020603050405020304" pitchFamily="18" charset="0"/>
              </a:rPr>
              <a:t>F.eks. Dronningens og statsministerens nytårstaler.</a:t>
            </a:r>
          </a:p>
          <a:p>
            <a:pPr marL="800100" lvl="1" indent="-342900">
              <a:spcAft>
                <a:spcPts val="800"/>
              </a:spcAft>
              <a:buFont typeface="Calibri" panose="020F0502020204030204" pitchFamily="34" charset="0"/>
              <a:buChar char="-"/>
            </a:pPr>
            <a:r>
              <a:rPr lang="da-DK" sz="1600" dirty="0">
                <a:latin typeface="Calibri" panose="020F0502020204030204" pitchFamily="34" charset="0"/>
                <a:ea typeface="Calibri" panose="020F0502020204030204" pitchFamily="34" charset="0"/>
                <a:cs typeface="Times New Roman" panose="02020603050405020304" pitchFamily="18" charset="0"/>
              </a:rPr>
              <a:t>Den kan indeholde informationer, men dens hovedformål er at vække modtagerens følelser og skabe en stemning, der passer til lejligheden.</a:t>
            </a:r>
          </a:p>
          <a:p>
            <a:pPr marL="342900" indent="-342900">
              <a:spcAft>
                <a:spcPts val="800"/>
              </a:spcAft>
              <a:buFont typeface="Calibri" panose="020F0502020204030204" pitchFamily="34" charset="0"/>
              <a:buChar char="-"/>
            </a:pP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2000" dirty="0"/>
          </a:p>
        </p:txBody>
      </p:sp>
    </p:spTree>
    <p:extLst>
      <p:ext uri="{BB962C8B-B14F-4D97-AF65-F5344CB8AC3E}">
        <p14:creationId xmlns:p14="http://schemas.microsoft.com/office/powerpoint/2010/main" val="27277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6D11F5-E22E-D076-D22E-27F402D09DB9}"/>
              </a:ext>
            </a:extLst>
          </p:cNvPr>
          <p:cNvSpPr>
            <a:spLocks noGrp="1"/>
          </p:cNvSpPr>
          <p:nvPr>
            <p:ph type="title"/>
          </p:nvPr>
        </p:nvSpPr>
        <p:spPr>
          <a:xfrm>
            <a:off x="838200" y="365125"/>
            <a:ext cx="10515600" cy="1306443"/>
          </a:xfrm>
        </p:spPr>
        <p:txBody>
          <a:bodyPr>
            <a:normAutofit/>
          </a:bodyPr>
          <a:lstStyle/>
          <a:p>
            <a:r>
              <a:rPr lang="da-DK" sz="4000"/>
              <a:t>Det retoriske pentagram</a:t>
            </a:r>
          </a:p>
        </p:txBody>
      </p:sp>
      <p:sp>
        <p:nvSpPr>
          <p:cNvPr id="3" name="Pladsholder til indhold 2">
            <a:extLst>
              <a:ext uri="{FF2B5EF4-FFF2-40B4-BE49-F238E27FC236}">
                <a16:creationId xmlns:a16="http://schemas.microsoft.com/office/drawing/2014/main" id="{1B881C14-72EC-5752-137D-842A8D004B9B}"/>
              </a:ext>
            </a:extLst>
          </p:cNvPr>
          <p:cNvSpPr>
            <a:spLocks noGrp="1"/>
          </p:cNvSpPr>
          <p:nvPr>
            <p:ph idx="1"/>
          </p:nvPr>
        </p:nvSpPr>
        <p:spPr>
          <a:xfrm>
            <a:off x="838200" y="1587584"/>
            <a:ext cx="4152774" cy="4747901"/>
          </a:xfrm>
        </p:spPr>
        <p:txBody>
          <a:bodyPr>
            <a:normAutofit/>
          </a:bodyPr>
          <a:lstStyle/>
          <a:p>
            <a:r>
              <a:rPr lang="da-DK" sz="1800" dirty="0">
                <a:effectLst/>
                <a:ea typeface="Calibri" panose="020F0502020204030204" pitchFamily="34" charset="0"/>
                <a:cs typeface="Times New Roman" panose="02020603050405020304" pitchFamily="18" charset="0"/>
              </a:rPr>
              <a:t>Der er 5 elementer, man skal tage hensyn til, når man analyserer kommunikation el. når man selv kommunikerer.</a:t>
            </a:r>
          </a:p>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Det retoriske pentagram opstiller forholdet mellem de dele der skal tages hensyn til, hvis kommunikationen skal fungere efter hensigten. </a:t>
            </a:r>
          </a:p>
          <a:p>
            <a:pPr lvl="1">
              <a:lnSpc>
                <a:spcPct val="107000"/>
              </a:lnSpc>
              <a:spcAft>
                <a:spcPts val="80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Pentagrammet giver et grafisk billede af det man kalder kommunikationssituationen. </a:t>
            </a:r>
          </a:p>
          <a:p>
            <a:pPr lvl="1">
              <a:lnSpc>
                <a:spcPct val="107000"/>
              </a:lnSpc>
              <a:spcAft>
                <a:spcPts val="80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Stregerne mellem elementerne viser den afhængighed, der er imellem dem, for at en kommunikation er vellykket. </a:t>
            </a:r>
          </a:p>
          <a:p>
            <a:pPr marL="0" indent="0">
              <a:buNone/>
            </a:pPr>
            <a:endParaRPr lang="da-DK" sz="2000" dirty="0"/>
          </a:p>
        </p:txBody>
      </p:sp>
      <p:pic>
        <p:nvPicPr>
          <p:cNvPr id="4" name="Billede 3">
            <a:extLst>
              <a:ext uri="{FF2B5EF4-FFF2-40B4-BE49-F238E27FC236}">
                <a16:creationId xmlns:a16="http://schemas.microsoft.com/office/drawing/2014/main" id="{D19BC7DD-2519-9B52-0E1E-0F7F30AA10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4" r="2" b="12907"/>
          <a:stretch/>
        </p:blipFill>
        <p:spPr bwMode="auto">
          <a:xfrm>
            <a:off x="5183500" y="1904282"/>
            <a:ext cx="6170299" cy="4224808"/>
          </a:xfrm>
          <a:prstGeom prst="rect">
            <a:avLst/>
          </a:prstGeom>
          <a:noFill/>
        </p:spPr>
      </p:pic>
    </p:spTree>
    <p:extLst>
      <p:ext uri="{BB962C8B-B14F-4D97-AF65-F5344CB8AC3E}">
        <p14:creationId xmlns:p14="http://schemas.microsoft.com/office/powerpoint/2010/main" val="326795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5F4F33-482D-63E5-E987-7E14866E77CF}"/>
              </a:ext>
            </a:extLst>
          </p:cNvPr>
          <p:cNvSpPr>
            <a:spLocks noGrp="1"/>
          </p:cNvSpPr>
          <p:nvPr>
            <p:ph type="title"/>
          </p:nvPr>
        </p:nvSpPr>
        <p:spPr>
          <a:xfrm>
            <a:off x="838200" y="365125"/>
            <a:ext cx="10515600" cy="1306443"/>
          </a:xfrm>
        </p:spPr>
        <p:txBody>
          <a:bodyPr>
            <a:normAutofit/>
          </a:bodyPr>
          <a:lstStyle/>
          <a:p>
            <a:r>
              <a:rPr lang="da-DK" sz="4000" dirty="0"/>
              <a:t>Det retoriske pentagram</a:t>
            </a:r>
          </a:p>
        </p:txBody>
      </p:sp>
      <p:sp>
        <p:nvSpPr>
          <p:cNvPr id="3" name="Pladsholder til indhold 2">
            <a:extLst>
              <a:ext uri="{FF2B5EF4-FFF2-40B4-BE49-F238E27FC236}">
                <a16:creationId xmlns:a16="http://schemas.microsoft.com/office/drawing/2014/main" id="{5F90B788-4015-7850-4676-301430000200}"/>
              </a:ext>
            </a:extLst>
          </p:cNvPr>
          <p:cNvSpPr>
            <a:spLocks noGrp="1"/>
          </p:cNvSpPr>
          <p:nvPr>
            <p:ph idx="1"/>
          </p:nvPr>
        </p:nvSpPr>
        <p:spPr>
          <a:xfrm>
            <a:off x="838200" y="1825625"/>
            <a:ext cx="4152774" cy="4303464"/>
          </a:xfrm>
        </p:spPr>
        <p:txBody>
          <a:bodyPr>
            <a:normAutofit/>
          </a:bodyPr>
          <a:lstStyle/>
          <a:p>
            <a:pPr marL="0" indent="0">
              <a:buNone/>
            </a:pPr>
            <a:r>
              <a:rPr lang="da-DK" sz="1100" dirty="0">
                <a:effectLst/>
                <a:latin typeface="Calibri" panose="020F0502020204030204" pitchFamily="34" charset="0"/>
                <a:ea typeface="Calibri" panose="020F0502020204030204" pitchFamily="34" charset="0"/>
                <a:cs typeface="Times New Roman" panose="02020603050405020304" pitchFamily="18" charset="0"/>
              </a:rPr>
              <a:t>Når du starter på din analyse, kan du fx stille dig selv følgende spørgsmål om teksten:</a:t>
            </a:r>
          </a:p>
          <a:p>
            <a:pPr>
              <a:spcAft>
                <a:spcPts val="800"/>
              </a:spcAft>
            </a:pPr>
            <a:r>
              <a:rPr lang="da-DK" sz="1100" b="1" dirty="0">
                <a:effectLst/>
                <a:latin typeface="Calibri" panose="020F0502020204030204" pitchFamily="34" charset="0"/>
                <a:ea typeface="Calibri" panose="020F0502020204030204" pitchFamily="34" charset="0"/>
                <a:cs typeface="Times New Roman" panose="02020603050405020304" pitchFamily="18" charset="0"/>
              </a:rPr>
              <a:t>Afsender</a:t>
            </a:r>
            <a:r>
              <a:rPr lang="da-DK" sz="1100" dirty="0">
                <a:effectLst/>
                <a:latin typeface="Calibri" panose="020F0502020204030204" pitchFamily="34" charset="0"/>
                <a:ea typeface="Calibri" panose="020F0502020204030204" pitchFamily="34" charset="0"/>
                <a:cs typeface="Times New Roman" panose="02020603050405020304" pitchFamily="18" charset="0"/>
              </a:rPr>
              <a:t>: Hvem er afsenderen? Hvilke hensigter har afsenderen?</a:t>
            </a:r>
          </a:p>
          <a:p>
            <a:pPr>
              <a:spcAft>
                <a:spcPts val="800"/>
              </a:spcAft>
            </a:pPr>
            <a:r>
              <a:rPr lang="da-DK" sz="1100" b="1" dirty="0">
                <a:effectLst/>
                <a:latin typeface="Calibri" panose="020F0502020204030204" pitchFamily="34" charset="0"/>
                <a:ea typeface="Calibri" panose="020F0502020204030204" pitchFamily="34" charset="0"/>
                <a:cs typeface="Times New Roman" panose="02020603050405020304" pitchFamily="18" charset="0"/>
              </a:rPr>
              <a:t>Emne:</a:t>
            </a:r>
            <a:r>
              <a:rPr lang="da-DK" sz="1100" dirty="0">
                <a:effectLst/>
                <a:latin typeface="Calibri" panose="020F0502020204030204" pitchFamily="34" charset="0"/>
                <a:ea typeface="Calibri" panose="020F0502020204030204" pitchFamily="34" charset="0"/>
                <a:cs typeface="Times New Roman" panose="02020603050405020304" pitchFamily="18" charset="0"/>
              </a:rPr>
              <a:t> Hvad er tekstens ramme? Hvad er det, afsenderen vil sige om med teksten? Er der en pointe el. budskab, som træder frem?</a:t>
            </a:r>
          </a:p>
          <a:p>
            <a:pPr>
              <a:spcAft>
                <a:spcPts val="800"/>
              </a:spcAft>
            </a:pPr>
            <a:r>
              <a:rPr lang="da-DK" sz="1100" b="1" dirty="0">
                <a:effectLst/>
                <a:latin typeface="Calibri" panose="020F0502020204030204" pitchFamily="34" charset="0"/>
                <a:ea typeface="Calibri" panose="020F0502020204030204" pitchFamily="34" charset="0"/>
                <a:cs typeface="Times New Roman" panose="02020603050405020304" pitchFamily="18" charset="0"/>
              </a:rPr>
              <a:t>Modtageren</a:t>
            </a:r>
            <a:r>
              <a:rPr lang="da-DK" sz="1100" dirty="0">
                <a:effectLst/>
                <a:latin typeface="Calibri" panose="020F0502020204030204" pitchFamily="34" charset="0"/>
                <a:ea typeface="Calibri" panose="020F0502020204030204" pitchFamily="34" charset="0"/>
                <a:cs typeface="Times New Roman" panose="02020603050405020304" pitchFamily="18" charset="0"/>
              </a:rPr>
              <a:t>: Hvem er teksten henvendt til? Her kan man skelne mellem idealmodtager; som den modtager, afsenderen har haft i tankerne, og den faktiske modtager; som er den modtager, der faktisk læser teksten.</a:t>
            </a:r>
          </a:p>
          <a:p>
            <a:pPr>
              <a:spcAft>
                <a:spcPts val="800"/>
              </a:spcAft>
            </a:pPr>
            <a:r>
              <a:rPr lang="da-DK" sz="1100" b="1" dirty="0">
                <a:effectLst/>
                <a:latin typeface="Calibri" panose="020F0502020204030204" pitchFamily="34" charset="0"/>
                <a:ea typeface="Calibri" panose="020F0502020204030204" pitchFamily="34" charset="0"/>
                <a:cs typeface="Times New Roman" panose="02020603050405020304" pitchFamily="18" charset="0"/>
              </a:rPr>
              <a:t>Situation:</a:t>
            </a:r>
            <a:r>
              <a:rPr lang="da-DK" sz="1100" dirty="0">
                <a:effectLst/>
                <a:latin typeface="Calibri" panose="020F0502020204030204" pitchFamily="34" charset="0"/>
                <a:ea typeface="Calibri" panose="020F0502020204030204" pitchFamily="34" charset="0"/>
                <a:cs typeface="Times New Roman" panose="02020603050405020304" pitchFamily="18" charset="0"/>
              </a:rPr>
              <a:t> Hvilken situation (sammenhæng el. kontekst) er teksten blevet skrevet i? Har den et bestemt formål? Har situationen indflydelse på, </a:t>
            </a:r>
            <a:r>
              <a:rPr lang="da-DK" sz="1100" b="1" dirty="0">
                <a:effectLst/>
                <a:latin typeface="Calibri" panose="020F0502020204030204" pitchFamily="34" charset="0"/>
                <a:ea typeface="Calibri" panose="020F0502020204030204" pitchFamily="34" charset="0"/>
                <a:cs typeface="Times New Roman" panose="02020603050405020304" pitchFamily="18" charset="0"/>
              </a:rPr>
              <a:t>hvordan</a:t>
            </a:r>
            <a:r>
              <a:rPr lang="da-DK" sz="1100" dirty="0">
                <a:effectLst/>
                <a:latin typeface="Calibri" panose="020F0502020204030204" pitchFamily="34" charset="0"/>
                <a:ea typeface="Calibri" panose="020F0502020204030204" pitchFamily="34" charset="0"/>
                <a:cs typeface="Times New Roman" panose="02020603050405020304" pitchFamily="18" charset="0"/>
              </a:rPr>
              <a:t> modtageren vil opfatte teksten?</a:t>
            </a:r>
          </a:p>
          <a:p>
            <a:pPr>
              <a:spcAft>
                <a:spcPts val="800"/>
              </a:spcAft>
            </a:pPr>
            <a:r>
              <a:rPr lang="da-DK" sz="1100" b="1" dirty="0">
                <a:effectLst/>
                <a:latin typeface="Calibri" panose="020F0502020204030204" pitchFamily="34" charset="0"/>
                <a:ea typeface="Calibri" panose="020F0502020204030204" pitchFamily="34" charset="0"/>
                <a:cs typeface="Times New Roman" panose="02020603050405020304" pitchFamily="18" charset="0"/>
              </a:rPr>
              <a:t>Sprog: </a:t>
            </a:r>
            <a:r>
              <a:rPr lang="da-DK" sz="1100" dirty="0">
                <a:effectLst/>
                <a:latin typeface="Calibri" panose="020F0502020204030204" pitchFamily="34" charset="0"/>
                <a:ea typeface="Calibri" panose="020F0502020204030204" pitchFamily="34" charset="0"/>
                <a:cs typeface="Times New Roman" panose="02020603050405020304" pitchFamily="18" charset="0"/>
              </a:rPr>
              <a:t>Hvilke særlige sproglige træk har teksten? Hvordan tilpasser afsenderen sproget til modtager? Sprog skal forstås bredt. Fx gør film brug af filmiske virkemidler, som måske vil påvirke modtageren. Her vil det også være relevant at kigge på tekstens genre og medie, for genren og mediet har stor indflydelse på sprogbrugen.</a:t>
            </a:r>
          </a:p>
          <a:p>
            <a:pPr marL="0" indent="0">
              <a:buNone/>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1100" dirty="0"/>
          </a:p>
        </p:txBody>
      </p:sp>
      <p:pic>
        <p:nvPicPr>
          <p:cNvPr id="4" name="Billede 3">
            <a:extLst>
              <a:ext uri="{FF2B5EF4-FFF2-40B4-BE49-F238E27FC236}">
                <a16:creationId xmlns:a16="http://schemas.microsoft.com/office/drawing/2014/main" id="{8E8B4C4C-37CC-AF53-663E-D52666CC10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4" r="2" b="12907"/>
          <a:stretch/>
        </p:blipFill>
        <p:spPr bwMode="auto">
          <a:xfrm>
            <a:off x="5183500" y="1904282"/>
            <a:ext cx="6170299" cy="4224808"/>
          </a:xfrm>
          <a:prstGeom prst="rect">
            <a:avLst/>
          </a:prstGeom>
          <a:noFill/>
        </p:spPr>
      </p:pic>
    </p:spTree>
    <p:extLst>
      <p:ext uri="{BB962C8B-B14F-4D97-AF65-F5344CB8AC3E}">
        <p14:creationId xmlns:p14="http://schemas.microsoft.com/office/powerpoint/2010/main" val="303029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E9955E-28BE-0F99-877E-D9F5C2E3C99A}"/>
              </a:ext>
            </a:extLst>
          </p:cNvPr>
          <p:cNvSpPr>
            <a:spLocks noGrp="1"/>
          </p:cNvSpPr>
          <p:nvPr>
            <p:ph type="title"/>
          </p:nvPr>
        </p:nvSpPr>
        <p:spPr>
          <a:xfrm>
            <a:off x="838200" y="365125"/>
            <a:ext cx="10515600" cy="1306443"/>
          </a:xfrm>
        </p:spPr>
        <p:txBody>
          <a:bodyPr>
            <a:normAutofit/>
          </a:bodyPr>
          <a:lstStyle/>
          <a:p>
            <a:r>
              <a:rPr lang="da-DK" sz="4000" dirty="0"/>
              <a:t>Argumentation</a:t>
            </a:r>
          </a:p>
        </p:txBody>
      </p:sp>
      <p:sp>
        <p:nvSpPr>
          <p:cNvPr id="3" name="Pladsholder til indhold 2">
            <a:extLst>
              <a:ext uri="{FF2B5EF4-FFF2-40B4-BE49-F238E27FC236}">
                <a16:creationId xmlns:a16="http://schemas.microsoft.com/office/drawing/2014/main" id="{E007D6E4-C407-6FEB-A22C-4277846281C8}"/>
              </a:ext>
            </a:extLst>
          </p:cNvPr>
          <p:cNvSpPr>
            <a:spLocks noGrp="1"/>
          </p:cNvSpPr>
          <p:nvPr>
            <p:ph idx="1"/>
          </p:nvPr>
        </p:nvSpPr>
        <p:spPr>
          <a:xfrm>
            <a:off x="838200" y="1825625"/>
            <a:ext cx="4152774" cy="4303464"/>
          </a:xfrm>
        </p:spPr>
        <p:txBody>
          <a:bodyPr>
            <a:normAutofit/>
          </a:bodyPr>
          <a:lstStyle/>
          <a:p>
            <a:pPr>
              <a:spcAft>
                <a:spcPts val="800"/>
              </a:spcAft>
            </a:pPr>
            <a:r>
              <a:rPr lang="da-DK" sz="2000" dirty="0">
                <a:effectLst/>
                <a:latin typeface="Calibri" panose="020F0502020204030204" pitchFamily="34" charset="0"/>
                <a:ea typeface="Calibri" panose="020F0502020204030204" pitchFamily="34" charset="0"/>
                <a:cs typeface="Times New Roman" panose="02020603050405020304" pitchFamily="18" charset="0"/>
              </a:rPr>
              <a:t>Når du beskæftiger dig med argumentationsanalyse, træner du den sproglige analyse, og det er naturlig at finde dem i tekster, der udtrykker forskellige synspunkter. Men…</a:t>
            </a:r>
          </a:p>
          <a:p>
            <a:pPr marL="0" indent="0">
              <a:spcAft>
                <a:spcPts val="800"/>
              </a:spcAft>
              <a:buNone/>
            </a:pPr>
            <a:r>
              <a:rPr lang="da-DK" sz="2000" dirty="0">
                <a:latin typeface="Calibri" panose="020F0502020204030204" pitchFamily="34" charset="0"/>
                <a:ea typeface="Calibri" panose="020F0502020204030204" pitchFamily="34" charset="0"/>
                <a:cs typeface="Times New Roman" panose="02020603050405020304" pitchFamily="18" charset="0"/>
              </a:rPr>
              <a:t>d</a:t>
            </a:r>
            <a:r>
              <a:rPr lang="da-DK" sz="2000" dirty="0">
                <a:effectLst/>
                <a:latin typeface="Calibri" panose="020F0502020204030204" pitchFamily="34" charset="0"/>
                <a:ea typeface="Calibri" panose="020F0502020204030204" pitchFamily="34" charset="0"/>
                <a:cs typeface="Times New Roman" panose="02020603050405020304" pitchFamily="18" charset="0"/>
              </a:rPr>
              <a:t>et retoriske pentagram kan også bruges på litterære tekster (fiktionstekster), hvor det er anvendeligt som udgangspunktet for analyse og fortolkning af digte. Det der i </a:t>
            </a:r>
            <a:r>
              <a:rPr lang="da-DK" sz="2000" dirty="0" err="1">
                <a:effectLst/>
                <a:latin typeface="Calibri" panose="020F0502020204030204" pitchFamily="34" charset="0"/>
                <a:ea typeface="Calibri" panose="020F0502020204030204" pitchFamily="34" charset="0"/>
                <a:cs typeface="Times New Roman" panose="02020603050405020304" pitchFamily="18" charset="0"/>
              </a:rPr>
              <a:t>faktatekster</a:t>
            </a:r>
            <a:r>
              <a:rPr lang="da-DK" sz="2000" dirty="0">
                <a:effectLst/>
                <a:latin typeface="Calibri" panose="020F0502020204030204" pitchFamily="34" charset="0"/>
                <a:ea typeface="Calibri" panose="020F0502020204030204" pitchFamily="34" charset="0"/>
                <a:cs typeface="Times New Roman" panose="02020603050405020304" pitchFamily="18" charset="0"/>
              </a:rPr>
              <a:t> kaldes afsender, kaldes i digtet det lyriske jeg.</a:t>
            </a:r>
          </a:p>
          <a:p>
            <a:endParaRPr lang="da-DK" sz="2000" dirty="0"/>
          </a:p>
        </p:txBody>
      </p:sp>
      <p:pic>
        <p:nvPicPr>
          <p:cNvPr id="4098" name="Picture 2" descr="初中英语教材配图 | 江苏凤凰|插画|儿童插画|就是王4斤 - 原创作品 - 站酷 (ZCOOL)">
            <a:extLst>
              <a:ext uri="{FF2B5EF4-FFF2-40B4-BE49-F238E27FC236}">
                <a16:creationId xmlns:a16="http://schemas.microsoft.com/office/drawing/2014/main" id="{473F4FC0-04D5-F5EF-875E-F0EA0CAF2F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74" r="2" b="6678"/>
          <a:stretch/>
        </p:blipFill>
        <p:spPr bwMode="auto">
          <a:xfrm>
            <a:off x="5183500" y="1904282"/>
            <a:ext cx="6170299"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87600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1594</Words>
  <Application>Microsoft Office PowerPoint</Application>
  <PresentationFormat>Widescreen</PresentationFormat>
  <Paragraphs>120</Paragraphs>
  <Slides>25</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25</vt:i4>
      </vt:variant>
    </vt:vector>
  </HeadingPairs>
  <TitlesOfParts>
    <vt:vector size="30" baseType="lpstr">
      <vt:lpstr>Arial</vt:lpstr>
      <vt:lpstr>Calibri</vt:lpstr>
      <vt:lpstr>Calibri Light</vt:lpstr>
      <vt:lpstr>Cambria</vt:lpstr>
      <vt:lpstr>Office-tema</vt:lpstr>
      <vt:lpstr>Introduktion til argumentation</vt:lpstr>
      <vt:lpstr>Hvorfor argumentation?</vt:lpstr>
      <vt:lpstr>Vores fokus i ”argumentation og retorik”</vt:lpstr>
      <vt:lpstr>PowerPoint-præsentation</vt:lpstr>
      <vt:lpstr>Retorik</vt:lpstr>
      <vt:lpstr>Tre typer hensigter i retorik (talegenrer)</vt:lpstr>
      <vt:lpstr>Det retoriske pentagram</vt:lpstr>
      <vt:lpstr>Det retoriske pentagram</vt:lpstr>
      <vt:lpstr>Argumentation</vt:lpstr>
      <vt:lpstr>Øvelse ifm. Det retoriske pentagram</vt:lpstr>
      <vt:lpstr>Øvelse 2 Lars Løkkes nytårstale</vt:lpstr>
      <vt:lpstr>Argumentationsmodel</vt:lpstr>
      <vt:lpstr>Toulmins argumentationsmodel</vt:lpstr>
      <vt:lpstr>Eksempel 1:</vt:lpstr>
      <vt:lpstr>Det simpleste (og vigtigste!) </vt:lpstr>
      <vt:lpstr>Den mest tricky: Hjemmel</vt:lpstr>
      <vt:lpstr>Øvelse 3: </vt:lpstr>
      <vt:lpstr>PowerPoint-præsentation</vt:lpstr>
      <vt:lpstr>Toulmins udvidede argumentationsmodel</vt:lpstr>
      <vt:lpstr>Prikken over i’et</vt:lpstr>
      <vt:lpstr>PowerPoint-præsentation</vt:lpstr>
      <vt:lpstr>PowerPoint-præsentation</vt:lpstr>
      <vt:lpstr>Øvelse 4:</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til argumentation</dc:title>
  <dc:creator>Mia Husted Hamborg</dc:creator>
  <cp:lastModifiedBy>Mads Nielsen</cp:lastModifiedBy>
  <cp:revision>8</cp:revision>
  <dcterms:created xsi:type="dcterms:W3CDTF">2022-01-25T09:59:03Z</dcterms:created>
  <dcterms:modified xsi:type="dcterms:W3CDTF">2023-07-31T10:09:58Z</dcterms:modified>
</cp:coreProperties>
</file>