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9FCC01-8A32-D148-AE6E-C17FC78F0585}" v="36" dt="2022-02-01T12:10:30.5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5195"/>
  </p:normalViewPr>
  <p:slideViewPr>
    <p:cSldViewPr snapToGrid="0" snapToObjects="1">
      <p:cViewPr varScale="1">
        <p:scale>
          <a:sx n="59" d="100"/>
          <a:sy n="59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A6B9C-DAFA-9F42-BE47-BC70C27D6EA8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BF67C-4650-0644-B2CF-353CE0D2BA9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501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Billede fra: http://</a:t>
            </a:r>
            <a:r>
              <a:rPr lang="da-DK" dirty="0" err="1"/>
              <a:t>www.djoefbladet.dk</a:t>
            </a:r>
            <a:r>
              <a:rPr lang="da-DK" dirty="0"/>
              <a:t>/-/media/images/</a:t>
            </a:r>
            <a:r>
              <a:rPr lang="da-DK" dirty="0" err="1"/>
              <a:t>djoefbladet</a:t>
            </a:r>
            <a:r>
              <a:rPr lang="da-DK" dirty="0"/>
              <a:t>/2017nr02/retssprog730.ashx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2BF67C-4650-0644-B2CF-353CE0D2BA94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1013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B34ADF-B44E-2742-A3AD-5B4E556A7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6DE7908-BABC-3649-BFD5-122FD87A0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221E25-4548-EC43-A5B3-C90D8C4A5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0BBB777-BED3-624F-91C4-E2C5B211C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36E0E4-36D7-1142-8CCA-B3324C5CE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519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D7726-4771-A747-A5F2-78FC22D1D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78BBBE2-B43F-BB45-9C03-E5469276A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9FAE2D-745D-E74C-BA8C-194CC63B9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337492-5A6A-A640-A1A0-375E62940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40C51E-3775-0F4F-B62A-4C531004C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492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3B68CE-CBA8-F946-9B17-C2133F3D6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1281B8F-FAE9-CD4B-94D7-1D5605C55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1170F88-AE23-FD4D-907F-90655FA35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B899AED-1ED4-CF44-B69F-E4BB31673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4FECE9-DD86-B54F-BF7B-DA150D7EC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191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E2B328-9A3A-EE46-A42E-3EC23F3ED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491ADB-AAC7-2D47-B1B5-D469609A7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F55E74B-584E-7C4B-9DE4-E71A9C3FB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E0DAF42-A865-9F45-AEE5-4F4D5DE2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6DA99E-ED68-AB4E-A372-38642ED03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08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9B03A9-E9DB-E84B-9B81-953A634D3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C9C6C82-A7F7-7047-99DE-718E0610E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2C709D-146F-DA4E-9F49-403350796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20D239D-986E-2F42-900E-6DDF5FF9F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8D4772-C684-CC44-9C92-5FD584BCA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737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8E3B32-E98F-754B-A78D-009586875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57F97D-225F-2B4B-9543-3ED69846F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F0219D4-2A5A-6A40-8069-C8B27D93F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A422ECC-0346-364E-9990-EBB4E1596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EBC40EC-3DCD-4341-B3B8-41AA73481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E813358-3219-B545-94E6-BFAA23596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564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126FBE-D9AE-0E49-803B-5DF7B789E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09B1D4F-154B-2A4B-85A7-A23E870E9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D41F4D7-0C14-3F44-8BE9-127CA14CF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52F391F-0DD2-CD4C-9B07-6D4FAEC01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553F9C2-A42B-3F48-80C6-678FBE53E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04622EA-B08F-7E48-B02B-B3C931505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630FF40-BBB1-0742-A8D9-162A4B4E7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28A0288-C635-404F-9882-ACD59CFF9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5265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EA085-C7EB-7B47-BC37-FF000251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11E0F1-2A94-2047-A64C-F189D8D9F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5ECA11F-88E9-7C49-99E3-A7D6E361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AFEE834-F2E8-3C4F-844D-CFE39563B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630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69AAEBA-A762-7D4F-B477-81FA9DB13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AB077D3-9C7F-8C49-B0EA-951B132E8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223072C-0AAC-D54A-B7AB-E7BF72D6D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485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DECDA5-6FE3-384E-AC98-234FD488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AE7D83-12D0-0746-B9A4-5A88DABAB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D7E9683-9EA3-C24A-AE85-EC475119D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45544A4-09CA-1243-9ABA-5AC05188A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ED426E4-0FC8-6C44-8526-CC78F4F02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3D9ADB-B698-C040-96FA-81BADC07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684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0C5D3B-D1EC-174C-A350-FFC08711E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BDAB6AF-D16C-2A49-82E8-C88984423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EB7DCDE-D223-DF49-B678-2FA10760C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6C7E1A7-E6FF-AC44-82CD-523AFC029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DE8D4F0-A7C9-8B44-A917-4E4F15ED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5873026-8912-DE49-86B3-6E1183809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819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137AD93-54F1-B84A-8A4C-DB7E79F60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36235F4-4FAC-604C-AF23-EECA49235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DC4D94-1DE4-6344-A256-87EB6C6360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9EFA4-F5B3-C94A-986E-7089B40124D0}" type="datetimeFigureOut">
              <a:rPr lang="da-DK" smtClean="0"/>
              <a:t>17-11-2023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408C6B-598F-0A43-9780-E2647F13F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29200F1-D1EA-D442-B7EC-1082BE988C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2450C-9A9C-394B-9885-2EC1B669CE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391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Hænder, der flytter fremad">
            <a:extLst>
              <a:ext uri="{FF2B5EF4-FFF2-40B4-BE49-F238E27FC236}">
                <a16:creationId xmlns:a16="http://schemas.microsoft.com/office/drawing/2014/main" id="{3626DD16-B6CE-497E-8260-8B835610C2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23702" b="10122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2D092D2-96A0-F34B-B150-83086E762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FFFFFF"/>
                </a:solidFill>
                <a:latin typeface="Cambria" panose="02040503050406030204" pitchFamily="18" charset="0"/>
              </a:rPr>
              <a:t>Vurdering af argumentation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CCABC95-909A-C140-ACA2-D83CC647C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endParaRPr lang="da-DK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019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nald Trump in Rochester: Thousands attend airport rally">
            <a:extLst>
              <a:ext uri="{FF2B5EF4-FFF2-40B4-BE49-F238E27FC236}">
                <a16:creationId xmlns:a16="http://schemas.microsoft.com/office/drawing/2014/main" id="{9279E3C0-09BF-FA46-A63E-C622E9C9E8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416"/>
          <a:stretch/>
        </p:blipFill>
        <p:spPr bwMode="auto">
          <a:xfrm>
            <a:off x="20" y="10"/>
            <a:ext cx="121889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Freeform: Shape 70">
            <a:extLst>
              <a:ext uri="{FF2B5EF4-FFF2-40B4-BE49-F238E27FC236}">
                <a16:creationId xmlns:a16="http://schemas.microsoft.com/office/drawing/2014/main" id="{5E8D2E83-FB3A-40E7-A9E5-7AB389D61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3809"/>
            <a:ext cx="11016943" cy="2262375"/>
          </a:xfrm>
          <a:custGeom>
            <a:avLst/>
            <a:gdLst>
              <a:gd name="connsiteX0" fmla="*/ 0 w 11016943"/>
              <a:gd name="connsiteY0" fmla="*/ 0 h 2262375"/>
              <a:gd name="connsiteX1" fmla="*/ 9969166 w 11016943"/>
              <a:gd name="connsiteY1" fmla="*/ 0 h 2262375"/>
              <a:gd name="connsiteX2" fmla="*/ 11016943 w 11016943"/>
              <a:gd name="connsiteY2" fmla="*/ 2262375 h 2262375"/>
              <a:gd name="connsiteX3" fmla="*/ 4942050 w 11016943"/>
              <a:gd name="connsiteY3" fmla="*/ 2262375 h 2262375"/>
              <a:gd name="connsiteX4" fmla="*/ 4582160 w 11016943"/>
              <a:gd name="connsiteY4" fmla="*/ 2262375 h 2262375"/>
              <a:gd name="connsiteX5" fmla="*/ 0 w 11016943"/>
              <a:gd name="connsiteY5" fmla="*/ 2262375 h 226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16943" h="2262375">
                <a:moveTo>
                  <a:pt x="0" y="0"/>
                </a:moveTo>
                <a:lnTo>
                  <a:pt x="9969166" y="0"/>
                </a:lnTo>
                <a:lnTo>
                  <a:pt x="11016943" y="2262375"/>
                </a:lnTo>
                <a:lnTo>
                  <a:pt x="4942050" y="2262375"/>
                </a:lnTo>
                <a:lnTo>
                  <a:pt x="4582160" y="2262375"/>
                </a:lnTo>
                <a:lnTo>
                  <a:pt x="0" y="226237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8DCE69E-DC8D-A24F-AA23-8D459F81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432" y="4085733"/>
            <a:ext cx="9265771" cy="622836"/>
          </a:xfrm>
        </p:spPr>
        <p:txBody>
          <a:bodyPr>
            <a:normAutofit/>
          </a:bodyPr>
          <a:lstStyle/>
          <a:p>
            <a:r>
              <a:rPr lang="da-DK" sz="3600" dirty="0">
                <a:latin typeface="Cambria" panose="02040503050406030204" pitchFamily="18" charset="0"/>
              </a:rPr>
              <a:t>Når dårlige argumenter fungerer godt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78FF7F-C4EC-6B45-BF4D-381887705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49" y="4708569"/>
            <a:ext cx="10301461" cy="1397592"/>
          </a:xfrm>
        </p:spPr>
        <p:txBody>
          <a:bodyPr>
            <a:noAutofit/>
          </a:bodyPr>
          <a:lstStyle/>
          <a:p>
            <a:r>
              <a:rPr lang="da-DK" sz="1400" dirty="0">
                <a:latin typeface="Cambria" panose="02040503050406030204" pitchFamily="18" charset="0"/>
              </a:rPr>
              <a:t>Vi kender det retoriske pentagram og vi ved, at indhold og sprog skal afstemmes i forhold til modtagerne. </a:t>
            </a:r>
          </a:p>
          <a:p>
            <a:r>
              <a:rPr lang="da-DK" sz="1400" dirty="0">
                <a:latin typeface="Cambria" panose="02040503050406030204" pitchFamily="18" charset="0"/>
              </a:rPr>
              <a:t>Derfor kan </a:t>
            </a:r>
            <a:r>
              <a:rPr lang="da-DK" sz="1400" dirty="0" err="1">
                <a:latin typeface="Cambria" panose="02040503050406030204" pitchFamily="18" charset="0"/>
              </a:rPr>
              <a:t>Trump</a:t>
            </a:r>
            <a:r>
              <a:rPr lang="da-DK" sz="1400" dirty="0">
                <a:latin typeface="Cambria" panose="02040503050406030204" pitchFamily="18" charset="0"/>
              </a:rPr>
              <a:t> til et rally ikke blot slippe afsted med, men ligefrem vinde stor tilslutning til det, der objektivt set er dårlige argumenter. </a:t>
            </a:r>
          </a:p>
          <a:p>
            <a:r>
              <a:rPr lang="da-DK" sz="1400" dirty="0">
                <a:latin typeface="Cambria" panose="02040503050406030204" pitchFamily="18" charset="0"/>
              </a:rPr>
              <a:t>Dårlige argumenter kan altså godt ”forføre” – særligt hvis man som Trump her er i gang med en omgang ” at sige det dine vælgere ønsker at høre”. </a:t>
            </a:r>
          </a:p>
          <a:p>
            <a:r>
              <a:rPr lang="da-DK" sz="1400" dirty="0">
                <a:latin typeface="Cambria" panose="02040503050406030204" pitchFamily="18" charset="0"/>
              </a:rPr>
              <a:t>Hvis man skal forholde sig kritisk til argumenter, skal man bl.a. overveje, om belæggene er relevante og har hold i virkeligheden. </a:t>
            </a:r>
          </a:p>
        </p:txBody>
      </p:sp>
    </p:spTree>
    <p:extLst>
      <p:ext uri="{BB962C8B-B14F-4D97-AF65-F5344CB8AC3E}">
        <p14:creationId xmlns:p14="http://schemas.microsoft.com/office/powerpoint/2010/main" val="1889431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AE9AE0-387D-0042-AB9C-9EF806B8C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207957"/>
            <a:ext cx="4840010" cy="1807305"/>
          </a:xfrm>
        </p:spPr>
        <p:txBody>
          <a:bodyPr>
            <a:normAutofit/>
          </a:bodyPr>
          <a:lstStyle/>
          <a:p>
            <a:r>
              <a:rPr lang="da-DK" dirty="0">
                <a:latin typeface="Cambria" panose="02040503050406030204" pitchFamily="18" charset="0"/>
              </a:rPr>
              <a:t>Vurdering af argumentation</a:t>
            </a:r>
          </a:p>
        </p:txBody>
      </p:sp>
      <p:pic>
        <p:nvPicPr>
          <p:cNvPr id="2050" name="Picture 2" descr="Disgusting&amp;quot; - England fans reaction to Giorgio Chiellini challenge on  Bukayo Saka - football.london">
            <a:extLst>
              <a:ext uri="{FF2B5EF4-FFF2-40B4-BE49-F238E27FC236}">
                <a16:creationId xmlns:a16="http://schemas.microsoft.com/office/drawing/2014/main" id="{DA9894F0-F3F6-EA40-9E44-503315CE48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11"/>
          <a:stretch/>
        </p:blipFill>
        <p:spPr bwMode="auto"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1C649D-3C5A-7E4B-9A20-6AEF337BC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1885950"/>
            <a:ext cx="5087662" cy="46434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da-DK" sz="2000" dirty="0">
                <a:latin typeface="Cambria" panose="02040503050406030204" pitchFamily="18" charset="0"/>
              </a:rPr>
              <a:t>Vurderingen er på et højt taksonomisk niveau. Derfor kommer den sidst i en analyse, fordi den bygger på et forudgående arbejde, der har afdækket påstande, belæg og karakteristiske argumentationsgreb. </a:t>
            </a:r>
          </a:p>
          <a:p>
            <a:pPr>
              <a:lnSpc>
                <a:spcPct val="150000"/>
              </a:lnSpc>
            </a:pPr>
            <a:r>
              <a:rPr lang="da-DK" sz="2000" dirty="0">
                <a:latin typeface="Cambria" panose="02040503050406030204" pitchFamily="18" charset="0"/>
              </a:rPr>
              <a:t>Vurderingen undersøger bl.a., om afsenderen bruger ‘beskidte tricks’ og prøver at manipulere.</a:t>
            </a:r>
          </a:p>
          <a:p>
            <a:pPr>
              <a:lnSpc>
                <a:spcPct val="150000"/>
              </a:lnSpc>
            </a:pPr>
            <a:r>
              <a:rPr lang="da-DK" sz="2000" dirty="0">
                <a:latin typeface="Cambria" panose="02040503050406030204" pitchFamily="18" charset="0"/>
              </a:rPr>
              <a:t>Tænk kritisk, men brug sund fornuft. Det skal ikke bare sønderskydes på automatpilot, for selv dårlige argumenter kan være effektive. </a:t>
            </a:r>
          </a:p>
          <a:p>
            <a:pPr>
              <a:lnSpc>
                <a:spcPct val="150000"/>
              </a:lnSpc>
            </a:pPr>
            <a:r>
              <a:rPr lang="da-DK" sz="2000" dirty="0">
                <a:latin typeface="Cambria" panose="02040503050406030204" pitchFamily="18" charset="0"/>
              </a:rPr>
              <a:t>Altså kan det godt være uhæderlig argumentation, men stadig effektiv argumentation. </a:t>
            </a:r>
          </a:p>
        </p:txBody>
      </p:sp>
    </p:spTree>
    <p:extLst>
      <p:ext uri="{BB962C8B-B14F-4D97-AF65-F5344CB8AC3E}">
        <p14:creationId xmlns:p14="http://schemas.microsoft.com/office/powerpoint/2010/main" val="358660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234A7E-E500-B043-A066-358EE09B0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500675"/>
            <a:ext cx="3505495" cy="870922"/>
          </a:xfrm>
        </p:spPr>
        <p:txBody>
          <a:bodyPr>
            <a:normAutofit/>
          </a:bodyPr>
          <a:lstStyle/>
          <a:p>
            <a:r>
              <a:rPr lang="da-DK" dirty="0">
                <a:latin typeface="Cambria" panose="02040503050406030204" pitchFamily="18" charset="0"/>
              </a:rPr>
              <a:t>Hæderlighed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998786-BE9E-4D43-A9E5-EFC4D3CE3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571" y="1371598"/>
            <a:ext cx="4259766" cy="5307982"/>
          </a:xfrm>
        </p:spPr>
        <p:txBody>
          <a:bodyPr>
            <a:normAutofit/>
          </a:bodyPr>
          <a:lstStyle/>
          <a:p>
            <a:r>
              <a:rPr lang="da-DK" sz="1800" dirty="0">
                <a:latin typeface="Cambria" panose="02040503050406030204" pitchFamily="18" charset="0"/>
              </a:rPr>
              <a:t>Når man undersøger en argumentations hæderlighed, stiller man spørgsmål som: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Bruger afsenderen beskidte argumentationsgreb? </a:t>
            </a:r>
          </a:p>
          <a:p>
            <a:pPr lvl="2"/>
            <a:r>
              <a:rPr lang="da-DK" sz="1500" dirty="0">
                <a:latin typeface="Cambria" panose="02040503050406030204" pitchFamily="18" charset="0"/>
              </a:rPr>
              <a:t>Fx ad </a:t>
            </a:r>
            <a:r>
              <a:rPr lang="da-DK" sz="1500" dirty="0" err="1">
                <a:latin typeface="Cambria" panose="02040503050406030204" pitchFamily="18" charset="0"/>
              </a:rPr>
              <a:t>hominem</a:t>
            </a:r>
            <a:r>
              <a:rPr lang="da-DK" sz="1500" dirty="0">
                <a:latin typeface="Cambria" panose="02040503050406030204" pitchFamily="18" charset="0"/>
              </a:rPr>
              <a:t>, stråmandsargument, ordvalgsargument m.m.</a:t>
            </a:r>
          </a:p>
          <a:p>
            <a:pPr lvl="3"/>
            <a:r>
              <a:rPr lang="da-DK" sz="1500" dirty="0">
                <a:latin typeface="Cambria" panose="02040503050406030204" pitchFamily="18" charset="0"/>
              </a:rPr>
              <a:t>Husk nu! De er ikke beskidte i sig selv – det er afhængigt af kontekst!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Prøver afsenderen at manipulere med modtageren?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Er der sammenhæng mellem påstand og belæg?</a:t>
            </a:r>
          </a:p>
          <a:p>
            <a:pPr lvl="2"/>
            <a:r>
              <a:rPr lang="da-DK" sz="1500" dirty="0">
                <a:latin typeface="Cambria" panose="02040503050406030204" pitchFamily="18" charset="0"/>
              </a:rPr>
              <a:t>Tænk på eksemplet: ”Jeg stemmer ikke på </a:t>
            </a:r>
            <a:r>
              <a:rPr lang="da-DK" sz="1500" dirty="0" err="1">
                <a:latin typeface="Cambria" panose="02040503050406030204" pitchFamily="18" charset="0"/>
              </a:rPr>
              <a:t>Trump</a:t>
            </a:r>
            <a:r>
              <a:rPr lang="da-DK" sz="1500" dirty="0">
                <a:latin typeface="Cambria" panose="02040503050406030204" pitchFamily="18" charset="0"/>
              </a:rPr>
              <a:t> ved næste valg, fordi han har alt for små hænder!”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Brug jeres sunde fornuft:</a:t>
            </a:r>
          </a:p>
          <a:p>
            <a:pPr lvl="2"/>
            <a:r>
              <a:rPr lang="da-DK" sz="1500" dirty="0">
                <a:latin typeface="Cambria" panose="02040503050406030204" pitchFamily="18" charset="0"/>
              </a:rPr>
              <a:t>Er det lødigt? Sagligt? Rimeligt?</a:t>
            </a:r>
          </a:p>
          <a:p>
            <a:pPr lvl="1"/>
            <a:endParaRPr lang="da-DK" sz="1100" dirty="0">
              <a:latin typeface="Cambria" panose="02040503050406030204" pitchFamily="18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Tiny Donald Trump Hand. Stroke your cat! Dog stroking! Get small Trump hands!  | eBay">
            <a:extLst>
              <a:ext uri="{FF2B5EF4-FFF2-40B4-BE49-F238E27FC236}">
                <a16:creationId xmlns:a16="http://schemas.microsoft.com/office/drawing/2014/main" id="{16ECDE5A-7406-9846-B6A6-0DC25BF12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1282990"/>
            <a:ext cx="6019331" cy="428877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841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Sproget vejer tungt i retssalen | Djøfbladet">
            <a:extLst>
              <a:ext uri="{FF2B5EF4-FFF2-40B4-BE49-F238E27FC236}">
                <a16:creationId xmlns:a16="http://schemas.microsoft.com/office/drawing/2014/main" id="{F2B33A65-2CF8-8742-94DE-5247486379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8" r="10077" b="-1"/>
          <a:stretch/>
        </p:blipFill>
        <p:spPr bwMode="auto">
          <a:xfrm>
            <a:off x="-137161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577E28-D775-D147-93DA-897131E8B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163638"/>
          </a:xfrm>
        </p:spPr>
        <p:txBody>
          <a:bodyPr>
            <a:normAutofit/>
          </a:bodyPr>
          <a:lstStyle/>
          <a:p>
            <a:pPr algn="ctr"/>
            <a:r>
              <a:rPr lang="da-DK" sz="4000" dirty="0">
                <a:latin typeface="Cambria" panose="02040503050406030204" pitchFamily="18" charset="0"/>
              </a:rPr>
              <a:t>Vægt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3EC6A2-4C16-B748-B47C-E5FACC49D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1414463"/>
            <a:ext cx="3822189" cy="4762500"/>
          </a:xfrm>
        </p:spPr>
        <p:txBody>
          <a:bodyPr>
            <a:normAutofit/>
          </a:bodyPr>
          <a:lstStyle/>
          <a:p>
            <a:r>
              <a:rPr lang="da-DK" sz="2000" dirty="0">
                <a:latin typeface="Cambria" panose="02040503050406030204" pitchFamily="18" charset="0"/>
              </a:rPr>
              <a:t>Når man undersøger en argumentations tyngde eller vægt, stiller man typisk spørgsmål som:</a:t>
            </a:r>
            <a:endParaRPr lang="da-DK" sz="1800" dirty="0">
              <a:latin typeface="Cambria" panose="02040503050406030204" pitchFamily="18" charset="0"/>
            </a:endParaRPr>
          </a:p>
          <a:p>
            <a:pPr lvl="1"/>
            <a:r>
              <a:rPr lang="da-DK" sz="1800" dirty="0">
                <a:latin typeface="Cambria" panose="02040503050406030204" pitchFamily="18" charset="0"/>
              </a:rPr>
              <a:t>Bruges der tal, statistikker eller ekspertargumenter?</a:t>
            </a:r>
          </a:p>
          <a:p>
            <a:pPr lvl="2"/>
            <a:r>
              <a:rPr lang="da-DK" sz="1800" dirty="0">
                <a:latin typeface="Cambria" panose="02040503050406030204" pitchFamily="18" charset="0"/>
              </a:rPr>
              <a:t>Er det høje tal eller lave tal?</a:t>
            </a:r>
          </a:p>
          <a:p>
            <a:pPr lvl="1"/>
            <a:r>
              <a:rPr lang="da-DK" sz="1800" dirty="0">
                <a:latin typeface="Cambria" panose="02040503050406030204" pitchFamily="18" charset="0"/>
              </a:rPr>
              <a:t>Hvilke appelformer bruges og hvordan?</a:t>
            </a:r>
          </a:p>
          <a:p>
            <a:pPr lvl="2"/>
            <a:r>
              <a:rPr lang="da-DK" sz="1800" dirty="0">
                <a:latin typeface="Cambria" panose="02040503050406030204" pitchFamily="18" charset="0"/>
              </a:rPr>
              <a:t>Hvordan passer effekten med den ønskede hensigt?</a:t>
            </a:r>
          </a:p>
          <a:p>
            <a:pPr lvl="1"/>
            <a:r>
              <a:rPr lang="da-DK" sz="1800" dirty="0">
                <a:latin typeface="Cambria" panose="02040503050406030204" pitchFamily="18" charset="0"/>
              </a:rPr>
              <a:t>Gives der eksempler?</a:t>
            </a:r>
          </a:p>
          <a:p>
            <a:pPr lvl="2"/>
            <a:r>
              <a:rPr lang="da-DK" sz="1800" dirty="0">
                <a:latin typeface="Cambria" panose="02040503050406030204" pitchFamily="18" charset="0"/>
              </a:rPr>
              <a:t>Mange eller få eksempler?</a:t>
            </a:r>
          </a:p>
        </p:txBody>
      </p:sp>
    </p:spTree>
    <p:extLst>
      <p:ext uri="{BB962C8B-B14F-4D97-AF65-F5344CB8AC3E}">
        <p14:creationId xmlns:p14="http://schemas.microsoft.com/office/powerpoint/2010/main" val="2654123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D3F66F-8D44-FE40-8E00-35894BE2E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 fontScale="90000"/>
          </a:bodyPr>
          <a:lstStyle/>
          <a:p>
            <a:r>
              <a:rPr lang="da-DK" sz="3100">
                <a:latin typeface="Cambria" panose="02040503050406030204" pitchFamily="18" charset="0"/>
              </a:rPr>
              <a:t>Hvad er argumentationens formål?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7792BC-B09E-7847-AA69-FE1BC3630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24" y="1984248"/>
            <a:ext cx="4897007" cy="4325843"/>
          </a:xfrm>
        </p:spPr>
        <p:txBody>
          <a:bodyPr anchor="ctr">
            <a:normAutofit/>
          </a:bodyPr>
          <a:lstStyle/>
          <a:p>
            <a:r>
              <a:rPr lang="da-DK" sz="1800" dirty="0">
                <a:latin typeface="Cambria" panose="02040503050406030204" pitchFamily="18" charset="0"/>
              </a:rPr>
              <a:t>Et argument er et redskab, vi bruger i forsøget på at overbevise. </a:t>
            </a:r>
          </a:p>
          <a:p>
            <a:r>
              <a:rPr lang="da-DK" sz="1800" dirty="0">
                <a:latin typeface="Cambria" panose="02040503050406030204" pitchFamily="18" charset="0"/>
              </a:rPr>
              <a:t>Derfor er det i høj grad det, der skal bruges som kriterium, når vi vurderer et argument: Er det overbevisende? For i så fald indfrier det sin hensigt.</a:t>
            </a:r>
          </a:p>
          <a:p>
            <a:r>
              <a:rPr lang="da-DK" sz="1800" dirty="0">
                <a:latin typeface="Cambria" panose="02040503050406030204" pitchFamily="18" charset="0"/>
              </a:rPr>
              <a:t>For at vurdere det, er vi nødt til at være objektive fagfolk, selvom vurdering måske kan lyde som en meget subjektiv praksis. </a:t>
            </a:r>
          </a:p>
          <a:p>
            <a:r>
              <a:rPr lang="da-DK" sz="1800" dirty="0">
                <a:latin typeface="Cambria" panose="02040503050406030204" pitchFamily="18" charset="0"/>
              </a:rPr>
              <a:t>Objektiviteten sikrer vi ved at vurdere argumentationen ud fra konteksten: </a:t>
            </a:r>
          </a:p>
          <a:p>
            <a:pPr lvl="1"/>
            <a:r>
              <a:rPr lang="da-DK" sz="1600" dirty="0">
                <a:latin typeface="Cambria" panose="02040503050406030204" pitchFamily="18" charset="0"/>
              </a:rPr>
              <a:t>Hvem er afsenderen? Hvem er modtageren/modtagerne? Hvilket medie? Hvilken sprogbrug? Hvad er hensigten? Indfries den?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8AD66D4E-9E66-CC46-89A7-755CFD7AC7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6" r="4014" b="2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947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490</Words>
  <Application>Microsoft Office PowerPoint</Application>
  <PresentationFormat>Widescreen</PresentationFormat>
  <Paragraphs>37</Paragraphs>
  <Slides>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Office-tema</vt:lpstr>
      <vt:lpstr>Vurdering af argumentation</vt:lpstr>
      <vt:lpstr>Når dårlige argumenter fungerer godt</vt:lpstr>
      <vt:lpstr>Vurdering af argumentation</vt:lpstr>
      <vt:lpstr>Hæderlighed</vt:lpstr>
      <vt:lpstr>Vægt</vt:lpstr>
      <vt:lpstr>Hvad er argumentationens formål?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Vurdering af argumentation</dc:title>
  <dc:creator>Mia Husted Hamborg</dc:creator>
  <cp:lastModifiedBy>Mads Nielsen</cp:lastModifiedBy>
  <cp:revision>6</cp:revision>
  <dcterms:created xsi:type="dcterms:W3CDTF">2022-02-01T09:17:24Z</dcterms:created>
  <dcterms:modified xsi:type="dcterms:W3CDTF">2023-11-17T06:37:23Z</dcterms:modified>
</cp:coreProperties>
</file>