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58" r:id="rId5"/>
    <p:sldId id="260" r:id="rId6"/>
    <p:sldId id="262" r:id="rId7"/>
    <p:sldId id="263" r:id="rId8"/>
    <p:sldId id="264" r:id="rId9"/>
    <p:sldId id="265" r:id="rId10"/>
    <p:sldId id="266" r:id="rId11"/>
    <p:sldId id="267" r:id="rId12"/>
    <p:sldId id="268" r:id="rId13"/>
    <p:sldId id="269" r:id="rId14"/>
    <p:sldId id="261" r:id="rId15"/>
    <p:sldId id="270" r:id="rId16"/>
    <p:sldId id="274" r:id="rId17"/>
    <p:sldId id="272" r:id="rId18"/>
    <p:sldId id="273" r:id="rId19"/>
    <p:sldId id="276"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3989" autoAdjust="0"/>
  </p:normalViewPr>
  <p:slideViewPr>
    <p:cSldViewPr snapToGrid="0">
      <p:cViewPr varScale="1">
        <p:scale>
          <a:sx n="34" d="100"/>
          <a:sy n="34" d="100"/>
        </p:scale>
        <p:origin x="1924"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65301-9A13-477E-A496-720B797CBAC3}" type="datetimeFigureOut">
              <a:rPr lang="da-DK" smtClean="0"/>
              <a:t>20-11-2023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F9EC7-5B89-4A10-BF85-14EAFF791C1E}" type="slidenum">
              <a:rPr lang="da-DK" smtClean="0"/>
              <a:t>‹nr.›</a:t>
            </a:fld>
            <a:endParaRPr lang="da-DK"/>
          </a:p>
        </p:txBody>
      </p:sp>
    </p:spTree>
    <p:extLst>
      <p:ext uri="{BB962C8B-B14F-4D97-AF65-F5344CB8AC3E}">
        <p14:creationId xmlns:p14="http://schemas.microsoft.com/office/powerpoint/2010/main" val="73587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q=reklamevideo+appelformer&amp;sxsrf=AJOqlzUGN0RH61Eyv8Fej24-42yN8uIfkA%3A1676301234763&amp;ei=slPqY9icLpWbkgXcipn4Bw&amp;ved=0ahUKEwjYvYnd5JL9AhWVjaQKHVxFBn8Q4dUDCA8&amp;uact=5&amp;oq=reklamevideo+appelformer&amp;gs_lcp=Cgxnd3Mtd2l6LXNlcnAQAzoKCAAQRxDWBBCwA0oECEEYAEoECEYYAFDhAVimFWDVF2gDcAF4AIABggGIAY8JkgEDOC40mAEAoAEByAEEwAEB&amp;sclient=gws-wiz-serp#fpstate=ive&amp;vld=cid:190570bb,vid:pE2LO-WLSrQ"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gwKIJGnmS7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hlinkClick r:id="rId3"/>
            </a:endParaRPr>
          </a:p>
          <a:p>
            <a:r>
              <a:rPr lang="da-DK" dirty="0">
                <a:hlinkClick r:id="rId3"/>
              </a:rPr>
              <a:t>reklamevideo appelformer - Google-søgning</a:t>
            </a:r>
            <a:r>
              <a:rPr lang="da-DK" dirty="0"/>
              <a:t> – Schulstad Det gode signaturrugbrød.</a:t>
            </a:r>
          </a:p>
          <a:p>
            <a:endParaRPr lang="da-DK" dirty="0"/>
          </a:p>
          <a:p>
            <a:r>
              <a:rPr lang="da-DK" dirty="0"/>
              <a:t>Ekstra case:</a:t>
            </a:r>
          </a:p>
          <a:p>
            <a:r>
              <a:rPr lang="da-DK" dirty="0">
                <a:hlinkClick r:id="rId4"/>
              </a:rPr>
              <a:t>Mælk er mere end mælk | Arla® - YouTube</a:t>
            </a:r>
            <a:endParaRPr lang="da-DK" dirty="0"/>
          </a:p>
          <a:p>
            <a:endParaRPr lang="da-DK" dirty="0"/>
          </a:p>
          <a:p>
            <a:pPr marL="171450" indent="-171450">
              <a:buFontTx/>
              <a:buChar char="-"/>
            </a:pPr>
            <a:r>
              <a:rPr lang="da-DK" dirty="0"/>
              <a:t>Find påstand, belæg og hjemmel</a:t>
            </a:r>
          </a:p>
          <a:p>
            <a:pPr marL="171450" indent="-171450">
              <a:buFontTx/>
              <a:buChar char="-"/>
            </a:pPr>
            <a:r>
              <a:rPr lang="da-DK" dirty="0"/>
              <a:t>Inddel reklamevideoen i det retoriske pentagram</a:t>
            </a:r>
          </a:p>
          <a:p>
            <a:pPr marL="171450" indent="-171450">
              <a:buFontTx/>
              <a:buChar char="-"/>
            </a:pPr>
            <a:r>
              <a:rPr lang="da-DK" dirty="0"/>
              <a:t>Appelformer: hvilke er til stede i reklamevideoen? Og er den dominerende appel?</a:t>
            </a:r>
          </a:p>
          <a:p>
            <a:endParaRPr lang="da-DK" dirty="0"/>
          </a:p>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4</a:t>
            </a:fld>
            <a:endParaRPr lang="da-DK"/>
          </a:p>
        </p:txBody>
      </p:sp>
    </p:spTree>
    <p:extLst>
      <p:ext uri="{BB962C8B-B14F-4D97-AF65-F5344CB8AC3E}">
        <p14:creationId xmlns:p14="http://schemas.microsoft.com/office/powerpoint/2010/main" val="212596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18</a:t>
            </a:fld>
            <a:endParaRPr lang="da-DK"/>
          </a:p>
        </p:txBody>
      </p:sp>
    </p:spTree>
    <p:extLst>
      <p:ext uri="{BB962C8B-B14F-4D97-AF65-F5344CB8AC3E}">
        <p14:creationId xmlns:p14="http://schemas.microsoft.com/office/powerpoint/2010/main" val="359441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19</a:t>
            </a:fld>
            <a:endParaRPr lang="da-DK"/>
          </a:p>
        </p:txBody>
      </p:sp>
    </p:spTree>
    <p:extLst>
      <p:ext uri="{BB962C8B-B14F-4D97-AF65-F5344CB8AC3E}">
        <p14:creationId xmlns:p14="http://schemas.microsoft.com/office/powerpoint/2010/main" val="311348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5</a:t>
            </a:fld>
            <a:endParaRPr lang="da-DK"/>
          </a:p>
        </p:txBody>
      </p:sp>
    </p:spTree>
    <p:extLst>
      <p:ext uri="{BB962C8B-B14F-4D97-AF65-F5344CB8AC3E}">
        <p14:creationId xmlns:p14="http://schemas.microsoft.com/office/powerpoint/2010/main" val="362424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7</a:t>
            </a:fld>
            <a:endParaRPr lang="da-DK"/>
          </a:p>
        </p:txBody>
      </p:sp>
    </p:spTree>
    <p:extLst>
      <p:ext uri="{BB962C8B-B14F-4D97-AF65-F5344CB8AC3E}">
        <p14:creationId xmlns:p14="http://schemas.microsoft.com/office/powerpoint/2010/main" val="354350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0F0F0F"/>
              </a:solidFill>
              <a:effectLst/>
              <a:latin typeface="Roboto" panose="02000000000000000000" pitchFamily="2" charset="0"/>
            </a:endParaRPr>
          </a:p>
        </p:txBody>
      </p:sp>
      <p:sp>
        <p:nvSpPr>
          <p:cNvPr id="4" name="Pladsholder til slidenummer 3"/>
          <p:cNvSpPr>
            <a:spLocks noGrp="1"/>
          </p:cNvSpPr>
          <p:nvPr>
            <p:ph type="sldNum" sz="quarter" idx="5"/>
          </p:nvPr>
        </p:nvSpPr>
        <p:spPr/>
        <p:txBody>
          <a:bodyPr/>
          <a:lstStyle/>
          <a:p>
            <a:fld id="{908F9EC7-5B89-4A10-BF85-14EAFF791C1E}" type="slidenum">
              <a:rPr lang="da-DK" smtClean="0"/>
              <a:t>8</a:t>
            </a:fld>
            <a:endParaRPr lang="da-DK"/>
          </a:p>
        </p:txBody>
      </p:sp>
    </p:spTree>
    <p:extLst>
      <p:ext uri="{BB962C8B-B14F-4D97-AF65-F5344CB8AC3E}">
        <p14:creationId xmlns:p14="http://schemas.microsoft.com/office/powerpoint/2010/main" val="4862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Statens uddannelsesstøtte = SU</a:t>
            </a:r>
          </a:p>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9</a:t>
            </a:fld>
            <a:endParaRPr lang="da-DK"/>
          </a:p>
        </p:txBody>
      </p:sp>
    </p:spTree>
    <p:extLst>
      <p:ext uri="{BB962C8B-B14F-4D97-AF65-F5344CB8AC3E}">
        <p14:creationId xmlns:p14="http://schemas.microsoft.com/office/powerpoint/2010/main" val="427560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10</a:t>
            </a:fld>
            <a:endParaRPr lang="da-DK"/>
          </a:p>
        </p:txBody>
      </p:sp>
    </p:spTree>
    <p:extLst>
      <p:ext uri="{BB962C8B-B14F-4D97-AF65-F5344CB8AC3E}">
        <p14:creationId xmlns:p14="http://schemas.microsoft.com/office/powerpoint/2010/main" val="213158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12</a:t>
            </a:fld>
            <a:endParaRPr lang="da-DK"/>
          </a:p>
        </p:txBody>
      </p:sp>
    </p:spTree>
    <p:extLst>
      <p:ext uri="{BB962C8B-B14F-4D97-AF65-F5344CB8AC3E}">
        <p14:creationId xmlns:p14="http://schemas.microsoft.com/office/powerpoint/2010/main" val="199554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13</a:t>
            </a:fld>
            <a:endParaRPr lang="da-DK"/>
          </a:p>
        </p:txBody>
      </p:sp>
    </p:spTree>
    <p:extLst>
      <p:ext uri="{BB962C8B-B14F-4D97-AF65-F5344CB8AC3E}">
        <p14:creationId xmlns:p14="http://schemas.microsoft.com/office/powerpoint/2010/main" val="367380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17</a:t>
            </a:fld>
            <a:endParaRPr lang="da-DK"/>
          </a:p>
        </p:txBody>
      </p:sp>
    </p:spTree>
    <p:extLst>
      <p:ext uri="{BB962C8B-B14F-4D97-AF65-F5344CB8AC3E}">
        <p14:creationId xmlns:p14="http://schemas.microsoft.com/office/powerpoint/2010/main" val="59163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05E70-EDE7-816C-5CE9-C8D2EA276CD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F693560-C531-7DC8-32D8-9BB8DB2EB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143A386-523A-8F70-385D-7526680D60BA}"/>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5" name="Pladsholder til sidefod 4">
            <a:extLst>
              <a:ext uri="{FF2B5EF4-FFF2-40B4-BE49-F238E27FC236}">
                <a16:creationId xmlns:a16="http://schemas.microsoft.com/office/drawing/2014/main" id="{1B374F01-12F6-BE63-A6F3-1FE85FC2DA1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97BA3EA-E57C-E930-ED92-C92EF6033E75}"/>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19477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53578-B1F4-0EDF-D66E-CCAD375D766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555C1B2-5170-77D0-F375-4BEAE49CFC4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2CD5FFF-6E7C-F252-673B-66CC7FFA6F33}"/>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5" name="Pladsholder til sidefod 4">
            <a:extLst>
              <a:ext uri="{FF2B5EF4-FFF2-40B4-BE49-F238E27FC236}">
                <a16:creationId xmlns:a16="http://schemas.microsoft.com/office/drawing/2014/main" id="{DEC21761-7ECF-CF10-FC7D-7F598104A60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7709586-3B34-D01B-AAA9-EF30779B855A}"/>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38817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4160C73-04AB-D9AB-2178-C476C041C82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846C0B7-A69E-35A2-5DD6-688008FA1B2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C3AA96B-3C23-0AB2-347E-0C0E4857D2E0}"/>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5" name="Pladsholder til sidefod 4">
            <a:extLst>
              <a:ext uri="{FF2B5EF4-FFF2-40B4-BE49-F238E27FC236}">
                <a16:creationId xmlns:a16="http://schemas.microsoft.com/office/drawing/2014/main" id="{5689AC90-0133-33B5-204C-E65DF8F6280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2576777-F16C-F0B7-D860-3B72A9AB4277}"/>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312096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7FD92-288B-9C93-3B98-DB5DB5359C0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2979545-6879-BDA7-2572-931B64B1D33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40FB4B9-A9CF-8E00-CF18-1E6DF25A05E5}"/>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5" name="Pladsholder til sidefod 4">
            <a:extLst>
              <a:ext uri="{FF2B5EF4-FFF2-40B4-BE49-F238E27FC236}">
                <a16:creationId xmlns:a16="http://schemas.microsoft.com/office/drawing/2014/main" id="{2C0A3F25-0453-86D2-4B35-4FDB25DCE9C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FBE4F4A-A9E3-0C80-3C82-CDAD1E79B5B8}"/>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65214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5DAE3-20C5-3B64-FEA2-8561FD15851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8C56198-F475-E9F2-BF84-A2A0677F0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55FC6C8-631C-C999-4029-3D015BDBC7DD}"/>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5" name="Pladsholder til sidefod 4">
            <a:extLst>
              <a:ext uri="{FF2B5EF4-FFF2-40B4-BE49-F238E27FC236}">
                <a16:creationId xmlns:a16="http://schemas.microsoft.com/office/drawing/2014/main" id="{3E1140F8-46C4-F799-2484-DC2A45EFFD6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390F387-6211-18E5-2714-BFAAF933C38F}"/>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109040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FD151-3E45-551F-A60B-2CAF5997903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8C5C557-A5AC-7FAD-C9C2-4199E32514A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8911A0A-DBA5-9855-2DE4-5957E9AD01B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E417D88-97CE-032C-D547-2CC32EF75B1C}"/>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6" name="Pladsholder til sidefod 5">
            <a:extLst>
              <a:ext uri="{FF2B5EF4-FFF2-40B4-BE49-F238E27FC236}">
                <a16:creationId xmlns:a16="http://schemas.microsoft.com/office/drawing/2014/main" id="{579E15D4-369B-4D4A-06F9-4EAACCC211B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A808EA9-4F23-B77B-68AF-38A8F6B27505}"/>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226206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2B430-60E4-668A-7A3A-DEE9B4D9064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FCF2732-25B8-01BE-908E-962E07FE2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01C44BC-D425-3BE6-3C18-6F6ABCD36FC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01BD699-45AB-454A-523B-301E91654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E0D1861-E44B-9856-F982-53D8E7C2B95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17A268C-FE55-7E30-6673-5CFD4ACBCA4D}"/>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8" name="Pladsholder til sidefod 7">
            <a:extLst>
              <a:ext uri="{FF2B5EF4-FFF2-40B4-BE49-F238E27FC236}">
                <a16:creationId xmlns:a16="http://schemas.microsoft.com/office/drawing/2014/main" id="{DF1DD29B-F567-2B2E-33FA-F601E46EE80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3163D4F-B6E5-5DDD-83D4-C0FEF88A8EB0}"/>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16306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AA9F7-D8C3-7D51-0499-AA4F9BD5FA7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C881EAA-0EC3-30D5-98EA-980DF0DA34D6}"/>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4" name="Pladsholder til sidefod 3">
            <a:extLst>
              <a:ext uri="{FF2B5EF4-FFF2-40B4-BE49-F238E27FC236}">
                <a16:creationId xmlns:a16="http://schemas.microsoft.com/office/drawing/2014/main" id="{34F6CD3C-F2BC-A7E3-AA66-F144ED75BCE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69C76AF-D1F8-810E-6CB2-7D596CD91E01}"/>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319875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3F958ED-0D3D-E45C-157E-B35BB67C2D76}"/>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3" name="Pladsholder til sidefod 2">
            <a:extLst>
              <a:ext uri="{FF2B5EF4-FFF2-40B4-BE49-F238E27FC236}">
                <a16:creationId xmlns:a16="http://schemas.microsoft.com/office/drawing/2014/main" id="{B9112658-7E84-2C4F-BA1D-7448AC2428D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B302A0A-4B8D-AB1E-C8BB-4FF57016886A}"/>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162143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67B03-6186-4A1E-1292-96F2C093953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468CD5F-740B-F253-180C-B9F303AAD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5F16329-F7C7-E693-8B08-FC878E6D9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9B7AFA1-B7B2-BAE7-6884-75F86B85FD80}"/>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6" name="Pladsholder til sidefod 5">
            <a:extLst>
              <a:ext uri="{FF2B5EF4-FFF2-40B4-BE49-F238E27FC236}">
                <a16:creationId xmlns:a16="http://schemas.microsoft.com/office/drawing/2014/main" id="{1C221B77-7099-FCBE-C319-DF244CD9589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2AD9E42-90D0-8D93-6101-0B4A275A1BD7}"/>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55814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9B2624-B31B-6515-A184-762346AB0FC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DEF96B0-E482-27DB-6B11-0AC93E201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7D10111-3D5E-B895-7883-FCCE5CB19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DF74D1D-CE17-111D-6196-63B2CBB9E58F}"/>
              </a:ext>
            </a:extLst>
          </p:cNvPr>
          <p:cNvSpPr>
            <a:spLocks noGrp="1"/>
          </p:cNvSpPr>
          <p:nvPr>
            <p:ph type="dt" sz="half" idx="10"/>
          </p:nvPr>
        </p:nvSpPr>
        <p:spPr/>
        <p:txBody>
          <a:bodyPr/>
          <a:lstStyle/>
          <a:p>
            <a:fld id="{3D651389-3621-490E-AC75-0746EFFE160B}" type="datetimeFigureOut">
              <a:rPr lang="da-DK" smtClean="0"/>
              <a:t>20-11-2023</a:t>
            </a:fld>
            <a:endParaRPr lang="da-DK"/>
          </a:p>
        </p:txBody>
      </p:sp>
      <p:sp>
        <p:nvSpPr>
          <p:cNvPr id="6" name="Pladsholder til sidefod 5">
            <a:extLst>
              <a:ext uri="{FF2B5EF4-FFF2-40B4-BE49-F238E27FC236}">
                <a16:creationId xmlns:a16="http://schemas.microsoft.com/office/drawing/2014/main" id="{B81D69F4-1DFA-9251-A94C-ADC70EF5681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6C59B51-BD19-0AE1-E55B-375146D48441}"/>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421194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BB7C4DC-CA61-650C-DB47-2B889E4A6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B1B942C-88B7-1A2A-0389-D01905BDB1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CD74442-EE43-E1B1-8D6A-D7484B4DF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51389-3621-490E-AC75-0746EFFE160B}" type="datetimeFigureOut">
              <a:rPr lang="da-DK" smtClean="0"/>
              <a:t>20-11-2023</a:t>
            </a:fld>
            <a:endParaRPr lang="da-DK"/>
          </a:p>
        </p:txBody>
      </p:sp>
      <p:sp>
        <p:nvSpPr>
          <p:cNvPr id="5" name="Pladsholder til sidefod 4">
            <a:extLst>
              <a:ext uri="{FF2B5EF4-FFF2-40B4-BE49-F238E27FC236}">
                <a16:creationId xmlns:a16="http://schemas.microsoft.com/office/drawing/2014/main" id="{E2F4D816-5DE3-8361-2424-7ED6DAACD3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C9A9096-322F-971B-ACC5-676ACB252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B7636-B4D5-4298-8866-E6EDA5FA7011}" type="slidenum">
              <a:rPr lang="da-DK" smtClean="0"/>
              <a:t>‹nr.›</a:t>
            </a:fld>
            <a:endParaRPr lang="da-DK"/>
          </a:p>
        </p:txBody>
      </p:sp>
    </p:spTree>
    <p:extLst>
      <p:ext uri="{BB962C8B-B14F-4D97-AF65-F5344CB8AC3E}">
        <p14:creationId xmlns:p14="http://schemas.microsoft.com/office/powerpoint/2010/main" val="281555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ndhjul">
            <a:extLst>
              <a:ext uri="{FF2B5EF4-FFF2-40B4-BE49-F238E27FC236}">
                <a16:creationId xmlns:a16="http://schemas.microsoft.com/office/drawing/2014/main" id="{C8B54F95-1B72-B31F-2791-77AB6160E798}"/>
              </a:ext>
            </a:extLst>
          </p:cNvPr>
          <p:cNvPicPr>
            <a:picLocks noChangeAspect="1"/>
          </p:cNvPicPr>
          <p:nvPr/>
        </p:nvPicPr>
        <p:blipFill rotWithShape="1">
          <a:blip r:embed="rId2">
            <a:alphaModFix amt="50000"/>
          </a:blip>
          <a:srcRect t="8814" b="6916"/>
          <a:stretch/>
        </p:blipFill>
        <p:spPr>
          <a:xfrm>
            <a:off x="20" y="1"/>
            <a:ext cx="12191980" cy="6857999"/>
          </a:xfrm>
          <a:prstGeom prst="rect">
            <a:avLst/>
          </a:prstGeom>
        </p:spPr>
      </p:pic>
      <p:sp>
        <p:nvSpPr>
          <p:cNvPr id="2" name="Titel 1">
            <a:extLst>
              <a:ext uri="{FF2B5EF4-FFF2-40B4-BE49-F238E27FC236}">
                <a16:creationId xmlns:a16="http://schemas.microsoft.com/office/drawing/2014/main" id="{E05C8AE9-FDC8-EDF8-5785-FD284F9A9DC9}"/>
              </a:ext>
            </a:extLst>
          </p:cNvPr>
          <p:cNvSpPr>
            <a:spLocks noGrp="1"/>
          </p:cNvSpPr>
          <p:nvPr>
            <p:ph type="ctrTitle"/>
          </p:nvPr>
        </p:nvSpPr>
        <p:spPr>
          <a:xfrm>
            <a:off x="1524000" y="1122362"/>
            <a:ext cx="9144000" cy="2900518"/>
          </a:xfrm>
        </p:spPr>
        <p:txBody>
          <a:bodyPr>
            <a:normAutofit/>
          </a:bodyPr>
          <a:lstStyle/>
          <a:p>
            <a:r>
              <a:rPr lang="da-DK" dirty="0">
                <a:solidFill>
                  <a:srgbClr val="FFFFFF"/>
                </a:solidFill>
              </a:rPr>
              <a:t>Argumentationens redskaber</a:t>
            </a:r>
          </a:p>
        </p:txBody>
      </p:sp>
      <p:sp>
        <p:nvSpPr>
          <p:cNvPr id="3" name="Undertitel 2">
            <a:extLst>
              <a:ext uri="{FF2B5EF4-FFF2-40B4-BE49-F238E27FC236}">
                <a16:creationId xmlns:a16="http://schemas.microsoft.com/office/drawing/2014/main" id="{564D63BC-36E7-FEBA-6DC1-E4CF467E5FCA}"/>
              </a:ext>
            </a:extLst>
          </p:cNvPr>
          <p:cNvSpPr>
            <a:spLocks noGrp="1"/>
          </p:cNvSpPr>
          <p:nvPr>
            <p:ph type="subTitle" idx="1"/>
          </p:nvPr>
        </p:nvSpPr>
        <p:spPr>
          <a:xfrm>
            <a:off x="1524000" y="4159404"/>
            <a:ext cx="9144000" cy="1098395"/>
          </a:xfrm>
        </p:spPr>
        <p:txBody>
          <a:bodyPr>
            <a:normAutofit/>
          </a:bodyPr>
          <a:lstStyle/>
          <a:p>
            <a:endParaRPr lang="da-DK" dirty="0">
              <a:solidFill>
                <a:srgbClr val="FFFFFF"/>
              </a:solidFill>
            </a:endParaRPr>
          </a:p>
        </p:txBody>
      </p:sp>
    </p:spTree>
    <p:extLst>
      <p:ext uri="{BB962C8B-B14F-4D97-AF65-F5344CB8AC3E}">
        <p14:creationId xmlns:p14="http://schemas.microsoft.com/office/powerpoint/2010/main" val="25130533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7740A-AC90-1D80-06BD-408FDAF3237A}"/>
              </a:ext>
            </a:extLst>
          </p:cNvPr>
          <p:cNvSpPr>
            <a:spLocks noGrp="1"/>
          </p:cNvSpPr>
          <p:nvPr>
            <p:ph type="title"/>
          </p:nvPr>
        </p:nvSpPr>
        <p:spPr/>
        <p:txBody>
          <a:bodyPr/>
          <a:lstStyle/>
          <a:p>
            <a:r>
              <a:rPr lang="da-DK" dirty="0"/>
              <a:t>Naturlighedsargument</a:t>
            </a:r>
          </a:p>
        </p:txBody>
      </p:sp>
      <p:sp>
        <p:nvSpPr>
          <p:cNvPr id="3" name="Pladsholder til indhold 2">
            <a:extLst>
              <a:ext uri="{FF2B5EF4-FFF2-40B4-BE49-F238E27FC236}">
                <a16:creationId xmlns:a16="http://schemas.microsoft.com/office/drawing/2014/main" id="{0CCB4BC3-E0AC-5F8B-F0C8-9388A316B5B0}"/>
              </a:ext>
            </a:extLst>
          </p:cNvPr>
          <p:cNvSpPr>
            <a:spLocks noGrp="1"/>
          </p:cNvSpPr>
          <p:nvPr>
            <p:ph idx="1"/>
          </p:nvPr>
        </p:nvSpPr>
        <p:spPr/>
        <p:txBody>
          <a:bodyPr/>
          <a:lstStyle/>
          <a:p>
            <a:r>
              <a:rPr lang="da-DK" dirty="0"/>
              <a:t>Dette argument baserer sin påstand på, at noget er naturligt. </a:t>
            </a:r>
          </a:p>
          <a:p>
            <a:pPr lvl="1"/>
            <a:r>
              <a:rPr lang="da-DK" dirty="0"/>
              <a:t>”</a:t>
            </a:r>
            <a:r>
              <a:rPr lang="da-DK" dirty="0">
                <a:solidFill>
                  <a:schemeClr val="accent1"/>
                </a:solidFill>
              </a:rPr>
              <a:t>Genmodificerede afgrøder er problematiske, fordi det er unaturligt at manipulere med naturens produkter”. </a:t>
            </a:r>
          </a:p>
          <a:p>
            <a:r>
              <a:rPr lang="da-DK" dirty="0"/>
              <a:t>Naturlighedsargumenter er ikke nødvendigvis forkerte, men det er vigtigt at være opmærksom på, at noget ikke pr. definition er rigtigt eller ønskværdigt, bare fordi det er naturligt. </a:t>
            </a:r>
          </a:p>
          <a:p>
            <a:pPr lvl="1"/>
            <a:r>
              <a:rPr lang="da-DK" dirty="0"/>
              <a:t>Eksempelvis: </a:t>
            </a:r>
            <a:r>
              <a:rPr lang="da-DK" dirty="0">
                <a:solidFill>
                  <a:schemeClr val="accent1"/>
                </a:solidFill>
              </a:rPr>
              <a:t>”Det er unaturligt at bekæmpe sygdomme med antibiotika. Men derfor lader vi ikke være med det”. </a:t>
            </a:r>
          </a:p>
          <a:p>
            <a:pPr marL="457200" lvl="1" indent="0">
              <a:buNone/>
            </a:pPr>
            <a:endParaRPr lang="da-DK" dirty="0"/>
          </a:p>
        </p:txBody>
      </p:sp>
    </p:spTree>
    <p:extLst>
      <p:ext uri="{BB962C8B-B14F-4D97-AF65-F5344CB8AC3E}">
        <p14:creationId xmlns:p14="http://schemas.microsoft.com/office/powerpoint/2010/main" val="159675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46F910-6DDA-E964-810A-6F7AFFAFBC2D}"/>
              </a:ext>
            </a:extLst>
          </p:cNvPr>
          <p:cNvSpPr>
            <a:spLocks noGrp="1"/>
          </p:cNvSpPr>
          <p:nvPr>
            <p:ph type="title"/>
          </p:nvPr>
        </p:nvSpPr>
        <p:spPr>
          <a:xfrm>
            <a:off x="6513788" y="365125"/>
            <a:ext cx="4840010" cy="1807305"/>
          </a:xfrm>
        </p:spPr>
        <p:txBody>
          <a:bodyPr>
            <a:normAutofit/>
          </a:bodyPr>
          <a:lstStyle/>
          <a:p>
            <a:r>
              <a:rPr lang="da-DK" dirty="0"/>
              <a:t>Glidebane – og skræmmeargument</a:t>
            </a:r>
          </a:p>
        </p:txBody>
      </p:sp>
      <p:pic>
        <p:nvPicPr>
          <p:cNvPr id="3074" name="Picture 2" descr="Fanger fra Nunavut dræbt af isbjørn | Sermitsiaq.AG">
            <a:extLst>
              <a:ext uri="{FF2B5EF4-FFF2-40B4-BE49-F238E27FC236}">
                <a16:creationId xmlns:a16="http://schemas.microsoft.com/office/drawing/2014/main" id="{533C7709-0121-223B-B372-355F2BE05C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479" r="14583"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485FEEB7-8876-D154-08EE-AEA284018F2A}"/>
              </a:ext>
            </a:extLst>
          </p:cNvPr>
          <p:cNvSpPr>
            <a:spLocks noGrp="1"/>
          </p:cNvSpPr>
          <p:nvPr>
            <p:ph idx="1"/>
          </p:nvPr>
        </p:nvSpPr>
        <p:spPr>
          <a:xfrm>
            <a:off x="5678213" y="2172430"/>
            <a:ext cx="6513787" cy="4685560"/>
          </a:xfrm>
        </p:spPr>
        <p:txBody>
          <a:bodyPr>
            <a:normAutofit/>
          </a:bodyPr>
          <a:lstStyle/>
          <a:p>
            <a:r>
              <a:rPr lang="da-DK" sz="1600" dirty="0"/>
              <a:t>Glidebaneargument:</a:t>
            </a:r>
          </a:p>
          <a:p>
            <a:pPr lvl="1"/>
            <a:r>
              <a:rPr lang="da-DK" sz="1600" dirty="0"/>
              <a:t>Man kobler en kæde af argumenter sammen, der slutter i en alarmerende konsekvens.</a:t>
            </a:r>
          </a:p>
          <a:p>
            <a:pPr lvl="1"/>
            <a:r>
              <a:rPr lang="da-DK" sz="1600" dirty="0"/>
              <a:t>Glidebanen opstår, fordi årsagssammenhængen mellem de enkelte elementer ikke følger med nødvendigvis. </a:t>
            </a:r>
          </a:p>
          <a:p>
            <a:pPr lvl="1"/>
            <a:r>
              <a:rPr lang="da-DK" sz="1600" dirty="0"/>
              <a:t>Glidebaneargumenter baserer sig på bekymringer og ”</a:t>
            </a:r>
            <a:r>
              <a:rPr lang="da-DK" sz="1600" dirty="0" err="1"/>
              <a:t>worst</a:t>
            </a:r>
            <a:r>
              <a:rPr lang="da-DK" sz="1600" dirty="0"/>
              <a:t> case ”- scenarier, der kan blive en realitet, men det er selvfølgelig også muligt, at det ikke gør.</a:t>
            </a:r>
          </a:p>
          <a:p>
            <a:pPr lvl="1"/>
            <a:r>
              <a:rPr lang="da-DK" sz="1600" dirty="0"/>
              <a:t>”</a:t>
            </a:r>
            <a:r>
              <a:rPr lang="da-DK" sz="1600" b="0" dirty="0">
                <a:effectLst/>
              </a:rPr>
              <a:t>Hvis unge mennesker begynder at drikke øl, vil de snart ønske at prøve et blødt stof som hash, hvorefter de vil ty til hårdere stoffer som heroin, hvilket vil lede dem ud i kriminalitet og i sidste ende medføre samfundets fald”.</a:t>
            </a:r>
          </a:p>
          <a:p>
            <a:r>
              <a:rPr lang="da-DK" sz="1600" dirty="0"/>
              <a:t>Skræmmeargument:</a:t>
            </a:r>
          </a:p>
          <a:p>
            <a:pPr lvl="1"/>
            <a:r>
              <a:rPr lang="da-DK" sz="1600" dirty="0"/>
              <a:t>Spiller på modtagerens frygt for fremtiden.</a:t>
            </a:r>
          </a:p>
          <a:p>
            <a:pPr marL="457200" lvl="1" indent="0">
              <a:buNone/>
            </a:pPr>
            <a:endParaRPr lang="da-DK" sz="1600" dirty="0"/>
          </a:p>
          <a:p>
            <a:pPr marL="457200" lvl="1" indent="0">
              <a:buNone/>
            </a:pPr>
            <a:r>
              <a:rPr lang="da-DK" sz="1600" dirty="0"/>
              <a:t>”</a:t>
            </a:r>
            <a:r>
              <a:rPr lang="da-DK" sz="1600" b="0" dirty="0">
                <a:effectLst/>
              </a:rPr>
              <a:t>Hvis vi beholder samme temperatur som i det seneste årti, vil Grønlan</a:t>
            </a:r>
            <a:r>
              <a:rPr lang="da-DK" sz="1600" dirty="0"/>
              <a:t>d forsvinde”. </a:t>
            </a:r>
            <a:endParaRPr lang="da-DK" sz="1600" b="0" dirty="0">
              <a:effectLst/>
            </a:endParaRPr>
          </a:p>
          <a:p>
            <a:pPr lvl="1"/>
            <a:endParaRPr lang="da-DK" sz="1100" dirty="0"/>
          </a:p>
          <a:p>
            <a:pPr lvl="1"/>
            <a:endParaRPr lang="da-DK" sz="1100" dirty="0"/>
          </a:p>
          <a:p>
            <a:pPr lvl="1"/>
            <a:endParaRPr lang="da-DK" sz="1100" dirty="0"/>
          </a:p>
          <a:p>
            <a:endParaRPr lang="da-DK" sz="1100" dirty="0"/>
          </a:p>
          <a:p>
            <a:pPr marL="457200" lvl="1" indent="0">
              <a:buNone/>
            </a:pPr>
            <a:endParaRPr lang="da-DK" sz="1100" dirty="0"/>
          </a:p>
        </p:txBody>
      </p:sp>
    </p:spTree>
    <p:extLst>
      <p:ext uri="{BB962C8B-B14F-4D97-AF65-F5344CB8AC3E}">
        <p14:creationId xmlns:p14="http://schemas.microsoft.com/office/powerpoint/2010/main" val="405231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NHL Playoffs: Mark Scheifele charge on Jake Evans just another ugly ...">
            <a:extLst>
              <a:ext uri="{FF2B5EF4-FFF2-40B4-BE49-F238E27FC236}">
                <a16:creationId xmlns:a16="http://schemas.microsoft.com/office/drawing/2014/main" id="{B676C29D-40CB-2873-E958-9ED0526B8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28E12DCA-3B33-E8DD-E19A-9A51966EB22B}"/>
              </a:ext>
            </a:extLst>
          </p:cNvPr>
          <p:cNvSpPr>
            <a:spLocks noGrp="1"/>
          </p:cNvSpPr>
          <p:nvPr>
            <p:ph type="title"/>
          </p:nvPr>
        </p:nvSpPr>
        <p:spPr>
          <a:xfrm>
            <a:off x="709448" y="1913950"/>
            <a:ext cx="4204137" cy="1342754"/>
          </a:xfrm>
        </p:spPr>
        <p:txBody>
          <a:bodyPr>
            <a:normAutofit/>
          </a:bodyPr>
          <a:lstStyle/>
          <a:p>
            <a:pPr algn="ctr"/>
            <a:r>
              <a:rPr lang="da-DK" sz="3600"/>
              <a:t>Ad hominem-argument</a:t>
            </a:r>
          </a:p>
        </p:txBody>
      </p:sp>
      <p:cxnSp>
        <p:nvCxnSpPr>
          <p:cNvPr id="4118" name="Straight Connector 41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559EE5B9-F0E3-99D8-A59B-46642E15EC1C}"/>
              </a:ext>
            </a:extLst>
          </p:cNvPr>
          <p:cNvSpPr>
            <a:spLocks noGrp="1"/>
          </p:cNvSpPr>
          <p:nvPr>
            <p:ph idx="1"/>
          </p:nvPr>
        </p:nvSpPr>
        <p:spPr>
          <a:xfrm>
            <a:off x="525516" y="3417573"/>
            <a:ext cx="4593021" cy="2619839"/>
          </a:xfrm>
        </p:spPr>
        <p:txBody>
          <a:bodyPr anchor="ctr">
            <a:normAutofit fontScale="77500" lnSpcReduction="20000"/>
          </a:bodyPr>
          <a:lstStyle/>
          <a:p>
            <a:r>
              <a:rPr lang="da-DK" sz="1800" dirty="0"/>
              <a:t>I stedet for at tale om emnet, så vælger man at tale om manden. </a:t>
            </a:r>
          </a:p>
          <a:p>
            <a:r>
              <a:rPr lang="da-DK" sz="1800" dirty="0"/>
              <a:t>Sportsmetafor:</a:t>
            </a:r>
          </a:p>
          <a:p>
            <a:pPr lvl="1"/>
            <a:r>
              <a:rPr lang="da-DK" sz="1800" dirty="0"/>
              <a:t>Man går efter manden i stedet for pucken/bolden</a:t>
            </a:r>
          </a:p>
          <a:p>
            <a:r>
              <a:rPr lang="da-DK" sz="2200" dirty="0"/>
              <a:t>Dermed kan man forsøge at miskreditere et argument ved at spekulere i afsenderens motiv:</a:t>
            </a:r>
          </a:p>
          <a:p>
            <a:pPr lvl="1"/>
            <a:r>
              <a:rPr lang="da-DK" sz="1800" dirty="0"/>
              <a:t>Har afsenderen private, økonomiske interesser. </a:t>
            </a:r>
          </a:p>
          <a:p>
            <a:pPr marL="0" indent="0">
              <a:buNone/>
            </a:pPr>
            <a:r>
              <a:rPr lang="da-DK" sz="2200" dirty="0">
                <a:solidFill>
                  <a:schemeClr val="accent1"/>
                </a:solidFill>
              </a:rPr>
              <a:t>”Bag ved klimaforskningen står enorme kommercielle interesser, som spinder guld på den varme luft”</a:t>
            </a:r>
          </a:p>
          <a:p>
            <a:pPr lvl="1"/>
            <a:r>
              <a:rPr lang="da-DK" sz="1800" dirty="0"/>
              <a:t>Man skaber mistillid til klimaforskerne. </a:t>
            </a:r>
          </a:p>
        </p:txBody>
      </p:sp>
    </p:spTree>
    <p:extLst>
      <p:ext uri="{BB962C8B-B14F-4D97-AF65-F5344CB8AC3E}">
        <p14:creationId xmlns:p14="http://schemas.microsoft.com/office/powerpoint/2010/main" val="273402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42C3A-E6EC-C6B4-9072-E9DAD86ACD07}"/>
              </a:ext>
            </a:extLst>
          </p:cNvPr>
          <p:cNvSpPr>
            <a:spLocks noGrp="1"/>
          </p:cNvSpPr>
          <p:nvPr>
            <p:ph type="title"/>
          </p:nvPr>
        </p:nvSpPr>
        <p:spPr/>
        <p:txBody>
          <a:bodyPr/>
          <a:lstStyle/>
          <a:p>
            <a:r>
              <a:rPr lang="da-DK" dirty="0"/>
              <a:t>Stråmandsargument</a:t>
            </a:r>
          </a:p>
        </p:txBody>
      </p:sp>
      <p:sp>
        <p:nvSpPr>
          <p:cNvPr id="3" name="Pladsholder til indhold 2">
            <a:extLst>
              <a:ext uri="{FF2B5EF4-FFF2-40B4-BE49-F238E27FC236}">
                <a16:creationId xmlns:a16="http://schemas.microsoft.com/office/drawing/2014/main" id="{3AC7B3F1-D53B-1832-0660-7C5C3CF4315D}"/>
              </a:ext>
            </a:extLst>
          </p:cNvPr>
          <p:cNvSpPr>
            <a:spLocks noGrp="1"/>
          </p:cNvSpPr>
          <p:nvPr>
            <p:ph idx="1"/>
          </p:nvPr>
        </p:nvSpPr>
        <p:spPr/>
        <p:txBody>
          <a:bodyPr/>
          <a:lstStyle/>
          <a:p>
            <a:r>
              <a:rPr lang="da-DK" dirty="0"/>
              <a:t>Man forsøger at fordreje modpartens synspunkt til noget (ekstremt el. ulogisk), som modparten slet ikke mener, for at gøre det nemt at vise tilhøreren, at modparten tager fejl.</a:t>
            </a:r>
          </a:p>
          <a:p>
            <a:r>
              <a:rPr lang="da-DK" dirty="0"/>
              <a:t>Ofte overdriver man modpartens holdninger, så de fremstår uigennemtænkte el. usympatiske. </a:t>
            </a:r>
          </a:p>
          <a:p>
            <a:pPr lvl="1"/>
            <a:r>
              <a:rPr lang="da-DK" dirty="0"/>
              <a:t>Man trækker på nazikortet. Det går ud på, at man sammenligner modpartens synspunkt med nazismen, som alle ordentlige mennesker tager afstand fra. </a:t>
            </a:r>
          </a:p>
          <a:p>
            <a:pPr marL="457200" lvl="1" indent="0">
              <a:buNone/>
            </a:pPr>
            <a:r>
              <a:rPr lang="da-DK"/>
              <a:t>- Pressemøde:</a:t>
            </a:r>
            <a:endParaRPr lang="da-DK" dirty="0"/>
          </a:p>
          <a:p>
            <a:pPr marL="457200" lvl="1" indent="0">
              <a:buNone/>
            </a:pPr>
            <a:r>
              <a:rPr lang="da-DK" dirty="0">
                <a:solidFill>
                  <a:schemeClr val="accent1"/>
                </a:solidFill>
              </a:rPr>
              <a:t>”Hvis du ikke vil være med til at afskaffe Store Bededag, så går du ikke ind for at sikre danskernes forsvar og sikkerhed”. </a:t>
            </a:r>
            <a:r>
              <a:rPr lang="da-DK" dirty="0">
                <a:solidFill>
                  <a:schemeClr val="accent1"/>
                </a:solidFill>
                <a:sym typeface="Wingdings" panose="05000000000000000000" pitchFamily="2" charset="2"/>
              </a:rPr>
              <a:t></a:t>
            </a:r>
            <a:r>
              <a:rPr lang="da-DK" dirty="0">
                <a:solidFill>
                  <a:schemeClr val="accent1"/>
                </a:solidFill>
              </a:rPr>
              <a:t>Kontekst (Krig på eget kontinent)  </a:t>
            </a:r>
          </a:p>
        </p:txBody>
      </p:sp>
    </p:spTree>
    <p:extLst>
      <p:ext uri="{BB962C8B-B14F-4D97-AF65-F5344CB8AC3E}">
        <p14:creationId xmlns:p14="http://schemas.microsoft.com/office/powerpoint/2010/main" val="137855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010D6E-D22B-928F-2E2A-1006B94CAFFB}"/>
              </a:ext>
            </a:extLst>
          </p:cNvPr>
          <p:cNvSpPr>
            <a:spLocks noGrp="1"/>
          </p:cNvSpPr>
          <p:nvPr>
            <p:ph type="title"/>
          </p:nvPr>
        </p:nvSpPr>
        <p:spPr/>
        <p:txBody>
          <a:bodyPr/>
          <a:lstStyle/>
          <a:p>
            <a:r>
              <a:rPr lang="da-DK" dirty="0"/>
              <a:t>Argumentationsgreb</a:t>
            </a:r>
          </a:p>
        </p:txBody>
      </p:sp>
      <p:sp>
        <p:nvSpPr>
          <p:cNvPr id="3" name="Pladsholder til indhold 2">
            <a:extLst>
              <a:ext uri="{FF2B5EF4-FFF2-40B4-BE49-F238E27FC236}">
                <a16:creationId xmlns:a16="http://schemas.microsoft.com/office/drawing/2014/main" id="{D70405AB-D5C6-553D-A8C3-12C90B58215D}"/>
              </a:ext>
            </a:extLst>
          </p:cNvPr>
          <p:cNvSpPr>
            <a:spLocks noGrp="1"/>
          </p:cNvSpPr>
          <p:nvPr>
            <p:ph idx="1"/>
          </p:nvPr>
        </p:nvSpPr>
        <p:spPr>
          <a:xfrm>
            <a:off x="838200" y="1277258"/>
            <a:ext cx="10515600" cy="5084989"/>
          </a:xfrm>
        </p:spPr>
        <p:txBody>
          <a:bodyPr>
            <a:normAutofit fontScale="25000" lnSpcReduction="20000"/>
          </a:bodyPr>
          <a:lstStyle/>
          <a:p>
            <a:pPr>
              <a:lnSpc>
                <a:spcPct val="170000"/>
              </a:lnSpc>
            </a:pPr>
            <a:r>
              <a:rPr lang="da-DK" sz="5500" b="1" dirty="0"/>
              <a:t>Autoritetsargument:</a:t>
            </a:r>
            <a:r>
              <a:rPr lang="da-DK" sz="5500" dirty="0"/>
              <a:t> Spiller på afsenderens autoritet, fx som kendt person. Er det en egentlig, legitim ekspert, der udtaler sig/trækkes på, så også kaldet </a:t>
            </a:r>
            <a:r>
              <a:rPr lang="da-DK" sz="5500" b="1" dirty="0"/>
              <a:t>ekspertargument</a:t>
            </a:r>
            <a:r>
              <a:rPr lang="da-DK" sz="5500" dirty="0"/>
              <a:t>. Nært beslægtet med rygdækning. </a:t>
            </a:r>
          </a:p>
          <a:p>
            <a:pPr>
              <a:lnSpc>
                <a:spcPct val="170000"/>
              </a:lnSpc>
            </a:pPr>
            <a:r>
              <a:rPr lang="da-DK" sz="5500" b="1" dirty="0"/>
              <a:t>Erfaringsargument: </a:t>
            </a:r>
            <a:r>
              <a:rPr lang="da-DK" sz="5500" dirty="0"/>
              <a:t>”Been </a:t>
            </a:r>
            <a:r>
              <a:rPr lang="da-DK" sz="5500" dirty="0" err="1"/>
              <a:t>there</a:t>
            </a:r>
            <a:r>
              <a:rPr lang="da-DK" sz="5500" dirty="0"/>
              <a:t>, done </a:t>
            </a:r>
            <a:r>
              <a:rPr lang="da-DK" sz="5500" dirty="0" err="1"/>
              <a:t>that</a:t>
            </a:r>
            <a:r>
              <a:rPr lang="da-DK" sz="5500" dirty="0"/>
              <a:t>”. En slags ikke-professionel etos.</a:t>
            </a:r>
          </a:p>
          <a:p>
            <a:pPr>
              <a:lnSpc>
                <a:spcPct val="170000"/>
              </a:lnSpc>
            </a:pPr>
            <a:r>
              <a:rPr lang="da-DK" sz="5500" b="1" dirty="0"/>
              <a:t>Generalisering:</a:t>
            </a:r>
            <a:r>
              <a:rPr lang="da-DK" sz="5500" dirty="0"/>
              <a:t> Bygger implicit på en forståelse af, at </a:t>
            </a:r>
            <a:r>
              <a:rPr lang="da-DK" sz="5500" u="sng" dirty="0"/>
              <a:t>mængde betyder noget. </a:t>
            </a:r>
            <a:r>
              <a:rPr lang="da-DK" sz="5500" dirty="0"/>
              <a:t>Hvis det er udbredt, er det sandt. Og ellers kan noget blive mere sandt af at udbrede det til flere.</a:t>
            </a:r>
          </a:p>
          <a:p>
            <a:pPr>
              <a:lnSpc>
                <a:spcPct val="170000"/>
              </a:lnSpc>
            </a:pPr>
            <a:r>
              <a:rPr lang="da-DK" sz="5500" b="1" dirty="0"/>
              <a:t>Ordvalgsargument: </a:t>
            </a:r>
            <a:r>
              <a:rPr lang="da-DK" sz="5500" dirty="0"/>
              <a:t>Man bliver provokeret af det, hvis man er uenig i den holdning, der ligger bag. Og er man enig, kan det være svært at lægge mærke til!</a:t>
            </a:r>
          </a:p>
          <a:p>
            <a:pPr>
              <a:lnSpc>
                <a:spcPct val="170000"/>
              </a:lnSpc>
            </a:pPr>
            <a:r>
              <a:rPr lang="da-DK" sz="5500" b="1" dirty="0"/>
              <a:t>Naturlighedsargument: </a:t>
            </a:r>
            <a:r>
              <a:rPr lang="da-DK" sz="5500" dirty="0"/>
              <a:t>En implicit forestilling om, at det naturlige er det mest sande og derfor det bedste. </a:t>
            </a:r>
          </a:p>
          <a:p>
            <a:pPr>
              <a:lnSpc>
                <a:spcPct val="170000"/>
              </a:lnSpc>
            </a:pPr>
            <a:r>
              <a:rPr lang="da-DK" sz="5500" b="1" dirty="0"/>
              <a:t>Glidebaneargument: </a:t>
            </a:r>
            <a:r>
              <a:rPr lang="da-DK" sz="5500" dirty="0"/>
              <a:t>Når en snebold kan blive til en lavine. Tit anvendt advarende. </a:t>
            </a:r>
          </a:p>
          <a:p>
            <a:pPr>
              <a:lnSpc>
                <a:spcPct val="170000"/>
              </a:lnSpc>
            </a:pPr>
            <a:r>
              <a:rPr lang="da-DK" sz="5500" b="1" dirty="0"/>
              <a:t>Skræmmeargument: </a:t>
            </a:r>
            <a:r>
              <a:rPr lang="da-DK" sz="5500" dirty="0"/>
              <a:t>”Ej, det håber jeg ikke” – Findes også i en positiv udgave: </a:t>
            </a:r>
            <a:r>
              <a:rPr lang="da-DK" sz="5500" b="1" dirty="0"/>
              <a:t>Motivationsargumentet</a:t>
            </a:r>
            <a:r>
              <a:rPr lang="da-DK" sz="5500" dirty="0"/>
              <a:t>, hvor det så er mere ”Ej, det gad jeg godt!”</a:t>
            </a:r>
          </a:p>
          <a:p>
            <a:pPr>
              <a:lnSpc>
                <a:spcPct val="170000"/>
              </a:lnSpc>
            </a:pPr>
            <a:r>
              <a:rPr lang="da-DK" sz="5500" b="1" dirty="0"/>
              <a:t>Ad </a:t>
            </a:r>
            <a:r>
              <a:rPr lang="da-DK" sz="5500" b="1" dirty="0" err="1"/>
              <a:t>hominem</a:t>
            </a:r>
            <a:r>
              <a:rPr lang="da-DK" sz="5500" b="1" dirty="0"/>
              <a:t>-argument: </a:t>
            </a:r>
            <a:r>
              <a:rPr lang="da-DK" sz="5500" dirty="0"/>
              <a:t>Når man angriber manden/kvinden frem for sagen.  Derfor stor risiko for at afspore debatten.</a:t>
            </a:r>
          </a:p>
          <a:p>
            <a:pPr>
              <a:lnSpc>
                <a:spcPct val="170000"/>
              </a:lnSpc>
            </a:pPr>
            <a:r>
              <a:rPr lang="da-DK" sz="5500" b="1" dirty="0"/>
              <a:t>Stråmandsargument:</a:t>
            </a:r>
            <a:r>
              <a:rPr lang="da-DK" sz="5500" dirty="0"/>
              <a:t> Når man tilskriver modparten (eller en fiktiv modpart) et argument, de slet ikke har for at have noget at stille sig i opposition til.  Typisk en overdreven eller fordrejet udgave af deres holdning. Fx ”nazi-kortet”.</a:t>
            </a:r>
          </a:p>
          <a:p>
            <a:endParaRPr lang="da-DK" dirty="0"/>
          </a:p>
        </p:txBody>
      </p:sp>
    </p:spTree>
    <p:extLst>
      <p:ext uri="{BB962C8B-B14F-4D97-AF65-F5344CB8AC3E}">
        <p14:creationId xmlns:p14="http://schemas.microsoft.com/office/powerpoint/2010/main" val="12208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C0D25-99C8-FB5A-5D18-31D17D17602B}"/>
              </a:ext>
            </a:extLst>
          </p:cNvPr>
          <p:cNvSpPr>
            <a:spLocks noGrp="1"/>
          </p:cNvSpPr>
          <p:nvPr>
            <p:ph type="title"/>
          </p:nvPr>
        </p:nvSpPr>
        <p:spPr/>
        <p:txBody>
          <a:bodyPr/>
          <a:lstStyle/>
          <a:p>
            <a:r>
              <a:rPr lang="da-DK" dirty="0"/>
              <a:t>Beskidte tricks</a:t>
            </a:r>
          </a:p>
        </p:txBody>
      </p:sp>
      <p:sp>
        <p:nvSpPr>
          <p:cNvPr id="3" name="Pladsholder til indhold 2">
            <a:extLst>
              <a:ext uri="{FF2B5EF4-FFF2-40B4-BE49-F238E27FC236}">
                <a16:creationId xmlns:a16="http://schemas.microsoft.com/office/drawing/2014/main" id="{A2031CC9-AD50-A525-A288-A1F05C74AB54}"/>
              </a:ext>
            </a:extLst>
          </p:cNvPr>
          <p:cNvSpPr>
            <a:spLocks noGrp="1"/>
          </p:cNvSpPr>
          <p:nvPr>
            <p:ph idx="1"/>
          </p:nvPr>
        </p:nvSpPr>
        <p:spPr/>
        <p:txBody>
          <a:bodyPr>
            <a:normAutofit fontScale="92500" lnSpcReduction="10000"/>
          </a:bodyPr>
          <a:lstStyle/>
          <a:p>
            <a:r>
              <a:rPr lang="da-DK" dirty="0"/>
              <a:t>Alle argumentationsgreb kan i princippet både bruges lødigt og underlødigt. Spørgsmålet er, hvordan man bruger dem: Lader man sin modtager tage stilling selv eller prøver man at påvirke dem ubevidst?</a:t>
            </a:r>
          </a:p>
          <a:p>
            <a:r>
              <a:rPr lang="da-DK" dirty="0"/>
              <a:t>Forsøger afsender at vildlede modtageren i en retning, hvor afsender ikke er ude på at overbevise med gode argumenter, men udelukkende at overtale ved at manipulere? </a:t>
            </a:r>
          </a:p>
          <a:p>
            <a:r>
              <a:rPr lang="da-DK" dirty="0"/>
              <a:t>Handler ikke om selve sagen: ad </a:t>
            </a:r>
            <a:r>
              <a:rPr lang="da-DK" dirty="0" err="1"/>
              <a:t>hominem</a:t>
            </a:r>
            <a:r>
              <a:rPr lang="da-DK" dirty="0"/>
              <a:t>-argument og stråmandsargument (fremstår irrelevante og underlødige)</a:t>
            </a:r>
          </a:p>
          <a:p>
            <a:r>
              <a:rPr lang="da-DK" dirty="0"/>
              <a:t>Skræmmeargument: kan ofte være et postulat, der er ubegrundet.</a:t>
            </a:r>
          </a:p>
          <a:p>
            <a:r>
              <a:rPr lang="da-DK" dirty="0"/>
              <a:t>Vær opmærksom på forskellen mellem eksperter og autoriteter i argumentationssituationen.  </a:t>
            </a:r>
          </a:p>
          <a:p>
            <a:endParaRPr lang="da-DK" dirty="0"/>
          </a:p>
        </p:txBody>
      </p:sp>
    </p:spTree>
    <p:extLst>
      <p:ext uri="{BB962C8B-B14F-4D97-AF65-F5344CB8AC3E}">
        <p14:creationId xmlns:p14="http://schemas.microsoft.com/office/powerpoint/2010/main" val="256423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EA1E7-9CA3-DC6A-C16E-258AA0FD19F2}"/>
              </a:ext>
            </a:extLst>
          </p:cNvPr>
          <p:cNvSpPr>
            <a:spLocks noGrp="1"/>
          </p:cNvSpPr>
          <p:nvPr>
            <p:ph type="title"/>
          </p:nvPr>
        </p:nvSpPr>
        <p:spPr/>
        <p:txBody>
          <a:bodyPr/>
          <a:lstStyle/>
          <a:p>
            <a:r>
              <a:rPr lang="da-DK" dirty="0"/>
              <a:t>Stilistiske figurer</a:t>
            </a:r>
          </a:p>
        </p:txBody>
      </p:sp>
      <p:sp>
        <p:nvSpPr>
          <p:cNvPr id="3" name="Pladsholder til indhold 2">
            <a:extLst>
              <a:ext uri="{FF2B5EF4-FFF2-40B4-BE49-F238E27FC236}">
                <a16:creationId xmlns:a16="http://schemas.microsoft.com/office/drawing/2014/main" id="{6BDE0FD8-FDCB-3357-DF12-248406382076}"/>
              </a:ext>
            </a:extLst>
          </p:cNvPr>
          <p:cNvSpPr>
            <a:spLocks noGrp="1"/>
          </p:cNvSpPr>
          <p:nvPr>
            <p:ph idx="1"/>
          </p:nvPr>
        </p:nvSpPr>
        <p:spPr/>
        <p:txBody>
          <a:bodyPr>
            <a:normAutofit fontScale="62500" lnSpcReduction="20000"/>
          </a:bodyPr>
          <a:lstStyle/>
          <a:p>
            <a:r>
              <a:rPr lang="da-DK" dirty="0"/>
              <a:t>En del greb (måder at udtrykke sig på) bruges både i stilistik (analyse af fiktion) og retorik (analyse af sagprosa). Der er altså både begreber, der går på tværs af genrer, og begreber, der er genrespecifikke. </a:t>
            </a:r>
          </a:p>
          <a:p>
            <a:r>
              <a:rPr lang="da-DK" u="sng" dirty="0"/>
              <a:t>Læg også mærke til:</a:t>
            </a:r>
          </a:p>
          <a:p>
            <a:pPr marL="342900" indent="-342900">
              <a:buFont typeface="Arial" panose="020B0604020202020204" pitchFamily="34" charset="0"/>
              <a:buChar char="•"/>
            </a:pPr>
            <a:r>
              <a:rPr lang="da-DK" dirty="0"/>
              <a:t>Gentagelsesfigurer</a:t>
            </a:r>
          </a:p>
          <a:p>
            <a:pPr marL="342900" indent="-342900">
              <a:buFont typeface="Arial" panose="020B0604020202020204" pitchFamily="34" charset="0"/>
              <a:buChar char="•"/>
            </a:pPr>
            <a:r>
              <a:rPr lang="da-DK" dirty="0"/>
              <a:t>Antiteser: modsætningskonstruktioner: liv og død, kærlighed og had osv.  </a:t>
            </a:r>
          </a:p>
          <a:p>
            <a:pPr marL="342900" indent="-342900">
              <a:buFont typeface="Arial" panose="020B0604020202020204" pitchFamily="34" charset="0"/>
              <a:buChar char="•"/>
            </a:pPr>
            <a:r>
              <a:rPr lang="da-DK" dirty="0"/>
              <a:t>Metaforer: to betydningsområder sættes sammen (billedplan og realplan)</a:t>
            </a:r>
          </a:p>
          <a:p>
            <a:pPr marL="800100" lvl="1" indent="-342900"/>
            <a:r>
              <a:rPr lang="da-DK" dirty="0"/>
              <a:t>”Der er ikke fejet noget ind under gulvtæppet”. </a:t>
            </a:r>
            <a:r>
              <a:rPr lang="da-DK" dirty="0">
                <a:sym typeface="Wingdings" panose="05000000000000000000" pitchFamily="2" charset="2"/>
              </a:rPr>
              <a:t> Der er intet at skjule.</a:t>
            </a:r>
            <a:endParaRPr lang="da-DK" dirty="0"/>
          </a:p>
          <a:p>
            <a:pPr marL="342900" indent="-342900">
              <a:buFont typeface="Arial" panose="020B0604020202020204" pitchFamily="34" charset="0"/>
              <a:buChar char="•"/>
            </a:pPr>
            <a:r>
              <a:rPr lang="da-DK" dirty="0"/>
              <a:t>Besjæling: Substantiver, der gøres levende via menneskelige egenskaber.</a:t>
            </a:r>
          </a:p>
          <a:p>
            <a:pPr marL="342900" indent="-342900">
              <a:buFont typeface="Arial" panose="020B0604020202020204" pitchFamily="34" charset="0"/>
              <a:buChar char="•"/>
            </a:pPr>
            <a:r>
              <a:rPr lang="da-DK" dirty="0"/>
              <a:t>Personificering: abstrakte ting, der gøres mere konkrete og forståelige.</a:t>
            </a:r>
          </a:p>
          <a:p>
            <a:pPr marL="342900" indent="-342900">
              <a:buFont typeface="Arial" panose="020B0604020202020204" pitchFamily="34" charset="0"/>
              <a:buChar char="•"/>
            </a:pPr>
            <a:r>
              <a:rPr lang="da-DK" dirty="0"/>
              <a:t>Sammenligninger</a:t>
            </a:r>
          </a:p>
          <a:p>
            <a:pPr marL="342900" indent="-342900">
              <a:buFont typeface="Arial" panose="020B0604020202020204" pitchFamily="34" charset="0"/>
              <a:buChar char="•"/>
            </a:pPr>
            <a:r>
              <a:rPr lang="da-DK" dirty="0"/>
              <a:t>Retoriske spørgsmål: Afsender besvarer selv det spørgsmål, som han/hun stiller. </a:t>
            </a:r>
          </a:p>
          <a:p>
            <a:pPr marL="342900" indent="-342900">
              <a:buFont typeface="Arial" panose="020B0604020202020204" pitchFamily="34" charset="0"/>
              <a:buChar char="•"/>
            </a:pPr>
            <a:r>
              <a:rPr lang="da-DK" dirty="0"/>
              <a:t>Læserhenvendelser osv.</a:t>
            </a:r>
          </a:p>
          <a:p>
            <a:r>
              <a:rPr lang="da-DK" dirty="0"/>
              <a:t>Se også begrebsoversigt fra AP.</a:t>
            </a:r>
          </a:p>
        </p:txBody>
      </p:sp>
    </p:spTree>
    <p:extLst>
      <p:ext uri="{BB962C8B-B14F-4D97-AF65-F5344CB8AC3E}">
        <p14:creationId xmlns:p14="http://schemas.microsoft.com/office/powerpoint/2010/main" val="749515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6AA2835-05C7-8EE6-6137-384324874EB8}"/>
              </a:ext>
            </a:extLst>
          </p:cNvPr>
          <p:cNvSpPr>
            <a:spLocks noGrp="1"/>
          </p:cNvSpPr>
          <p:nvPr>
            <p:ph type="title"/>
          </p:nvPr>
        </p:nvSpPr>
        <p:spPr>
          <a:xfrm>
            <a:off x="934872" y="982272"/>
            <a:ext cx="3388419" cy="4560970"/>
          </a:xfrm>
        </p:spPr>
        <p:txBody>
          <a:bodyPr>
            <a:normAutofit/>
          </a:bodyPr>
          <a:lstStyle/>
          <a:p>
            <a:r>
              <a:rPr lang="da-DK" sz="4000">
                <a:solidFill>
                  <a:srgbClr val="FFFFFF"/>
                </a:solidFill>
              </a:rPr>
              <a:t>Opgave 6.4. s. 12 – Info</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dsholder til indhold 2">
            <a:extLst>
              <a:ext uri="{FF2B5EF4-FFF2-40B4-BE49-F238E27FC236}">
                <a16:creationId xmlns:a16="http://schemas.microsoft.com/office/drawing/2014/main" id="{32C62424-CE6C-8BC0-13CC-62C8481D538C}"/>
              </a:ext>
            </a:extLst>
          </p:cNvPr>
          <p:cNvSpPr>
            <a:spLocks noGrp="1"/>
          </p:cNvSpPr>
          <p:nvPr>
            <p:ph idx="1"/>
          </p:nvPr>
        </p:nvSpPr>
        <p:spPr>
          <a:xfrm>
            <a:off x="5221862" y="1719618"/>
            <a:ext cx="5948831" cy="4334629"/>
          </a:xfrm>
        </p:spPr>
        <p:txBody>
          <a:bodyPr anchor="ctr">
            <a:normAutofit/>
          </a:bodyPr>
          <a:lstStyle/>
          <a:p>
            <a:pPr marL="342900" indent="-342900">
              <a:buFont typeface="Arial" panose="020B0604020202020204" pitchFamily="34" charset="0"/>
              <a:buChar char="•"/>
            </a:pPr>
            <a:r>
              <a:rPr lang="da-DK" sz="2000" dirty="0">
                <a:solidFill>
                  <a:srgbClr val="FEFFFF"/>
                </a:solidFill>
              </a:rPr>
              <a:t>I får cirka 15 min. i grupperne og derefter tager vi en fælles gennemgang.</a:t>
            </a:r>
          </a:p>
          <a:p>
            <a:pPr marL="342900" indent="-342900">
              <a:buFont typeface="Arial" panose="020B0604020202020204" pitchFamily="34" charset="0"/>
              <a:buChar char="•"/>
            </a:pPr>
            <a:r>
              <a:rPr lang="da-DK" sz="2000" dirty="0">
                <a:solidFill>
                  <a:srgbClr val="FEFFFF"/>
                </a:solidFill>
              </a:rPr>
              <a:t>Det er altså kun godt et minut til hver, så I skal ikke komme til at hænge fast. </a:t>
            </a:r>
          </a:p>
          <a:p>
            <a:pPr marL="342900" indent="-342900">
              <a:buFont typeface="Arial" panose="020B0604020202020204" pitchFamily="34" charset="0"/>
              <a:buChar char="•"/>
            </a:pPr>
            <a:r>
              <a:rPr lang="da-DK" sz="2000" dirty="0">
                <a:solidFill>
                  <a:srgbClr val="FEFFFF"/>
                </a:solidFill>
              </a:rPr>
              <a:t>Omvendt skal I heller ikke dele dem ud i gruppen. Det er i dialogen, man lærer noget!!!!!!!!!</a:t>
            </a:r>
          </a:p>
          <a:p>
            <a:pPr marL="342900" indent="-342900">
              <a:buFont typeface="Arial" panose="020B0604020202020204" pitchFamily="34" charset="0"/>
              <a:buChar char="•"/>
            </a:pPr>
            <a:r>
              <a:rPr lang="da-DK" sz="2000" dirty="0">
                <a:solidFill>
                  <a:srgbClr val="FEFFFF"/>
                </a:solidFill>
              </a:rPr>
              <a:t>Nogle af eksemplerne er ikke noget, I har haft i jeres </a:t>
            </a:r>
            <a:r>
              <a:rPr lang="da-DK" sz="2000" dirty="0" err="1">
                <a:solidFill>
                  <a:srgbClr val="FEFFFF"/>
                </a:solidFill>
              </a:rPr>
              <a:t>Jeopardy</a:t>
            </a:r>
            <a:r>
              <a:rPr lang="da-DK" sz="2000" dirty="0">
                <a:solidFill>
                  <a:srgbClr val="FEFFFF"/>
                </a:solidFill>
              </a:rPr>
              <a:t>, så det kan være nødvendigt at tænke uden for boksen </a:t>
            </a:r>
          </a:p>
          <a:p>
            <a:pPr marL="342900" indent="-342900">
              <a:buFont typeface="Arial" panose="020B0604020202020204" pitchFamily="34" charset="0"/>
              <a:buChar char="•"/>
            </a:pPr>
            <a:r>
              <a:rPr lang="da-DK" sz="2000" dirty="0">
                <a:solidFill>
                  <a:srgbClr val="FEFFFF"/>
                </a:solidFill>
              </a:rPr>
              <a:t>(Der kan være flere ting på spil, men fokusér på det, der er dominerende).</a:t>
            </a:r>
          </a:p>
          <a:p>
            <a:endParaRPr lang="da-DK" sz="2000" dirty="0">
              <a:solidFill>
                <a:srgbClr val="FEFFFF"/>
              </a:solidFill>
            </a:endParaRPr>
          </a:p>
        </p:txBody>
      </p:sp>
    </p:spTree>
    <p:extLst>
      <p:ext uri="{BB962C8B-B14F-4D97-AF65-F5344CB8AC3E}">
        <p14:creationId xmlns:p14="http://schemas.microsoft.com/office/powerpoint/2010/main" val="326480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2E4D2F20-2714-2C4B-FE37-A2E8029D7125}"/>
              </a:ext>
            </a:extLst>
          </p:cNvPr>
          <p:cNvSpPr>
            <a:spLocks noGrp="1"/>
          </p:cNvSpPr>
          <p:nvPr>
            <p:ph type="title"/>
          </p:nvPr>
        </p:nvSpPr>
        <p:spPr>
          <a:xfrm>
            <a:off x="1098468" y="885651"/>
            <a:ext cx="3229803" cy="4624603"/>
          </a:xfrm>
        </p:spPr>
        <p:txBody>
          <a:bodyPr>
            <a:normAutofit/>
          </a:bodyPr>
          <a:lstStyle/>
          <a:p>
            <a:r>
              <a:rPr lang="da-DK">
                <a:solidFill>
                  <a:srgbClr val="FFFFFF"/>
                </a:solidFill>
              </a:rPr>
              <a:t>Opgave 6.4. s. 12 – Mads’ bud</a:t>
            </a:r>
          </a:p>
        </p:txBody>
      </p:sp>
      <p:sp>
        <p:nvSpPr>
          <p:cNvPr id="15" name="Pladsholder til indhold 2">
            <a:extLst>
              <a:ext uri="{FF2B5EF4-FFF2-40B4-BE49-F238E27FC236}">
                <a16:creationId xmlns:a16="http://schemas.microsoft.com/office/drawing/2014/main" id="{B5E7366F-A9EE-2563-8BE3-8DE263E3A8F9}"/>
              </a:ext>
            </a:extLst>
          </p:cNvPr>
          <p:cNvSpPr>
            <a:spLocks noGrp="1"/>
          </p:cNvSpPr>
          <p:nvPr>
            <p:ph idx="1"/>
          </p:nvPr>
        </p:nvSpPr>
        <p:spPr>
          <a:xfrm>
            <a:off x="4978708" y="885651"/>
            <a:ext cx="6525220" cy="4616849"/>
          </a:xfrm>
        </p:spPr>
        <p:txBody>
          <a:bodyPr anchor="ctr">
            <a:normAutofit/>
          </a:bodyPr>
          <a:lstStyle/>
          <a:p>
            <a:pPr marL="457200" indent="-457200">
              <a:buFont typeface="+mj-lt"/>
              <a:buAutoNum type="arabicPeriod"/>
            </a:pPr>
            <a:r>
              <a:rPr lang="da-DK" sz="1900" dirty="0"/>
              <a:t>Erfaringsargument</a:t>
            </a:r>
          </a:p>
          <a:p>
            <a:pPr marL="457200" indent="-457200">
              <a:buFont typeface="+mj-lt"/>
              <a:buAutoNum type="arabicPeriod"/>
            </a:pPr>
            <a:r>
              <a:rPr lang="da-DK" sz="1900" dirty="0"/>
              <a:t>Ekspertargument</a:t>
            </a:r>
          </a:p>
          <a:p>
            <a:pPr marL="457200" indent="-457200">
              <a:buFont typeface="+mj-lt"/>
              <a:buAutoNum type="arabicPeriod"/>
            </a:pPr>
            <a:r>
              <a:rPr lang="da-DK" sz="1900" dirty="0"/>
              <a:t>Glidebaneargument/skræmmeargument</a:t>
            </a:r>
          </a:p>
          <a:p>
            <a:pPr marL="457200" indent="-457200">
              <a:buFont typeface="+mj-lt"/>
              <a:buAutoNum type="arabicPeriod"/>
            </a:pPr>
            <a:r>
              <a:rPr lang="da-DK" sz="1900" dirty="0"/>
              <a:t>Stråmandsargument (sammenligningsargument)</a:t>
            </a:r>
          </a:p>
          <a:p>
            <a:pPr marL="457200" indent="-457200">
              <a:buFont typeface="+mj-lt"/>
              <a:buAutoNum type="arabicPeriod"/>
            </a:pPr>
            <a:r>
              <a:rPr lang="da-DK" sz="1900" dirty="0"/>
              <a:t>Gentagelse</a:t>
            </a:r>
          </a:p>
          <a:p>
            <a:pPr marL="457200" indent="-457200">
              <a:buFont typeface="+mj-lt"/>
              <a:buAutoNum type="arabicPeriod"/>
            </a:pPr>
            <a:r>
              <a:rPr lang="da-DK" sz="1900" dirty="0"/>
              <a:t>Gendrivelse</a:t>
            </a:r>
          </a:p>
          <a:p>
            <a:pPr marL="457200" indent="-457200">
              <a:buFont typeface="+mj-lt"/>
              <a:buAutoNum type="arabicPeriod"/>
            </a:pPr>
            <a:r>
              <a:rPr lang="da-DK" sz="1900" dirty="0"/>
              <a:t>Motivationsargument &gt; skræmmeargument</a:t>
            </a:r>
          </a:p>
          <a:p>
            <a:pPr marL="457200" indent="-457200">
              <a:buFont typeface="+mj-lt"/>
              <a:buAutoNum type="arabicPeriod"/>
            </a:pPr>
            <a:r>
              <a:rPr lang="da-DK" sz="1900" dirty="0"/>
              <a:t>Autoritetsargument</a:t>
            </a:r>
          </a:p>
          <a:p>
            <a:pPr marL="457200" indent="-457200">
              <a:buFont typeface="+mj-lt"/>
              <a:buAutoNum type="arabicPeriod"/>
            </a:pPr>
            <a:r>
              <a:rPr lang="da-DK" sz="1900" dirty="0"/>
              <a:t>Ad </a:t>
            </a:r>
            <a:r>
              <a:rPr lang="da-DK" sz="1900" dirty="0" err="1"/>
              <a:t>hominem</a:t>
            </a:r>
            <a:r>
              <a:rPr lang="da-DK" sz="1900" dirty="0"/>
              <a:t>-argument (eller Ad </a:t>
            </a:r>
            <a:r>
              <a:rPr lang="da-DK" sz="1900" dirty="0" err="1"/>
              <a:t>feminam</a:t>
            </a:r>
            <a:r>
              <a:rPr lang="da-DK" sz="1900" dirty="0"/>
              <a:t> </a:t>
            </a:r>
            <a:r>
              <a:rPr lang="da-DK" sz="1900" dirty="0">
                <a:sym typeface="Wingdings" pitchFamily="2" charset="2"/>
              </a:rPr>
              <a:t>)</a:t>
            </a:r>
          </a:p>
          <a:p>
            <a:pPr marL="457200" indent="-457200">
              <a:buFont typeface="+mj-lt"/>
              <a:buAutoNum type="arabicPeriod"/>
            </a:pPr>
            <a:r>
              <a:rPr lang="da-DK" sz="1900" dirty="0">
                <a:sym typeface="Wingdings" pitchFamily="2" charset="2"/>
              </a:rPr>
              <a:t>Naturlighedsargument</a:t>
            </a:r>
          </a:p>
          <a:p>
            <a:pPr marL="457200" indent="-457200">
              <a:buFont typeface="+mj-lt"/>
              <a:buAutoNum type="arabicPeriod"/>
            </a:pPr>
            <a:r>
              <a:rPr lang="da-DK" sz="1900" dirty="0">
                <a:sym typeface="Wingdings" pitchFamily="2" charset="2"/>
              </a:rPr>
              <a:t>Stråmandsargument</a:t>
            </a:r>
          </a:p>
          <a:p>
            <a:pPr marL="457200" indent="-457200">
              <a:buFont typeface="+mj-lt"/>
              <a:buAutoNum type="arabicPeriod"/>
            </a:pPr>
            <a:r>
              <a:rPr lang="da-DK" sz="1900" dirty="0"/>
              <a:t>Ordvalgsargument, postulat</a:t>
            </a:r>
          </a:p>
          <a:p>
            <a:endParaRPr lang="da-DK" sz="1900" dirty="0"/>
          </a:p>
        </p:txBody>
      </p:sp>
    </p:spTree>
    <p:extLst>
      <p:ext uri="{BB962C8B-B14F-4D97-AF65-F5344CB8AC3E}">
        <p14:creationId xmlns:p14="http://schemas.microsoft.com/office/powerpoint/2010/main" val="215612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85E9C4A-137E-3382-E22A-E94699FF7B66}"/>
              </a:ext>
            </a:extLst>
          </p:cNvPr>
          <p:cNvSpPr>
            <a:spLocks noGrp="1"/>
          </p:cNvSpPr>
          <p:nvPr>
            <p:ph idx="1"/>
          </p:nvPr>
        </p:nvSpPr>
        <p:spPr>
          <a:xfrm>
            <a:off x="838200" y="1520825"/>
            <a:ext cx="10515600" cy="1325563"/>
          </a:xfrm>
        </p:spPr>
        <p:txBody>
          <a:bodyPr/>
          <a:lstStyle/>
          <a:p>
            <a:r>
              <a:rPr lang="da-DK" sz="2800" dirty="0"/>
              <a:t>I skal lave opgaven s. 11 nederst i får 20 min. til at udføre – 10 min. til at spille.</a:t>
            </a:r>
            <a:br>
              <a:rPr lang="da-DK" sz="2800" dirty="0"/>
            </a:br>
            <a:r>
              <a:rPr lang="da-DK" sz="2800" dirty="0"/>
              <a:t>I skal lave svar og spørgsmål til følgende begreber:</a:t>
            </a:r>
          </a:p>
          <a:p>
            <a:endParaRPr lang="da-DK" dirty="0"/>
          </a:p>
        </p:txBody>
      </p:sp>
      <p:sp>
        <p:nvSpPr>
          <p:cNvPr id="5" name="Titel 4">
            <a:extLst>
              <a:ext uri="{FF2B5EF4-FFF2-40B4-BE49-F238E27FC236}">
                <a16:creationId xmlns:a16="http://schemas.microsoft.com/office/drawing/2014/main" id="{36ACFFDB-4FC3-E11A-61E2-774CF412FD25}"/>
              </a:ext>
            </a:extLst>
          </p:cNvPr>
          <p:cNvSpPr>
            <a:spLocks noGrp="1"/>
          </p:cNvSpPr>
          <p:nvPr>
            <p:ph type="title"/>
          </p:nvPr>
        </p:nvSpPr>
        <p:spPr/>
        <p:txBody>
          <a:bodyPr/>
          <a:lstStyle/>
          <a:p>
            <a:r>
              <a:rPr lang="da-DK" dirty="0" err="1"/>
              <a:t>Jeopardy</a:t>
            </a:r>
            <a:r>
              <a:rPr lang="da-DK" dirty="0"/>
              <a:t> med argumentation</a:t>
            </a:r>
          </a:p>
        </p:txBody>
      </p:sp>
      <p:sp>
        <p:nvSpPr>
          <p:cNvPr id="7" name="Tekstfelt 6">
            <a:extLst>
              <a:ext uri="{FF2B5EF4-FFF2-40B4-BE49-F238E27FC236}">
                <a16:creationId xmlns:a16="http://schemas.microsoft.com/office/drawing/2014/main" id="{83B9F69D-EA0A-B9DB-6DD5-EDF123DE59A4}"/>
              </a:ext>
            </a:extLst>
          </p:cNvPr>
          <p:cNvSpPr txBox="1"/>
          <p:nvPr/>
        </p:nvSpPr>
        <p:spPr>
          <a:xfrm>
            <a:off x="838200" y="2735149"/>
            <a:ext cx="11208658" cy="6555641"/>
          </a:xfrm>
          <a:prstGeom prst="rect">
            <a:avLst/>
          </a:prstGeom>
          <a:noFill/>
        </p:spPr>
        <p:txBody>
          <a:bodyPr wrap="square" numCol="3" rtlCol="0">
            <a:spAutoFit/>
          </a:bodyPr>
          <a:lstStyle/>
          <a:p>
            <a:pPr marL="342900" indent="-342900">
              <a:buFont typeface="Arial" panose="020B0604020202020204" pitchFamily="34" charset="0"/>
              <a:buChar char="•"/>
            </a:pPr>
            <a:r>
              <a:rPr lang="da-DK" sz="2800" dirty="0"/>
              <a:t>Påstand</a:t>
            </a:r>
          </a:p>
          <a:p>
            <a:pPr marL="342900" indent="-342900">
              <a:buFont typeface="Arial" panose="020B0604020202020204" pitchFamily="34" charset="0"/>
              <a:buChar char="•"/>
            </a:pPr>
            <a:r>
              <a:rPr lang="da-DK" sz="2800" dirty="0"/>
              <a:t>Belæg</a:t>
            </a:r>
          </a:p>
          <a:p>
            <a:pPr marL="342900" indent="-342900">
              <a:buFont typeface="Arial" panose="020B0604020202020204" pitchFamily="34" charset="0"/>
              <a:buChar char="•"/>
            </a:pPr>
            <a:r>
              <a:rPr lang="da-DK" sz="2800" dirty="0"/>
              <a:t>Hjemmel</a:t>
            </a:r>
          </a:p>
          <a:p>
            <a:pPr marL="342900" indent="-342900">
              <a:buFont typeface="Arial" panose="020B0604020202020204" pitchFamily="34" charset="0"/>
              <a:buChar char="•"/>
            </a:pPr>
            <a:r>
              <a:rPr lang="da-DK" sz="2800" dirty="0"/>
              <a:t>Rygdækning</a:t>
            </a:r>
          </a:p>
          <a:p>
            <a:pPr marL="342900" indent="-342900">
              <a:buFont typeface="Arial" panose="020B0604020202020204" pitchFamily="34" charset="0"/>
              <a:buChar char="•"/>
            </a:pPr>
            <a:r>
              <a:rPr lang="da-DK" sz="2800" dirty="0"/>
              <a:t>Gendrivelse</a:t>
            </a:r>
          </a:p>
          <a:p>
            <a:pPr marL="342900" indent="-342900">
              <a:buFont typeface="Arial" panose="020B0604020202020204" pitchFamily="34" charset="0"/>
              <a:buChar char="•"/>
            </a:pPr>
            <a:r>
              <a:rPr lang="da-DK" sz="2800" dirty="0"/>
              <a:t>Styrkemarkør </a:t>
            </a:r>
          </a:p>
          <a:p>
            <a:pPr marL="342900" indent="-342900">
              <a:buFont typeface="Arial" panose="020B0604020202020204" pitchFamily="34" charset="0"/>
              <a:buChar char="•"/>
            </a:pPr>
            <a:r>
              <a:rPr lang="da-DK" sz="2800" dirty="0"/>
              <a:t>Etos</a:t>
            </a:r>
          </a:p>
          <a:p>
            <a:pPr marL="342900" indent="-342900">
              <a:buFont typeface="Arial" panose="020B0604020202020204" pitchFamily="34" charset="0"/>
              <a:buChar char="•"/>
            </a:pPr>
            <a:r>
              <a:rPr lang="da-DK" sz="2800" dirty="0"/>
              <a:t>Logos</a:t>
            </a:r>
          </a:p>
          <a:p>
            <a:pPr marL="342900" indent="-342900">
              <a:buFont typeface="Arial" panose="020B0604020202020204" pitchFamily="34" charset="0"/>
              <a:buChar char="•"/>
            </a:pPr>
            <a:r>
              <a:rPr lang="da-DK" sz="2800" dirty="0"/>
              <a:t>Patos</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endParaRPr lang="da-DK" sz="2800" dirty="0"/>
          </a:p>
          <a:p>
            <a:endParaRPr lang="da-DK" sz="2800" dirty="0"/>
          </a:p>
          <a:p>
            <a:endParaRPr lang="da-DK" sz="2800" dirty="0"/>
          </a:p>
          <a:p>
            <a:pPr marL="342900" indent="-342900">
              <a:buFont typeface="Arial" panose="020B0604020202020204" pitchFamily="34" charset="0"/>
              <a:buChar char="•"/>
            </a:pPr>
            <a:r>
              <a:rPr lang="da-DK" sz="2800" dirty="0"/>
              <a:t>Ekspertargument</a:t>
            </a:r>
          </a:p>
          <a:p>
            <a:pPr marL="342900" indent="-342900">
              <a:buFont typeface="Arial" panose="020B0604020202020204" pitchFamily="34" charset="0"/>
              <a:buChar char="•"/>
            </a:pPr>
            <a:r>
              <a:rPr lang="da-DK" sz="2800" dirty="0"/>
              <a:t>Autoritetsargument</a:t>
            </a:r>
          </a:p>
          <a:p>
            <a:pPr marL="342900" indent="-342900">
              <a:buFont typeface="Arial" panose="020B0604020202020204" pitchFamily="34" charset="0"/>
              <a:buChar char="•"/>
            </a:pPr>
            <a:r>
              <a:rPr lang="da-DK" sz="2800" dirty="0"/>
              <a:t>Erfaringsargument</a:t>
            </a:r>
          </a:p>
          <a:p>
            <a:pPr marL="342900" indent="-342900">
              <a:buFont typeface="Arial" panose="020B0604020202020204" pitchFamily="34" charset="0"/>
              <a:buChar char="•"/>
            </a:pPr>
            <a:r>
              <a:rPr lang="da-DK" sz="2800" dirty="0"/>
              <a:t>Generalisering</a:t>
            </a:r>
          </a:p>
          <a:p>
            <a:pPr marL="342900" indent="-342900">
              <a:buFont typeface="Arial" panose="020B0604020202020204" pitchFamily="34" charset="0"/>
              <a:buChar char="•"/>
            </a:pPr>
            <a:r>
              <a:rPr lang="da-DK" sz="2800" dirty="0"/>
              <a:t>Ordvalgsargument</a:t>
            </a:r>
          </a:p>
          <a:p>
            <a:pPr marL="342900" indent="-342900">
              <a:buFont typeface="Arial" panose="020B0604020202020204" pitchFamily="34" charset="0"/>
              <a:buChar char="•"/>
            </a:pPr>
            <a:r>
              <a:rPr lang="da-DK" sz="2800" dirty="0"/>
              <a:t>Naturlighedsargument</a:t>
            </a:r>
          </a:p>
          <a:p>
            <a:pPr marL="342900" indent="-342900">
              <a:buFont typeface="Arial" panose="020B0604020202020204" pitchFamily="34" charset="0"/>
              <a:buChar char="•"/>
            </a:pPr>
            <a:r>
              <a:rPr lang="da-DK" sz="2800" dirty="0"/>
              <a:t>Glidebaneargument</a:t>
            </a:r>
          </a:p>
          <a:p>
            <a:pPr marL="342900" indent="-342900">
              <a:buFont typeface="Arial" panose="020B0604020202020204" pitchFamily="34" charset="0"/>
              <a:buChar char="•"/>
            </a:pPr>
            <a:r>
              <a:rPr lang="da-DK" sz="2800" dirty="0"/>
              <a:t>Skræmmeargument</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endParaRPr lang="da-DK" sz="2800" dirty="0"/>
          </a:p>
          <a:p>
            <a:pPr marL="342900" indent="-342900">
              <a:buFont typeface="Arial" panose="020B0604020202020204" pitchFamily="34" charset="0"/>
              <a:buChar char="•"/>
            </a:pPr>
            <a:r>
              <a:rPr lang="da-DK" sz="2800" dirty="0"/>
              <a:t>Ad </a:t>
            </a:r>
            <a:r>
              <a:rPr lang="da-DK" sz="2800" dirty="0" err="1"/>
              <a:t>hominem</a:t>
            </a:r>
            <a:r>
              <a:rPr lang="da-DK" sz="2800" dirty="0"/>
              <a:t>-argument</a:t>
            </a:r>
          </a:p>
          <a:p>
            <a:pPr marL="342900" indent="-342900">
              <a:buFont typeface="Arial" panose="020B0604020202020204" pitchFamily="34" charset="0"/>
              <a:buChar char="•"/>
            </a:pPr>
            <a:r>
              <a:rPr lang="da-DK" sz="2800" dirty="0"/>
              <a:t>Stråmandsargument</a:t>
            </a:r>
          </a:p>
          <a:p>
            <a:pPr marL="342900" indent="-342900">
              <a:buFont typeface="Arial" panose="020B0604020202020204" pitchFamily="34" charset="0"/>
              <a:buChar char="•"/>
            </a:pPr>
            <a:r>
              <a:rPr lang="da-DK" sz="2800" dirty="0"/>
              <a:t>Antitese</a:t>
            </a:r>
          </a:p>
          <a:p>
            <a:pPr marL="342900" indent="-342900">
              <a:buFont typeface="Arial" panose="020B0604020202020204" pitchFamily="34" charset="0"/>
              <a:buChar char="•"/>
            </a:pPr>
            <a:r>
              <a:rPr lang="da-DK" sz="2800" dirty="0"/>
              <a:t>Retorisk spørgsmål</a:t>
            </a:r>
          </a:p>
          <a:p>
            <a:endParaRPr lang="da-DK" sz="2800" dirty="0"/>
          </a:p>
          <a:p>
            <a:r>
              <a:rPr lang="da-DK" sz="2800" dirty="0"/>
              <a:t>Der er 21 i alt, og I får 24 stykker papir udleveret.</a:t>
            </a:r>
          </a:p>
          <a:p>
            <a:endParaRPr lang="da-DK" dirty="0"/>
          </a:p>
        </p:txBody>
      </p:sp>
    </p:spTree>
    <p:extLst>
      <p:ext uri="{BB962C8B-B14F-4D97-AF65-F5344CB8AC3E}">
        <p14:creationId xmlns:p14="http://schemas.microsoft.com/office/powerpoint/2010/main" val="281146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A38B2-9CA1-D8D3-4EB5-C9D8F7399B07}"/>
              </a:ext>
            </a:extLst>
          </p:cNvPr>
          <p:cNvSpPr>
            <a:spLocks noGrp="1"/>
          </p:cNvSpPr>
          <p:nvPr>
            <p:ph type="title"/>
          </p:nvPr>
        </p:nvSpPr>
        <p:spPr/>
        <p:txBody>
          <a:bodyPr/>
          <a:lstStyle/>
          <a:p>
            <a:r>
              <a:rPr lang="da-DK" dirty="0"/>
              <a:t>Dagens fokus:</a:t>
            </a:r>
          </a:p>
        </p:txBody>
      </p:sp>
      <p:sp>
        <p:nvSpPr>
          <p:cNvPr id="3" name="Pladsholder til indhold 2">
            <a:extLst>
              <a:ext uri="{FF2B5EF4-FFF2-40B4-BE49-F238E27FC236}">
                <a16:creationId xmlns:a16="http://schemas.microsoft.com/office/drawing/2014/main" id="{44D36B45-5C5B-4F47-B482-D8D957B3331C}"/>
              </a:ext>
            </a:extLst>
          </p:cNvPr>
          <p:cNvSpPr>
            <a:spLocks noGrp="1"/>
          </p:cNvSpPr>
          <p:nvPr>
            <p:ph idx="1"/>
          </p:nvPr>
        </p:nvSpPr>
        <p:spPr/>
        <p:txBody>
          <a:bodyPr>
            <a:normAutofit/>
          </a:bodyPr>
          <a:lstStyle/>
          <a:p>
            <a:pPr>
              <a:lnSpc>
                <a:spcPct val="107000"/>
              </a:lnSpc>
              <a:spcAft>
                <a:spcPts val="800"/>
              </a:spcAft>
            </a:pPr>
            <a:r>
              <a:rPr lang="da-DK" sz="2000" dirty="0">
                <a:effectLst/>
                <a:latin typeface="Calibri" panose="020F0502020204030204" pitchFamily="34" charset="0"/>
                <a:ea typeface="Calibri" panose="020F0502020204030204" pitchFamily="34" charset="0"/>
                <a:cs typeface="Times New Roman" panose="02020603050405020304" pitchFamily="18" charset="0"/>
              </a:rPr>
              <a:t>Vi skal i dag stifte bekendtskab med ’argumentationens redskaber’. Det vil sige, at vi skal se på den sproglige udformning af gode argumentationer samt hvordan disse argumentationer er skruet sammen? </a:t>
            </a:r>
          </a:p>
          <a:p>
            <a:pPr>
              <a:lnSpc>
                <a:spcPct val="107000"/>
              </a:lnSpc>
              <a:spcAft>
                <a:spcPts val="800"/>
              </a:spcAft>
            </a:pPr>
            <a:r>
              <a:rPr lang="da-DK" sz="2000" dirty="0">
                <a:effectLst/>
                <a:latin typeface="Calibri" panose="020F0502020204030204" pitchFamily="34" charset="0"/>
                <a:ea typeface="Calibri" panose="020F0502020204030204" pitchFamily="34" charset="0"/>
                <a:cs typeface="Times New Roman" panose="02020603050405020304" pitchFamily="18" charset="0"/>
              </a:rPr>
              <a:t>Centrale begreber: appelformer og argumentationsgreb, og øvrige sproglige virkemidler…</a:t>
            </a:r>
          </a:p>
          <a:p>
            <a:pPr marL="342900" lvl="0" indent="-342900">
              <a:lnSpc>
                <a:spcPct val="107000"/>
              </a:lnSpc>
              <a:spcAft>
                <a:spcPts val="800"/>
              </a:spcAft>
              <a:buFont typeface="Arial" panose="020B0604020202020204" pitchFamily="34" charset="0"/>
              <a:buChar char="•"/>
              <a:tabLst>
                <a:tab pos="457200" algn="l"/>
              </a:tabLst>
            </a:pPr>
            <a:r>
              <a:rPr lang="da-DK" sz="2000" dirty="0">
                <a:latin typeface="Calibri" panose="020F0502020204030204" pitchFamily="34" charset="0"/>
                <a:ea typeface="Calibri" panose="020F0502020204030204" pitchFamily="34" charset="0"/>
                <a:cs typeface="Times New Roman" panose="02020603050405020304" pitchFamily="18" charset="0"/>
              </a:rPr>
              <a:t>At u</a:t>
            </a:r>
            <a:r>
              <a:rPr lang="da-DK" sz="2000" dirty="0">
                <a:effectLst/>
                <a:latin typeface="Calibri" panose="020F0502020204030204" pitchFamily="34" charset="0"/>
                <a:ea typeface="Calibri" panose="020F0502020204030204" pitchFamily="34" charset="0"/>
                <a:cs typeface="Times New Roman" panose="02020603050405020304" pitchFamily="18" charset="0"/>
              </a:rPr>
              <a:t>ndersøge, hvordan man som afsender kan benytte sig af forskellige kommunikative virkemidler herunder </a:t>
            </a:r>
            <a:r>
              <a:rPr lang="da-DK" sz="2000" b="1" dirty="0">
                <a:effectLst/>
                <a:latin typeface="Calibri" panose="020F0502020204030204" pitchFamily="34" charset="0"/>
                <a:ea typeface="Calibri" panose="020F0502020204030204" pitchFamily="34" charset="0"/>
                <a:cs typeface="Times New Roman" panose="02020603050405020304" pitchFamily="18" charset="0"/>
              </a:rPr>
              <a:t>appelformer.</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Søger at afdække de </a:t>
            </a:r>
            <a:r>
              <a:rPr lang="da-DK" sz="2000" i="1" dirty="0">
                <a:effectLst/>
                <a:latin typeface="Calibri" panose="020F0502020204030204" pitchFamily="34" charset="0"/>
                <a:ea typeface="Calibri" panose="020F0502020204030204" pitchFamily="34" charset="0"/>
                <a:cs typeface="Times New Roman" panose="02020603050405020304" pitchFamily="18" charset="0"/>
              </a:rPr>
              <a:t>sproglige virkemidler</a:t>
            </a:r>
            <a:r>
              <a:rPr lang="da-DK" sz="2000" dirty="0">
                <a:effectLst/>
                <a:latin typeface="Calibri" panose="020F0502020204030204" pitchFamily="34" charset="0"/>
                <a:ea typeface="Calibri" panose="020F0502020204030204" pitchFamily="34" charset="0"/>
                <a:cs typeface="Times New Roman" panose="02020603050405020304" pitchFamily="18" charset="0"/>
              </a:rPr>
              <a:t>, hvormed en sprogbruger forsøger at </a:t>
            </a:r>
            <a:r>
              <a:rPr lang="da-DK" sz="2000" i="1" dirty="0">
                <a:effectLst/>
                <a:latin typeface="Calibri" panose="020F0502020204030204" pitchFamily="34" charset="0"/>
                <a:ea typeface="Calibri" panose="020F0502020204030204" pitchFamily="34" charset="0"/>
                <a:cs typeface="Times New Roman" panose="02020603050405020304" pitchFamily="18" charset="0"/>
              </a:rPr>
              <a:t>påvirke en anden sprogbrugers opfattelse og oplevelse af virkeligheden.</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da-DK" dirty="0">
                <a:effectLst/>
                <a:latin typeface="Calibri" panose="020F0502020204030204" pitchFamily="34" charset="0"/>
                <a:ea typeface="Calibri" panose="020F0502020204030204" pitchFamily="34" charset="0"/>
                <a:cs typeface="Times New Roman" panose="02020603050405020304" pitchFamily="18" charset="0"/>
              </a:rPr>
              <a:t>At overbevise sin modtager. </a:t>
            </a:r>
          </a:p>
        </p:txBody>
      </p:sp>
    </p:spTree>
    <p:extLst>
      <p:ext uri="{BB962C8B-B14F-4D97-AF65-F5344CB8AC3E}">
        <p14:creationId xmlns:p14="http://schemas.microsoft.com/office/powerpoint/2010/main" val="426744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60C3C-FA03-92D9-6B47-A5C9E0B7AC54}"/>
              </a:ext>
            </a:extLst>
          </p:cNvPr>
          <p:cNvSpPr>
            <a:spLocks noGrp="1"/>
          </p:cNvSpPr>
          <p:nvPr>
            <p:ph type="title"/>
          </p:nvPr>
        </p:nvSpPr>
        <p:spPr/>
        <p:txBody>
          <a:bodyPr/>
          <a:lstStyle/>
          <a:p>
            <a:r>
              <a:rPr lang="da-DK" dirty="0"/>
              <a:t>Appelformer</a:t>
            </a:r>
          </a:p>
        </p:txBody>
      </p:sp>
      <p:sp>
        <p:nvSpPr>
          <p:cNvPr id="3" name="Pladsholder til indhold 2">
            <a:extLst>
              <a:ext uri="{FF2B5EF4-FFF2-40B4-BE49-F238E27FC236}">
                <a16:creationId xmlns:a16="http://schemas.microsoft.com/office/drawing/2014/main" id="{E58DEF27-5677-59B6-6ED0-B8AA7C10F3E8}"/>
              </a:ext>
            </a:extLst>
          </p:cNvPr>
          <p:cNvSpPr>
            <a:spLocks noGrp="1"/>
          </p:cNvSpPr>
          <p:nvPr>
            <p:ph idx="1"/>
          </p:nvPr>
        </p:nvSpPr>
        <p:spPr>
          <a:xfrm>
            <a:off x="838200" y="1422400"/>
            <a:ext cx="10515600" cy="5326743"/>
          </a:xfrm>
        </p:spPr>
        <p:txBody>
          <a:bodyPr>
            <a:noAutofit/>
          </a:bodyPr>
          <a:lstStyle/>
          <a:p>
            <a:pPr algn="just">
              <a:lnSpc>
                <a:spcPct val="107000"/>
              </a:lnSpc>
              <a:spcAft>
                <a:spcPts val="8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Når du analyserer argumentation, er afsenders etos samt brugen af logos og patos vigtige elementer i analysen. Vi ser på, hvordan afsender taler til modtageren for at nå sine mål. </a:t>
            </a:r>
          </a:p>
          <a:p>
            <a:pPr marL="0" indent="0" algn="just">
              <a:lnSpc>
                <a:spcPct val="107000"/>
              </a:lnSpc>
              <a:spcAft>
                <a:spcPts val="800"/>
              </a:spcAft>
              <a:buNone/>
            </a:pPr>
            <a:r>
              <a:rPr lang="da-DK" sz="1400" dirty="0">
                <a:effectLst/>
                <a:latin typeface="Calibri" panose="020F0502020204030204" pitchFamily="34" charset="0"/>
                <a:ea typeface="Calibri" panose="020F0502020204030204" pitchFamily="34" charset="0"/>
                <a:cs typeface="Times New Roman" panose="02020603050405020304" pitchFamily="18" charset="0"/>
              </a:rPr>
              <a:t>Appelformer dækker over tre forskellige tiltaler, der kan eksistere i en konkret tekst:</a:t>
            </a:r>
          </a:p>
          <a:p>
            <a:pPr marL="342900" lvl="0" indent="-342900" algn="just">
              <a:lnSpc>
                <a:spcPct val="107000"/>
              </a:lnSpc>
              <a:buFont typeface="Symbol" panose="05050102010706020507" pitchFamily="18" charset="2"/>
              <a:buChar char=""/>
            </a:pPr>
            <a:r>
              <a:rPr lang="da-DK" sz="1400" b="1" dirty="0">
                <a:effectLst/>
                <a:latin typeface="Calibri" panose="020F0502020204030204" pitchFamily="34" charset="0"/>
                <a:ea typeface="Calibri" panose="020F0502020204030204" pitchFamily="34" charset="0"/>
                <a:cs typeface="Times New Roman" panose="02020603050405020304" pitchFamily="18" charset="0"/>
              </a:rPr>
              <a:t>Etos: </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Autoritet og troværdighed (modtagerens opfattelse af afsenderen spiller ind)</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Er afsender kompetent inden for det (faglige, politiske el. personlige) område, han /hun taler om. </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Hvis man taler om et emne, som man ikke selv har et stort kendskab til, kan man forstærke sin egen etos ved at henvise til eksperter el. andre, der har høj etos inden for området.</a:t>
            </a:r>
          </a:p>
          <a:p>
            <a:pPr marL="342900" lvl="0" indent="-342900" algn="just">
              <a:lnSpc>
                <a:spcPct val="107000"/>
              </a:lnSpc>
              <a:buFont typeface="Symbol" panose="05050102010706020507" pitchFamily="18" charset="2"/>
              <a:buChar char=""/>
            </a:pPr>
            <a:r>
              <a:rPr lang="da-DK" sz="1400" b="1" dirty="0">
                <a:effectLst/>
                <a:latin typeface="Calibri" panose="020F0502020204030204" pitchFamily="34" charset="0"/>
                <a:ea typeface="Calibri" panose="020F0502020204030204" pitchFamily="34" charset="0"/>
                <a:cs typeface="Times New Roman" panose="02020603050405020304" pitchFamily="18" charset="0"/>
              </a:rPr>
              <a:t>Logos:</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Afsender taler til modtagerens fornuft. </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Inddragelse af fakta og viden om sin sag.</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Afsender gør brug af tal, statistik og henviser til kilder, hvilket bidrager til en fornuftspræget og strukturelt sagsfremstilling. </a:t>
            </a:r>
          </a:p>
          <a:p>
            <a:pPr marL="342900" lvl="0" indent="-342900" algn="just">
              <a:lnSpc>
                <a:spcPct val="107000"/>
              </a:lnSpc>
              <a:buFont typeface="Symbol" panose="05050102010706020507" pitchFamily="18" charset="2"/>
              <a:buChar char=""/>
            </a:pPr>
            <a:r>
              <a:rPr lang="da-DK" sz="1400" b="1" dirty="0">
                <a:effectLst/>
                <a:latin typeface="Calibri" panose="020F0502020204030204" pitchFamily="34" charset="0"/>
                <a:ea typeface="Calibri" panose="020F0502020204030204" pitchFamily="34" charset="0"/>
                <a:cs typeface="Times New Roman" panose="02020603050405020304" pitchFamily="18" charset="0"/>
              </a:rPr>
              <a:t>Patos:</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Afsender forsøger at påvirke sin modtager gennem følelser. </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At skabe medlidenhed, harme, foragt, glæde. </a:t>
            </a:r>
          </a:p>
          <a:p>
            <a:pPr marL="742950" lvl="1" indent="-285750" algn="just">
              <a:lnSpc>
                <a:spcPct val="107000"/>
              </a:lnSpc>
              <a:spcAft>
                <a:spcPts val="800"/>
              </a:spcAft>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Appellen kan forstærkes med inddragelse af billedsprog, gentagelser el. ved at fokusere på følelsesfremkaldende dele af et emne.</a:t>
            </a:r>
          </a:p>
          <a:p>
            <a:pPr algn="just">
              <a:lnSpc>
                <a:spcPct val="107000"/>
              </a:lnSpc>
              <a:spcAft>
                <a:spcPts val="800"/>
              </a:spcAft>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1400" dirty="0"/>
          </a:p>
        </p:txBody>
      </p:sp>
    </p:spTree>
    <p:extLst>
      <p:ext uri="{BB962C8B-B14F-4D97-AF65-F5344CB8AC3E}">
        <p14:creationId xmlns:p14="http://schemas.microsoft.com/office/powerpoint/2010/main" val="45377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65AA4-2E65-A48C-538E-DCA005E0B335}"/>
              </a:ext>
            </a:extLst>
          </p:cNvPr>
          <p:cNvSpPr>
            <a:spLocks noGrp="1"/>
          </p:cNvSpPr>
          <p:nvPr>
            <p:ph type="title"/>
          </p:nvPr>
        </p:nvSpPr>
        <p:spPr/>
        <p:txBody>
          <a:bodyPr/>
          <a:lstStyle/>
          <a:p>
            <a:r>
              <a:rPr lang="da-DK" dirty="0"/>
              <a:t>Appelformer – kort sagt</a:t>
            </a:r>
          </a:p>
        </p:txBody>
      </p:sp>
      <p:sp>
        <p:nvSpPr>
          <p:cNvPr id="3" name="Pladsholder til indhold 2">
            <a:extLst>
              <a:ext uri="{FF2B5EF4-FFF2-40B4-BE49-F238E27FC236}">
                <a16:creationId xmlns:a16="http://schemas.microsoft.com/office/drawing/2014/main" id="{D29C3F20-3C79-5EAF-22C3-86D2D010BF74}"/>
              </a:ext>
            </a:extLst>
          </p:cNvPr>
          <p:cNvSpPr>
            <a:spLocks noGrp="1"/>
          </p:cNvSpPr>
          <p:nvPr>
            <p:ph idx="1"/>
          </p:nvPr>
        </p:nvSpPr>
        <p:spPr/>
        <p:txBody>
          <a:bodyPr>
            <a:normAutofit lnSpcReduction="10000"/>
          </a:bodyPr>
          <a:lstStyle/>
          <a:p>
            <a:r>
              <a:rPr lang="da-DK" b="1" dirty="0"/>
              <a:t>Etos</a:t>
            </a:r>
          </a:p>
          <a:p>
            <a:r>
              <a:rPr lang="da-DK" dirty="0"/>
              <a:t>- Bygger på afsenderens </a:t>
            </a:r>
            <a:r>
              <a:rPr lang="da-DK" u="sng" dirty="0"/>
              <a:t>troværdighed</a:t>
            </a:r>
            <a:r>
              <a:rPr lang="da-DK" dirty="0"/>
              <a:t>. </a:t>
            </a:r>
          </a:p>
          <a:p>
            <a:r>
              <a:rPr lang="da-DK" b="1" dirty="0"/>
              <a:t>Logos</a:t>
            </a:r>
            <a:r>
              <a:rPr lang="da-DK" dirty="0"/>
              <a:t> </a:t>
            </a:r>
          </a:p>
          <a:p>
            <a:r>
              <a:rPr lang="da-DK" dirty="0"/>
              <a:t>- Taler til modtagerens sunde </a:t>
            </a:r>
            <a:r>
              <a:rPr lang="da-DK" u="sng" dirty="0"/>
              <a:t>fornuft</a:t>
            </a:r>
            <a:r>
              <a:rPr lang="da-DK" dirty="0"/>
              <a:t>. </a:t>
            </a:r>
          </a:p>
          <a:p>
            <a:r>
              <a:rPr lang="da-DK" b="1" dirty="0"/>
              <a:t>Patos</a:t>
            </a:r>
          </a:p>
          <a:p>
            <a:r>
              <a:rPr lang="da-DK" dirty="0"/>
              <a:t>- Taler til modtagerens følelser (positive såvel som negative)</a:t>
            </a:r>
          </a:p>
          <a:p>
            <a:r>
              <a:rPr lang="da-DK" b="1" dirty="0"/>
              <a:t>NB!:</a:t>
            </a:r>
          </a:p>
          <a:p>
            <a:pPr marL="1028700" lvl="1" indent="-342900">
              <a:buFontTx/>
              <a:buChar char="-"/>
            </a:pPr>
            <a:r>
              <a:rPr lang="da-DK" dirty="0"/>
              <a:t>Et grundlæggende niveau – kan ikke stå alene i en analyse.</a:t>
            </a:r>
          </a:p>
          <a:p>
            <a:pPr marL="1028700" lvl="1" indent="-342900">
              <a:buFontTx/>
              <a:buChar char="-"/>
            </a:pPr>
            <a:r>
              <a:rPr lang="da-DK" dirty="0"/>
              <a:t>Kombinér med andet – men med hvad?</a:t>
            </a:r>
          </a:p>
          <a:p>
            <a:pPr marL="1028700" lvl="1" indent="-342900">
              <a:buFontTx/>
              <a:buChar char="-"/>
            </a:pPr>
            <a:r>
              <a:rPr lang="da-DK" dirty="0"/>
              <a:t>Sig ikke bare ”lidt af det hele”, hierarkisér det: Hvad dominerer?</a:t>
            </a:r>
          </a:p>
          <a:p>
            <a:endParaRPr lang="da-DK" dirty="0"/>
          </a:p>
        </p:txBody>
      </p:sp>
    </p:spTree>
    <p:extLst>
      <p:ext uri="{BB962C8B-B14F-4D97-AF65-F5344CB8AC3E}">
        <p14:creationId xmlns:p14="http://schemas.microsoft.com/office/powerpoint/2010/main" val="59391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36909DF-3491-B70E-A3DD-95241B883745}"/>
              </a:ext>
            </a:extLst>
          </p:cNvPr>
          <p:cNvSpPr>
            <a:spLocks noGrp="1"/>
          </p:cNvSpPr>
          <p:nvPr>
            <p:ph type="title"/>
          </p:nvPr>
        </p:nvSpPr>
        <p:spPr>
          <a:xfrm>
            <a:off x="934872" y="982272"/>
            <a:ext cx="3388419" cy="4560970"/>
          </a:xfrm>
        </p:spPr>
        <p:txBody>
          <a:bodyPr>
            <a:normAutofit/>
          </a:bodyPr>
          <a:lstStyle/>
          <a:p>
            <a:r>
              <a:rPr lang="da-DK" sz="2800">
                <a:solidFill>
                  <a:srgbClr val="FFFFFF"/>
                </a:solidFill>
              </a:rPr>
              <a:t>Argumentationsgreb:</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dsholder til indhold 2">
            <a:extLst>
              <a:ext uri="{FF2B5EF4-FFF2-40B4-BE49-F238E27FC236}">
                <a16:creationId xmlns:a16="http://schemas.microsoft.com/office/drawing/2014/main" id="{756A8DDE-48E4-6500-168A-7E8C5AAB8A00}"/>
              </a:ext>
            </a:extLst>
          </p:cNvPr>
          <p:cNvSpPr>
            <a:spLocks noGrp="1"/>
          </p:cNvSpPr>
          <p:nvPr>
            <p:ph idx="1"/>
          </p:nvPr>
        </p:nvSpPr>
        <p:spPr>
          <a:xfrm>
            <a:off x="5221862" y="1719618"/>
            <a:ext cx="5948831" cy="4334629"/>
          </a:xfrm>
        </p:spPr>
        <p:txBody>
          <a:bodyPr anchor="ctr">
            <a:normAutofit/>
          </a:bodyPr>
          <a:lstStyle/>
          <a:p>
            <a:pPr marL="285750" indent="-285750">
              <a:spcAft>
                <a:spcPts val="800"/>
              </a:spcAft>
              <a:buFont typeface="Arial" panose="020B0604020202020204" pitchFamily="34" charset="0"/>
              <a:buChar char="•"/>
            </a:pPr>
            <a:r>
              <a:rPr lang="da-DK"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En påstand er ledsaget af et belæg. Belæg kan opdeles i forskellige slags argumentationsgreb, som afsenderen benytter sig af til at overbevise bedst muligt. </a:t>
            </a:r>
          </a:p>
          <a:p>
            <a:pPr marL="285750" indent="-285750">
              <a:spcAft>
                <a:spcPts val="800"/>
              </a:spcAft>
              <a:buFont typeface="Arial" panose="020B0604020202020204" pitchFamily="34" charset="0"/>
              <a:buChar char="•"/>
            </a:pPr>
            <a:r>
              <a:rPr lang="da-DK"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I en tekst kan der forekomme mange forskellige argumentationsgreb, men det vigtigste er, hvilke(n) der forekommer hyppigst (det dominerende greb). </a:t>
            </a:r>
          </a:p>
          <a:p>
            <a:pPr marL="285750" indent="-285750">
              <a:spcAft>
                <a:spcPts val="800"/>
              </a:spcAft>
              <a:buFont typeface="Arial" panose="020B0604020202020204" pitchFamily="34" charset="0"/>
              <a:buChar char="•"/>
            </a:pPr>
            <a:r>
              <a:rPr lang="da-DK"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Argumentationsgreb har den vigtige funktion, at de er gode til at hjælpe modtagerens forståelse for og accept af </a:t>
            </a:r>
            <a:r>
              <a:rPr lang="da-DK" sz="1900" dirty="0">
                <a:solidFill>
                  <a:srgbClr val="FEFFFF"/>
                </a:solidFill>
                <a:latin typeface="Calibri" panose="020F0502020204030204" pitchFamily="34" charset="0"/>
                <a:ea typeface="Calibri" panose="020F0502020204030204" pitchFamily="34" charset="0"/>
                <a:cs typeface="Times New Roman" panose="02020603050405020304" pitchFamily="18" charset="0"/>
              </a:rPr>
              <a:t>en sag</a:t>
            </a:r>
            <a:r>
              <a:rPr lang="da-DK"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 måske overbevise modtageren om påstanden. </a:t>
            </a:r>
          </a:p>
          <a:p>
            <a:pPr marL="285750" indent="-285750">
              <a:spcAft>
                <a:spcPts val="800"/>
              </a:spcAft>
              <a:buFont typeface="Arial" panose="020B0604020202020204" pitchFamily="34" charset="0"/>
              <a:buChar char="•"/>
            </a:pPr>
            <a:r>
              <a:rPr lang="da-DK"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Nogle argumentationsgreb er dog manipulerende og underlødige. Det vil sige, at man anser dem for ugyldige. </a:t>
            </a:r>
          </a:p>
          <a:p>
            <a:endParaRPr lang="da-DK" sz="1900" dirty="0">
              <a:solidFill>
                <a:srgbClr val="FEFFFF"/>
              </a:solidFill>
            </a:endParaRPr>
          </a:p>
        </p:txBody>
      </p:sp>
    </p:spTree>
    <p:extLst>
      <p:ext uri="{BB962C8B-B14F-4D97-AF65-F5344CB8AC3E}">
        <p14:creationId xmlns:p14="http://schemas.microsoft.com/office/powerpoint/2010/main" val="287303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A023C-653F-231A-4C17-90DAE27D2B2B}"/>
              </a:ext>
            </a:extLst>
          </p:cNvPr>
          <p:cNvSpPr>
            <a:spLocks noGrp="1"/>
          </p:cNvSpPr>
          <p:nvPr>
            <p:ph type="title"/>
          </p:nvPr>
        </p:nvSpPr>
        <p:spPr/>
        <p:txBody>
          <a:bodyPr/>
          <a:lstStyle/>
          <a:p>
            <a:r>
              <a:rPr lang="da-DK" dirty="0"/>
              <a:t>Ekspert – og autoritetsargument:</a:t>
            </a:r>
          </a:p>
        </p:txBody>
      </p:sp>
      <p:sp>
        <p:nvSpPr>
          <p:cNvPr id="3" name="Pladsholder til indhold 2">
            <a:extLst>
              <a:ext uri="{FF2B5EF4-FFF2-40B4-BE49-F238E27FC236}">
                <a16:creationId xmlns:a16="http://schemas.microsoft.com/office/drawing/2014/main" id="{86693F77-A406-8B49-DA0F-8776114588C6}"/>
              </a:ext>
            </a:extLst>
          </p:cNvPr>
          <p:cNvSpPr>
            <a:spLocks noGrp="1"/>
          </p:cNvSpPr>
          <p:nvPr>
            <p:ph idx="1"/>
          </p:nvPr>
        </p:nvSpPr>
        <p:spPr/>
        <p:txBody>
          <a:bodyPr>
            <a:normAutofit fontScale="85000" lnSpcReduction="20000"/>
          </a:bodyPr>
          <a:lstStyle/>
          <a:p>
            <a:r>
              <a:rPr lang="da-DK" dirty="0"/>
              <a:t>Hvis en afsender refererer til en eller flere eksperter, er der tale om ekspertargument:</a:t>
            </a:r>
          </a:p>
          <a:p>
            <a:pPr lvl="1"/>
            <a:r>
              <a:rPr lang="da-DK" dirty="0"/>
              <a:t>En professor udtaler sig: </a:t>
            </a:r>
            <a:r>
              <a:rPr lang="da-DK" dirty="0">
                <a:solidFill>
                  <a:schemeClr val="accent1"/>
                </a:solidFill>
              </a:rPr>
              <a:t>”klimaforandringerne er menneskeskabte”. </a:t>
            </a:r>
          </a:p>
          <a:p>
            <a:pPr lvl="2"/>
            <a:r>
              <a:rPr lang="da-DK" dirty="0"/>
              <a:t> Ekspertargument kaldes også for rygdækning, der støtter op om påstanden: </a:t>
            </a:r>
            <a:r>
              <a:rPr lang="da-DK" dirty="0">
                <a:solidFill>
                  <a:schemeClr val="accent1"/>
                </a:solidFill>
              </a:rPr>
              <a:t>”Vi bør stoppe udledningen af drivhusgasser”. </a:t>
            </a:r>
          </a:p>
          <a:p>
            <a:pPr lvl="1"/>
            <a:r>
              <a:rPr lang="da-DK" dirty="0"/>
              <a:t>NB!: Vær opmærksom på, at en ekspert kan iscenesættes som ekspert uden at være det. F.eks. Kendte personligheder, der reklamerer for et produkt uden at have faglig ekspertise om produktet. (I</a:t>
            </a:r>
            <a:r>
              <a:rPr lang="da-DK" dirty="0">
                <a:solidFill>
                  <a:schemeClr val="accent1"/>
                </a:solidFill>
              </a:rPr>
              <a:t>nfluencere</a:t>
            </a:r>
            <a:r>
              <a:rPr lang="da-DK" dirty="0"/>
              <a:t>)</a:t>
            </a:r>
          </a:p>
          <a:p>
            <a:r>
              <a:rPr lang="da-DK" dirty="0"/>
              <a:t>Autoritetsargument er et postulat (påstand uden belæg), hvor man udelukkende henviser til en autoritet: ”fordi jeg siger det”. </a:t>
            </a:r>
          </a:p>
          <a:p>
            <a:pPr lvl="1"/>
            <a:r>
              <a:rPr lang="da-DK" dirty="0"/>
              <a:t>Forældre der begrunder et forbud mod deres børn. </a:t>
            </a:r>
          </a:p>
          <a:p>
            <a:pPr lvl="2"/>
            <a:r>
              <a:rPr lang="da-DK" dirty="0">
                <a:solidFill>
                  <a:schemeClr val="accent1"/>
                </a:solidFill>
              </a:rPr>
              <a:t>Leonardo DiCaprio udtrykker sine bekymringer over klimaforandringerne. </a:t>
            </a:r>
          </a:p>
          <a:p>
            <a:r>
              <a:rPr lang="da-DK" dirty="0"/>
              <a:t>Forskellen mellem ekspert- og autoritetsargument: </a:t>
            </a:r>
          </a:p>
          <a:p>
            <a:pPr lvl="1"/>
            <a:r>
              <a:rPr lang="da-DK" dirty="0"/>
              <a:t>Eksperten vil altid kunne give yderligere begrundelser, hvorimod autoriteten kun kan henvise til sin egen autoritet eller gentage, hvad andre siger. </a:t>
            </a:r>
          </a:p>
          <a:p>
            <a:endParaRPr lang="da-DK" dirty="0"/>
          </a:p>
        </p:txBody>
      </p:sp>
      <p:pic>
        <p:nvPicPr>
          <p:cNvPr id="4" name="Billede 3">
            <a:extLst>
              <a:ext uri="{FF2B5EF4-FFF2-40B4-BE49-F238E27FC236}">
                <a16:creationId xmlns:a16="http://schemas.microsoft.com/office/drawing/2014/main" id="{ACA50D28-6862-10D2-B83B-3DE46BF65BFE}"/>
              </a:ext>
            </a:extLst>
          </p:cNvPr>
          <p:cNvPicPr>
            <a:picLocks noChangeAspect="1"/>
          </p:cNvPicPr>
          <p:nvPr/>
        </p:nvPicPr>
        <p:blipFill>
          <a:blip r:embed="rId2"/>
          <a:stretch>
            <a:fillRect/>
          </a:stretch>
        </p:blipFill>
        <p:spPr>
          <a:xfrm>
            <a:off x="1936673" y="1561998"/>
            <a:ext cx="7399564" cy="2771490"/>
          </a:xfrm>
          <a:prstGeom prst="rect">
            <a:avLst/>
          </a:prstGeom>
        </p:spPr>
      </p:pic>
      <p:pic>
        <p:nvPicPr>
          <p:cNvPr id="1026" name="Picture 2" descr="BaharyProjects - Páginas web para clínicas dentales">
            <a:extLst>
              <a:ext uri="{FF2B5EF4-FFF2-40B4-BE49-F238E27FC236}">
                <a16:creationId xmlns:a16="http://schemas.microsoft.com/office/drawing/2014/main" id="{272FEE52-CC7B-85D9-D891-56648C680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472603"/>
            <a:ext cx="5962650" cy="4238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e Laursen delte foto af sine tandstumper: Danske tandlæger fraråder ...">
            <a:extLst>
              <a:ext uri="{FF2B5EF4-FFF2-40B4-BE49-F238E27FC236}">
                <a16:creationId xmlns:a16="http://schemas.microsoft.com/office/drawing/2014/main" id="{8E5CFD33-9E5F-E4B4-81C1-386845E4A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555" y="1561998"/>
            <a:ext cx="4831390" cy="4059834"/>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5F182C06-E6BE-2872-654E-17301A079FA5}"/>
              </a:ext>
            </a:extLst>
          </p:cNvPr>
          <p:cNvPicPr>
            <a:picLocks noChangeAspect="1"/>
          </p:cNvPicPr>
          <p:nvPr/>
        </p:nvPicPr>
        <p:blipFill>
          <a:blip r:embed="rId5"/>
          <a:stretch>
            <a:fillRect/>
          </a:stretch>
        </p:blipFill>
        <p:spPr>
          <a:xfrm>
            <a:off x="2855763" y="2444699"/>
            <a:ext cx="7315576" cy="1968601"/>
          </a:xfrm>
          <a:prstGeom prst="rect">
            <a:avLst/>
          </a:prstGeom>
        </p:spPr>
      </p:pic>
    </p:spTree>
    <p:extLst>
      <p:ext uri="{BB962C8B-B14F-4D97-AF65-F5344CB8AC3E}">
        <p14:creationId xmlns:p14="http://schemas.microsoft.com/office/powerpoint/2010/main" val="166849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EA0B63-9003-C135-9A82-8C9D182F847C}"/>
              </a:ext>
            </a:extLst>
          </p:cNvPr>
          <p:cNvSpPr>
            <a:spLocks noGrp="1"/>
          </p:cNvSpPr>
          <p:nvPr>
            <p:ph type="title"/>
          </p:nvPr>
        </p:nvSpPr>
        <p:spPr>
          <a:xfrm>
            <a:off x="640080" y="325369"/>
            <a:ext cx="4368602" cy="1956841"/>
          </a:xfrm>
        </p:spPr>
        <p:txBody>
          <a:bodyPr anchor="b">
            <a:normAutofit/>
          </a:bodyPr>
          <a:lstStyle/>
          <a:p>
            <a:r>
              <a:rPr lang="da-DK" sz="4200"/>
              <a:t>Erfaringsargument</a:t>
            </a:r>
          </a:p>
        </p:txBody>
      </p:sp>
      <p:sp>
        <p:nvSpPr>
          <p:cNvPr id="10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959D84B-A02E-467A-0475-958A5529A218}"/>
              </a:ext>
            </a:extLst>
          </p:cNvPr>
          <p:cNvSpPr>
            <a:spLocks noGrp="1"/>
          </p:cNvSpPr>
          <p:nvPr>
            <p:ph idx="1"/>
          </p:nvPr>
        </p:nvSpPr>
        <p:spPr>
          <a:xfrm>
            <a:off x="640080" y="2872899"/>
            <a:ext cx="4243589" cy="3320668"/>
          </a:xfrm>
        </p:spPr>
        <p:txBody>
          <a:bodyPr>
            <a:normAutofit/>
          </a:bodyPr>
          <a:lstStyle/>
          <a:p>
            <a:r>
              <a:rPr lang="da-DK" sz="1700" dirty="0"/>
              <a:t>Man henviser til sin egen, personlige erfaring.</a:t>
            </a:r>
          </a:p>
          <a:p>
            <a:r>
              <a:rPr lang="da-DK" sz="1700" dirty="0"/>
              <a:t>Det gør det lettere at lade sig overbevise, når virkelige menneskers konkrete oplevelser udtrykkes. </a:t>
            </a:r>
          </a:p>
          <a:p>
            <a:pPr lvl="1"/>
            <a:r>
              <a:rPr lang="da-DK" sz="1700" dirty="0"/>
              <a:t>Patosfyldt: identifikation. </a:t>
            </a:r>
          </a:p>
          <a:p>
            <a:r>
              <a:rPr lang="da-DK" sz="1700" dirty="0"/>
              <a:t>Fx </a:t>
            </a:r>
            <a:r>
              <a:rPr lang="da-DK" sz="1700" dirty="0">
                <a:solidFill>
                  <a:schemeClr val="accent1"/>
                </a:solidFill>
              </a:rPr>
              <a:t>”Biodiversiteten i havene er rekordlav</a:t>
            </a:r>
            <a:r>
              <a:rPr lang="da-DK" sz="1700" dirty="0"/>
              <a:t>”. </a:t>
            </a:r>
          </a:p>
          <a:p>
            <a:pPr lvl="1"/>
            <a:r>
              <a:rPr lang="da-DK" sz="1700" dirty="0"/>
              <a:t>Man hører beretninger fra lokale fiskere på Grønland, der har fisket i det samme farvand i over 30 år. </a:t>
            </a:r>
          </a:p>
          <a:p>
            <a:endParaRPr lang="da-DK" sz="1700" dirty="0"/>
          </a:p>
        </p:txBody>
      </p:sp>
      <p:pic>
        <p:nvPicPr>
          <p:cNvPr id="1032" name="Picture 8" descr="WWF: MSC-certifikat er en kæmpe sejr for grønlandsk fiskeri | Sermitsiaq.AG">
            <a:extLst>
              <a:ext uri="{FF2B5EF4-FFF2-40B4-BE49-F238E27FC236}">
                <a16:creationId xmlns:a16="http://schemas.microsoft.com/office/drawing/2014/main" id="{B6C1E145-198A-8AA8-546A-BBF9AD2570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43" r="41144"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Corona-hjælp til grønlandske fiskere - FiskerForum">
            <a:extLst>
              <a:ext uri="{FF2B5EF4-FFF2-40B4-BE49-F238E27FC236}">
                <a16:creationId xmlns:a16="http://schemas.microsoft.com/office/drawing/2014/main" id="{9536BA16-5F12-6AD8-0C80-A77B5F617A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221099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veder | Lækker opskrift på varme hveder til store bededag">
            <a:extLst>
              <a:ext uri="{FF2B5EF4-FFF2-40B4-BE49-F238E27FC236}">
                <a16:creationId xmlns:a16="http://schemas.microsoft.com/office/drawing/2014/main" id="{3100F3D6-9C17-A45A-7905-D22D1B425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1" b="4185"/>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D0FF613-6073-0FCC-804E-D5B472C1A974}"/>
              </a:ext>
            </a:extLst>
          </p:cNvPr>
          <p:cNvSpPr>
            <a:spLocks noGrp="1"/>
          </p:cNvSpPr>
          <p:nvPr>
            <p:ph type="title"/>
          </p:nvPr>
        </p:nvSpPr>
        <p:spPr>
          <a:xfrm>
            <a:off x="7531610" y="365125"/>
            <a:ext cx="3822189" cy="1899912"/>
          </a:xfrm>
        </p:spPr>
        <p:txBody>
          <a:bodyPr>
            <a:normAutofit/>
          </a:bodyPr>
          <a:lstStyle/>
          <a:p>
            <a:r>
              <a:rPr lang="da-DK" sz="4000"/>
              <a:t>Generalisering</a:t>
            </a:r>
          </a:p>
        </p:txBody>
      </p:sp>
      <p:sp>
        <p:nvSpPr>
          <p:cNvPr id="3" name="Pladsholder til indhold 2">
            <a:extLst>
              <a:ext uri="{FF2B5EF4-FFF2-40B4-BE49-F238E27FC236}">
                <a16:creationId xmlns:a16="http://schemas.microsoft.com/office/drawing/2014/main" id="{90F5F9A8-4A53-FD4F-77F3-F92D662F4DFD}"/>
              </a:ext>
            </a:extLst>
          </p:cNvPr>
          <p:cNvSpPr>
            <a:spLocks noGrp="1"/>
          </p:cNvSpPr>
          <p:nvPr>
            <p:ph idx="1"/>
          </p:nvPr>
        </p:nvSpPr>
        <p:spPr>
          <a:xfrm>
            <a:off x="7531610" y="2434200"/>
            <a:ext cx="4515247" cy="4184313"/>
          </a:xfrm>
        </p:spPr>
        <p:txBody>
          <a:bodyPr>
            <a:normAutofit fontScale="92500" lnSpcReduction="10000"/>
          </a:bodyPr>
          <a:lstStyle/>
          <a:p>
            <a:r>
              <a:rPr lang="da-DK" sz="2000" dirty="0"/>
              <a:t>Man konkluderer, at en antagelse gælder for mange. </a:t>
            </a:r>
          </a:p>
          <a:p>
            <a:r>
              <a:rPr lang="da-DK" sz="2000" dirty="0"/>
              <a:t>Trump: ”</a:t>
            </a:r>
            <a:r>
              <a:rPr lang="en-US" sz="2000" i="0" dirty="0">
                <a:solidFill>
                  <a:srgbClr val="0F0F0F"/>
                </a:solidFill>
                <a:effectLst/>
              </a:rPr>
              <a:t>We Need Some Global Warming”</a:t>
            </a:r>
            <a:endParaRPr lang="da-DK" sz="2000" dirty="0"/>
          </a:p>
          <a:p>
            <a:r>
              <a:rPr lang="da-DK" sz="2400" dirty="0"/>
              <a:t>”Politikere forestiller sig at skulle repræsentere befolkningen, men de vælger at være egenrådige. De gør ikke det, folket ønsker, de burde gøre”. </a:t>
            </a:r>
          </a:p>
          <a:p>
            <a:pPr lvl="1"/>
            <a:r>
              <a:rPr lang="da-DK" dirty="0"/>
              <a:t>Kontekst (situation): Debatten om afskaffelsen af Store Bededag.  </a:t>
            </a:r>
          </a:p>
          <a:p>
            <a:pPr lvl="1"/>
            <a:r>
              <a:rPr lang="da-DK" dirty="0"/>
              <a:t>Afsender generaliserer alle politikere. </a:t>
            </a:r>
          </a:p>
        </p:txBody>
      </p:sp>
    </p:spTree>
    <p:extLst>
      <p:ext uri="{BB962C8B-B14F-4D97-AF65-F5344CB8AC3E}">
        <p14:creationId xmlns:p14="http://schemas.microsoft.com/office/powerpoint/2010/main" val="109651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A574F-4BEF-E778-A7D4-365538E9E6FF}"/>
              </a:ext>
            </a:extLst>
          </p:cNvPr>
          <p:cNvSpPr>
            <a:spLocks noGrp="1"/>
          </p:cNvSpPr>
          <p:nvPr>
            <p:ph type="title"/>
          </p:nvPr>
        </p:nvSpPr>
        <p:spPr/>
        <p:txBody>
          <a:bodyPr/>
          <a:lstStyle/>
          <a:p>
            <a:r>
              <a:rPr lang="da-DK" dirty="0"/>
              <a:t>Ordvalgsargument:</a:t>
            </a:r>
          </a:p>
        </p:txBody>
      </p:sp>
      <p:sp>
        <p:nvSpPr>
          <p:cNvPr id="3" name="Pladsholder til indhold 2">
            <a:extLst>
              <a:ext uri="{FF2B5EF4-FFF2-40B4-BE49-F238E27FC236}">
                <a16:creationId xmlns:a16="http://schemas.microsoft.com/office/drawing/2014/main" id="{52FAA1B3-0EEE-64D6-9E7F-E322F96F549B}"/>
              </a:ext>
            </a:extLst>
          </p:cNvPr>
          <p:cNvSpPr>
            <a:spLocks noGrp="1"/>
          </p:cNvSpPr>
          <p:nvPr>
            <p:ph idx="1"/>
          </p:nvPr>
        </p:nvSpPr>
        <p:spPr/>
        <p:txBody>
          <a:bodyPr/>
          <a:lstStyle/>
          <a:p>
            <a:r>
              <a:rPr lang="da-DK" dirty="0"/>
              <a:t>Afsenderen forsøger alene gennem valget af et bestemt ord at påvirke modtageren i en bestemt retning.</a:t>
            </a:r>
          </a:p>
          <a:p>
            <a:pPr lvl="1"/>
            <a:r>
              <a:rPr lang="da-DK" dirty="0"/>
              <a:t>Eksempelvis:</a:t>
            </a:r>
          </a:p>
          <a:p>
            <a:pPr lvl="2"/>
            <a:r>
              <a:rPr lang="da-DK" dirty="0"/>
              <a:t>”Cafepenge” kontra ”SU”. </a:t>
            </a:r>
          </a:p>
          <a:p>
            <a:pPr lvl="2"/>
            <a:r>
              <a:rPr lang="da-DK" dirty="0"/>
              <a:t>”Sprøjtegift” kontra ”plantebeskyttelsesmidler”.</a:t>
            </a:r>
          </a:p>
          <a:p>
            <a:pPr lvl="2"/>
            <a:r>
              <a:rPr lang="da-DK" dirty="0"/>
              <a:t>Et område, hvor der udvindes olie kaldes </a:t>
            </a:r>
            <a:r>
              <a:rPr lang="da-DK" dirty="0" err="1"/>
              <a:t>Mordor</a:t>
            </a:r>
            <a:r>
              <a:rPr lang="da-DK" dirty="0"/>
              <a:t> (fra Ringenes Herre).</a:t>
            </a:r>
          </a:p>
          <a:p>
            <a:pPr lvl="3"/>
            <a:r>
              <a:rPr lang="da-DK" dirty="0"/>
              <a:t>En sammenligning, der er negativ ladet.</a:t>
            </a:r>
          </a:p>
          <a:p>
            <a:pPr lvl="2"/>
            <a:r>
              <a:rPr lang="da-DK" dirty="0"/>
              <a:t>”Klimatosser” kontra ”Klimaforkæmper”.</a:t>
            </a:r>
          </a:p>
        </p:txBody>
      </p:sp>
    </p:spTree>
    <p:extLst>
      <p:ext uri="{BB962C8B-B14F-4D97-AF65-F5344CB8AC3E}">
        <p14:creationId xmlns:p14="http://schemas.microsoft.com/office/powerpoint/2010/main" val="230722780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566</TotalTime>
  <Words>2011</Words>
  <Application>Microsoft Office PowerPoint</Application>
  <PresentationFormat>Widescreen</PresentationFormat>
  <Paragraphs>207</Paragraphs>
  <Slides>19</Slides>
  <Notes>11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19</vt:i4>
      </vt:variant>
    </vt:vector>
  </HeadingPairs>
  <TitlesOfParts>
    <vt:vector size="26" baseType="lpstr">
      <vt:lpstr>Arial</vt:lpstr>
      <vt:lpstr>Calibri</vt:lpstr>
      <vt:lpstr>Calibri Light</vt:lpstr>
      <vt:lpstr>Courier New</vt:lpstr>
      <vt:lpstr>Roboto</vt:lpstr>
      <vt:lpstr>Symbol</vt:lpstr>
      <vt:lpstr>Office-tema</vt:lpstr>
      <vt:lpstr>Argumentationens redskaber</vt:lpstr>
      <vt:lpstr>Dagens fokus:</vt:lpstr>
      <vt:lpstr>Appelformer</vt:lpstr>
      <vt:lpstr>Appelformer – kort sagt</vt:lpstr>
      <vt:lpstr>Argumentationsgreb:</vt:lpstr>
      <vt:lpstr>Ekspert – og autoritetsargument:</vt:lpstr>
      <vt:lpstr>Erfaringsargument</vt:lpstr>
      <vt:lpstr>Generalisering</vt:lpstr>
      <vt:lpstr>Ordvalgsargument:</vt:lpstr>
      <vt:lpstr>Naturlighedsargument</vt:lpstr>
      <vt:lpstr>Glidebane – og skræmmeargument</vt:lpstr>
      <vt:lpstr>Ad hominem-argument</vt:lpstr>
      <vt:lpstr>Stråmandsargument</vt:lpstr>
      <vt:lpstr>Argumentationsgreb</vt:lpstr>
      <vt:lpstr>Beskidte tricks</vt:lpstr>
      <vt:lpstr>Stilistiske figurer</vt:lpstr>
      <vt:lpstr>Opgave 6.4. s. 12 – Info</vt:lpstr>
      <vt:lpstr>Opgave 6.4. s. 12 – Mads’ bud</vt:lpstr>
      <vt:lpstr>Jeopardy med argumentation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Argumentationens redskaber</dc:title>
  <dc:creator>Mads Nielsen</dc:creator>
  <cp:lastModifiedBy>Mads Nielsen</cp:lastModifiedBy>
  <cp:revision>23</cp:revision>
  <dcterms:created xsi:type="dcterms:W3CDTF">2023-02-13T15:33:41Z</dcterms:created>
  <dcterms:modified xsi:type="dcterms:W3CDTF">2023-11-20T08:14:33Z</dcterms:modified>
</cp:coreProperties>
</file>