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2" r:id="rId4"/>
    <p:sldId id="263" r:id="rId5"/>
    <p:sldId id="258" r:id="rId6"/>
    <p:sldId id="264" r:id="rId7"/>
    <p:sldId id="259" r:id="rId8"/>
    <p:sldId id="266" r:id="rId9"/>
    <p:sldId id="260" r:id="rId10"/>
    <p:sldId id="267" r:id="rId11"/>
    <p:sldId id="261" r:id="rId12"/>
  </p:sldIdLst>
  <p:sldSz cx="12192000" cy="6858000"/>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97" autoAdjust="0"/>
    <p:restoredTop sz="94660"/>
  </p:normalViewPr>
  <p:slideViewPr>
    <p:cSldViewPr snapToGrid="0">
      <p:cViewPr varScale="1">
        <p:scale>
          <a:sx n="63" d="100"/>
          <a:sy n="63" d="100"/>
        </p:scale>
        <p:origin x="800"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9920E20-585E-DD77-4EEC-6D40769B8098}"/>
              </a:ext>
            </a:extLst>
          </p:cNvPr>
          <p:cNvSpPr>
            <a:spLocks noGrp="1"/>
          </p:cNvSpPr>
          <p:nvPr>
            <p:ph type="ctrTitle"/>
          </p:nvPr>
        </p:nvSpPr>
        <p:spPr>
          <a:xfrm>
            <a:off x="1524000" y="1122363"/>
            <a:ext cx="9144000" cy="2387600"/>
          </a:xfrm>
        </p:spPr>
        <p:txBody>
          <a:bodyPr anchor="b"/>
          <a:lstStyle>
            <a:lvl1pPr algn="ctr">
              <a:defRPr sz="6000"/>
            </a:lvl1pPr>
          </a:lstStyle>
          <a:p>
            <a:r>
              <a:rPr lang="da-DK"/>
              <a:t>Klik for at redigere titeltypografien i masteren</a:t>
            </a:r>
          </a:p>
        </p:txBody>
      </p:sp>
      <p:sp>
        <p:nvSpPr>
          <p:cNvPr id="3" name="Undertitel 2">
            <a:extLst>
              <a:ext uri="{FF2B5EF4-FFF2-40B4-BE49-F238E27FC236}">
                <a16:creationId xmlns:a16="http://schemas.microsoft.com/office/drawing/2014/main" id="{AC9165EB-BAD1-1EBA-1718-076AE428CE2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a:t>Klik for at redigere undertiteltypografien i masteren</a:t>
            </a:r>
          </a:p>
        </p:txBody>
      </p:sp>
      <p:sp>
        <p:nvSpPr>
          <p:cNvPr id="4" name="Pladsholder til dato 3">
            <a:extLst>
              <a:ext uri="{FF2B5EF4-FFF2-40B4-BE49-F238E27FC236}">
                <a16:creationId xmlns:a16="http://schemas.microsoft.com/office/drawing/2014/main" id="{2CC58C10-AFF1-5F80-C375-359B09430FB9}"/>
              </a:ext>
            </a:extLst>
          </p:cNvPr>
          <p:cNvSpPr>
            <a:spLocks noGrp="1"/>
          </p:cNvSpPr>
          <p:nvPr>
            <p:ph type="dt" sz="half" idx="10"/>
          </p:nvPr>
        </p:nvSpPr>
        <p:spPr/>
        <p:txBody>
          <a:bodyPr/>
          <a:lstStyle/>
          <a:p>
            <a:fld id="{16C96D34-33D3-493D-BB00-30B56DB9A9C1}" type="datetimeFigureOut">
              <a:rPr lang="da-DK" smtClean="0"/>
              <a:t>31-07-2023</a:t>
            </a:fld>
            <a:endParaRPr lang="da-DK"/>
          </a:p>
        </p:txBody>
      </p:sp>
      <p:sp>
        <p:nvSpPr>
          <p:cNvPr id="5" name="Pladsholder til sidefod 4">
            <a:extLst>
              <a:ext uri="{FF2B5EF4-FFF2-40B4-BE49-F238E27FC236}">
                <a16:creationId xmlns:a16="http://schemas.microsoft.com/office/drawing/2014/main" id="{9A7BDD81-7C12-4642-91A9-E96C4C869580}"/>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0F2F30B7-F3DB-308F-7F42-F3169190176E}"/>
              </a:ext>
            </a:extLst>
          </p:cNvPr>
          <p:cNvSpPr>
            <a:spLocks noGrp="1"/>
          </p:cNvSpPr>
          <p:nvPr>
            <p:ph type="sldNum" sz="quarter" idx="12"/>
          </p:nvPr>
        </p:nvSpPr>
        <p:spPr/>
        <p:txBody>
          <a:bodyPr/>
          <a:lstStyle/>
          <a:p>
            <a:fld id="{75EF4B77-5283-49F1-96C0-51D2F20B7BA9}" type="slidenum">
              <a:rPr lang="da-DK" smtClean="0"/>
              <a:t>‹nr.›</a:t>
            </a:fld>
            <a:endParaRPr lang="da-DK"/>
          </a:p>
        </p:txBody>
      </p:sp>
    </p:spTree>
    <p:extLst>
      <p:ext uri="{BB962C8B-B14F-4D97-AF65-F5344CB8AC3E}">
        <p14:creationId xmlns:p14="http://schemas.microsoft.com/office/powerpoint/2010/main" val="1683073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DCD0E75-C401-3E87-FFBC-ED9C6168A272}"/>
              </a:ext>
            </a:extLst>
          </p:cNvPr>
          <p:cNvSpPr>
            <a:spLocks noGrp="1"/>
          </p:cNvSpPr>
          <p:nvPr>
            <p:ph type="title"/>
          </p:nvPr>
        </p:nvSpPr>
        <p:spPr/>
        <p:txBody>
          <a:bodyPr/>
          <a:lstStyle/>
          <a:p>
            <a:r>
              <a:rPr lang="da-DK"/>
              <a:t>Klik for at redigere titeltypografien i masteren</a:t>
            </a:r>
          </a:p>
        </p:txBody>
      </p:sp>
      <p:sp>
        <p:nvSpPr>
          <p:cNvPr id="3" name="Pladsholder til lodret titel 2">
            <a:extLst>
              <a:ext uri="{FF2B5EF4-FFF2-40B4-BE49-F238E27FC236}">
                <a16:creationId xmlns:a16="http://schemas.microsoft.com/office/drawing/2014/main" id="{5C1B6660-BDCA-3A93-990E-EECA962F681C}"/>
              </a:ext>
            </a:extLst>
          </p:cNvPr>
          <p:cNvSpPr>
            <a:spLocks noGrp="1"/>
          </p:cNvSpPr>
          <p:nvPr>
            <p:ph type="body" orient="vert" idx="1"/>
          </p:nvPr>
        </p:nvSpPr>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57412DC9-107B-8C12-4788-414DA309AA82}"/>
              </a:ext>
            </a:extLst>
          </p:cNvPr>
          <p:cNvSpPr>
            <a:spLocks noGrp="1"/>
          </p:cNvSpPr>
          <p:nvPr>
            <p:ph type="dt" sz="half" idx="10"/>
          </p:nvPr>
        </p:nvSpPr>
        <p:spPr/>
        <p:txBody>
          <a:bodyPr/>
          <a:lstStyle/>
          <a:p>
            <a:fld id="{16C96D34-33D3-493D-BB00-30B56DB9A9C1}" type="datetimeFigureOut">
              <a:rPr lang="da-DK" smtClean="0"/>
              <a:t>31-07-2023</a:t>
            </a:fld>
            <a:endParaRPr lang="da-DK"/>
          </a:p>
        </p:txBody>
      </p:sp>
      <p:sp>
        <p:nvSpPr>
          <p:cNvPr id="5" name="Pladsholder til sidefod 4">
            <a:extLst>
              <a:ext uri="{FF2B5EF4-FFF2-40B4-BE49-F238E27FC236}">
                <a16:creationId xmlns:a16="http://schemas.microsoft.com/office/drawing/2014/main" id="{4E28E3A4-39D2-FCD2-25C0-908FD4560A82}"/>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43036DC4-BAEE-71C0-F66E-ED346E5B70A5}"/>
              </a:ext>
            </a:extLst>
          </p:cNvPr>
          <p:cNvSpPr>
            <a:spLocks noGrp="1"/>
          </p:cNvSpPr>
          <p:nvPr>
            <p:ph type="sldNum" sz="quarter" idx="12"/>
          </p:nvPr>
        </p:nvSpPr>
        <p:spPr/>
        <p:txBody>
          <a:bodyPr/>
          <a:lstStyle/>
          <a:p>
            <a:fld id="{75EF4B77-5283-49F1-96C0-51D2F20B7BA9}" type="slidenum">
              <a:rPr lang="da-DK" smtClean="0"/>
              <a:t>‹nr.›</a:t>
            </a:fld>
            <a:endParaRPr lang="da-DK"/>
          </a:p>
        </p:txBody>
      </p:sp>
    </p:spTree>
    <p:extLst>
      <p:ext uri="{BB962C8B-B14F-4D97-AF65-F5344CB8AC3E}">
        <p14:creationId xmlns:p14="http://schemas.microsoft.com/office/powerpoint/2010/main" val="8880965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a:extLst>
              <a:ext uri="{FF2B5EF4-FFF2-40B4-BE49-F238E27FC236}">
                <a16:creationId xmlns:a16="http://schemas.microsoft.com/office/drawing/2014/main" id="{C2D3B619-8B33-00E0-2D23-B00973B1365B}"/>
              </a:ext>
            </a:extLst>
          </p:cNvPr>
          <p:cNvSpPr>
            <a:spLocks noGrp="1"/>
          </p:cNvSpPr>
          <p:nvPr>
            <p:ph type="title" orient="vert"/>
          </p:nvPr>
        </p:nvSpPr>
        <p:spPr>
          <a:xfrm>
            <a:off x="8724900" y="365125"/>
            <a:ext cx="2628900" cy="5811838"/>
          </a:xfrm>
        </p:spPr>
        <p:txBody>
          <a:bodyPr vert="eaVert"/>
          <a:lstStyle/>
          <a:p>
            <a:r>
              <a:rPr lang="da-DK"/>
              <a:t>Klik for at redigere titeltypografien i masteren</a:t>
            </a:r>
          </a:p>
        </p:txBody>
      </p:sp>
      <p:sp>
        <p:nvSpPr>
          <p:cNvPr id="3" name="Pladsholder til lodret titel 2">
            <a:extLst>
              <a:ext uri="{FF2B5EF4-FFF2-40B4-BE49-F238E27FC236}">
                <a16:creationId xmlns:a16="http://schemas.microsoft.com/office/drawing/2014/main" id="{ADA6D537-0D7F-5938-0B06-F4B9D8971D24}"/>
              </a:ext>
            </a:extLst>
          </p:cNvPr>
          <p:cNvSpPr>
            <a:spLocks noGrp="1"/>
          </p:cNvSpPr>
          <p:nvPr>
            <p:ph type="body" orient="vert" idx="1"/>
          </p:nvPr>
        </p:nvSpPr>
        <p:spPr>
          <a:xfrm>
            <a:off x="838200" y="365125"/>
            <a:ext cx="7734300" cy="5811838"/>
          </a:xfrm>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CFB38D41-7097-07CE-789B-B11B35B8F459}"/>
              </a:ext>
            </a:extLst>
          </p:cNvPr>
          <p:cNvSpPr>
            <a:spLocks noGrp="1"/>
          </p:cNvSpPr>
          <p:nvPr>
            <p:ph type="dt" sz="half" idx="10"/>
          </p:nvPr>
        </p:nvSpPr>
        <p:spPr/>
        <p:txBody>
          <a:bodyPr/>
          <a:lstStyle/>
          <a:p>
            <a:fld id="{16C96D34-33D3-493D-BB00-30B56DB9A9C1}" type="datetimeFigureOut">
              <a:rPr lang="da-DK" smtClean="0"/>
              <a:t>31-07-2023</a:t>
            </a:fld>
            <a:endParaRPr lang="da-DK"/>
          </a:p>
        </p:txBody>
      </p:sp>
      <p:sp>
        <p:nvSpPr>
          <p:cNvPr id="5" name="Pladsholder til sidefod 4">
            <a:extLst>
              <a:ext uri="{FF2B5EF4-FFF2-40B4-BE49-F238E27FC236}">
                <a16:creationId xmlns:a16="http://schemas.microsoft.com/office/drawing/2014/main" id="{F445B9E8-4BCB-D7EA-0EA5-61B830EBF274}"/>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2DF59C91-DBFF-80A7-8E84-FC633E60F790}"/>
              </a:ext>
            </a:extLst>
          </p:cNvPr>
          <p:cNvSpPr>
            <a:spLocks noGrp="1"/>
          </p:cNvSpPr>
          <p:nvPr>
            <p:ph type="sldNum" sz="quarter" idx="12"/>
          </p:nvPr>
        </p:nvSpPr>
        <p:spPr/>
        <p:txBody>
          <a:bodyPr/>
          <a:lstStyle/>
          <a:p>
            <a:fld id="{75EF4B77-5283-49F1-96C0-51D2F20B7BA9}" type="slidenum">
              <a:rPr lang="da-DK" smtClean="0"/>
              <a:t>‹nr.›</a:t>
            </a:fld>
            <a:endParaRPr lang="da-DK"/>
          </a:p>
        </p:txBody>
      </p:sp>
    </p:spTree>
    <p:extLst>
      <p:ext uri="{BB962C8B-B14F-4D97-AF65-F5344CB8AC3E}">
        <p14:creationId xmlns:p14="http://schemas.microsoft.com/office/powerpoint/2010/main" val="23824052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A0F2B45-618D-2276-4B3A-8FC1A4D2E5B6}"/>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96F0F86B-72BB-9C13-7F48-FDC7F7B1CC15}"/>
              </a:ext>
            </a:extLst>
          </p:cNvPr>
          <p:cNvSpPr>
            <a:spLocks noGrp="1"/>
          </p:cNvSpPr>
          <p:nvPr>
            <p:ph idx="1"/>
          </p:nvPr>
        </p:nvSpPr>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A27E6EA8-1F5C-5BD5-655C-45C155178567}"/>
              </a:ext>
            </a:extLst>
          </p:cNvPr>
          <p:cNvSpPr>
            <a:spLocks noGrp="1"/>
          </p:cNvSpPr>
          <p:nvPr>
            <p:ph type="dt" sz="half" idx="10"/>
          </p:nvPr>
        </p:nvSpPr>
        <p:spPr/>
        <p:txBody>
          <a:bodyPr/>
          <a:lstStyle/>
          <a:p>
            <a:fld id="{16C96D34-33D3-493D-BB00-30B56DB9A9C1}" type="datetimeFigureOut">
              <a:rPr lang="da-DK" smtClean="0"/>
              <a:t>31-07-2023</a:t>
            </a:fld>
            <a:endParaRPr lang="da-DK"/>
          </a:p>
        </p:txBody>
      </p:sp>
      <p:sp>
        <p:nvSpPr>
          <p:cNvPr id="5" name="Pladsholder til sidefod 4">
            <a:extLst>
              <a:ext uri="{FF2B5EF4-FFF2-40B4-BE49-F238E27FC236}">
                <a16:creationId xmlns:a16="http://schemas.microsoft.com/office/drawing/2014/main" id="{AF476852-729B-E1CA-FD4A-B0FA689FB600}"/>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2B8BB1DC-A3D1-625F-48B7-30F25997AC7E}"/>
              </a:ext>
            </a:extLst>
          </p:cNvPr>
          <p:cNvSpPr>
            <a:spLocks noGrp="1"/>
          </p:cNvSpPr>
          <p:nvPr>
            <p:ph type="sldNum" sz="quarter" idx="12"/>
          </p:nvPr>
        </p:nvSpPr>
        <p:spPr/>
        <p:txBody>
          <a:bodyPr/>
          <a:lstStyle/>
          <a:p>
            <a:fld id="{75EF4B77-5283-49F1-96C0-51D2F20B7BA9}" type="slidenum">
              <a:rPr lang="da-DK" smtClean="0"/>
              <a:t>‹nr.›</a:t>
            </a:fld>
            <a:endParaRPr lang="da-DK"/>
          </a:p>
        </p:txBody>
      </p:sp>
    </p:spTree>
    <p:extLst>
      <p:ext uri="{BB962C8B-B14F-4D97-AF65-F5344CB8AC3E}">
        <p14:creationId xmlns:p14="http://schemas.microsoft.com/office/powerpoint/2010/main" val="17121372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9303F3D-D2B2-B223-4856-4B8A23D78809}"/>
              </a:ext>
            </a:extLst>
          </p:cNvPr>
          <p:cNvSpPr>
            <a:spLocks noGrp="1"/>
          </p:cNvSpPr>
          <p:nvPr>
            <p:ph type="title"/>
          </p:nvPr>
        </p:nvSpPr>
        <p:spPr>
          <a:xfrm>
            <a:off x="831850" y="1709738"/>
            <a:ext cx="10515600" cy="2852737"/>
          </a:xfrm>
        </p:spPr>
        <p:txBody>
          <a:bodyPr anchor="b"/>
          <a:lstStyle>
            <a:lvl1pPr>
              <a:defRPr sz="6000"/>
            </a:lvl1pPr>
          </a:lstStyle>
          <a:p>
            <a:r>
              <a:rPr lang="da-DK"/>
              <a:t>Klik for at redigere titeltypografien i masteren</a:t>
            </a:r>
          </a:p>
        </p:txBody>
      </p:sp>
      <p:sp>
        <p:nvSpPr>
          <p:cNvPr id="3" name="Pladsholder til tekst 2">
            <a:extLst>
              <a:ext uri="{FF2B5EF4-FFF2-40B4-BE49-F238E27FC236}">
                <a16:creationId xmlns:a16="http://schemas.microsoft.com/office/drawing/2014/main" id="{00C4722C-9F63-C2B8-19CA-5B7A5DC46B0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a-DK"/>
              <a:t>Klik for at redigere teksttypografierne i masteren</a:t>
            </a:r>
          </a:p>
        </p:txBody>
      </p:sp>
      <p:sp>
        <p:nvSpPr>
          <p:cNvPr id="4" name="Pladsholder til dato 3">
            <a:extLst>
              <a:ext uri="{FF2B5EF4-FFF2-40B4-BE49-F238E27FC236}">
                <a16:creationId xmlns:a16="http://schemas.microsoft.com/office/drawing/2014/main" id="{A0B84724-244F-1854-721E-9CD247CD30C2}"/>
              </a:ext>
            </a:extLst>
          </p:cNvPr>
          <p:cNvSpPr>
            <a:spLocks noGrp="1"/>
          </p:cNvSpPr>
          <p:nvPr>
            <p:ph type="dt" sz="half" idx="10"/>
          </p:nvPr>
        </p:nvSpPr>
        <p:spPr/>
        <p:txBody>
          <a:bodyPr/>
          <a:lstStyle/>
          <a:p>
            <a:fld id="{16C96D34-33D3-493D-BB00-30B56DB9A9C1}" type="datetimeFigureOut">
              <a:rPr lang="da-DK" smtClean="0"/>
              <a:t>31-07-2023</a:t>
            </a:fld>
            <a:endParaRPr lang="da-DK"/>
          </a:p>
        </p:txBody>
      </p:sp>
      <p:sp>
        <p:nvSpPr>
          <p:cNvPr id="5" name="Pladsholder til sidefod 4">
            <a:extLst>
              <a:ext uri="{FF2B5EF4-FFF2-40B4-BE49-F238E27FC236}">
                <a16:creationId xmlns:a16="http://schemas.microsoft.com/office/drawing/2014/main" id="{B51FDA92-34DD-4E36-34E7-514246CE95D7}"/>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39D3DFEF-08D9-DEAC-070D-25C5ED310B57}"/>
              </a:ext>
            </a:extLst>
          </p:cNvPr>
          <p:cNvSpPr>
            <a:spLocks noGrp="1"/>
          </p:cNvSpPr>
          <p:nvPr>
            <p:ph type="sldNum" sz="quarter" idx="12"/>
          </p:nvPr>
        </p:nvSpPr>
        <p:spPr/>
        <p:txBody>
          <a:bodyPr/>
          <a:lstStyle/>
          <a:p>
            <a:fld id="{75EF4B77-5283-49F1-96C0-51D2F20B7BA9}" type="slidenum">
              <a:rPr lang="da-DK" smtClean="0"/>
              <a:t>‹nr.›</a:t>
            </a:fld>
            <a:endParaRPr lang="da-DK"/>
          </a:p>
        </p:txBody>
      </p:sp>
    </p:spTree>
    <p:extLst>
      <p:ext uri="{BB962C8B-B14F-4D97-AF65-F5344CB8AC3E}">
        <p14:creationId xmlns:p14="http://schemas.microsoft.com/office/powerpoint/2010/main" val="3264699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589EB5F-5573-377F-9B09-2168ABE5CE96}"/>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09B1933B-9697-459D-10A5-84233CDF2E3C}"/>
              </a:ext>
            </a:extLst>
          </p:cNvPr>
          <p:cNvSpPr>
            <a:spLocks noGrp="1"/>
          </p:cNvSpPr>
          <p:nvPr>
            <p:ph sz="half" idx="1"/>
          </p:nvPr>
        </p:nvSpPr>
        <p:spPr>
          <a:xfrm>
            <a:off x="838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indhold 3">
            <a:extLst>
              <a:ext uri="{FF2B5EF4-FFF2-40B4-BE49-F238E27FC236}">
                <a16:creationId xmlns:a16="http://schemas.microsoft.com/office/drawing/2014/main" id="{F0DAC906-E4F7-4428-B973-339901D7DBCF}"/>
              </a:ext>
            </a:extLst>
          </p:cNvPr>
          <p:cNvSpPr>
            <a:spLocks noGrp="1"/>
          </p:cNvSpPr>
          <p:nvPr>
            <p:ph sz="half" idx="2"/>
          </p:nvPr>
        </p:nvSpPr>
        <p:spPr>
          <a:xfrm>
            <a:off x="6172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dato 4">
            <a:extLst>
              <a:ext uri="{FF2B5EF4-FFF2-40B4-BE49-F238E27FC236}">
                <a16:creationId xmlns:a16="http://schemas.microsoft.com/office/drawing/2014/main" id="{F33C7B46-827A-9A4B-9A0A-2E3715860E0A}"/>
              </a:ext>
            </a:extLst>
          </p:cNvPr>
          <p:cNvSpPr>
            <a:spLocks noGrp="1"/>
          </p:cNvSpPr>
          <p:nvPr>
            <p:ph type="dt" sz="half" idx="10"/>
          </p:nvPr>
        </p:nvSpPr>
        <p:spPr/>
        <p:txBody>
          <a:bodyPr/>
          <a:lstStyle/>
          <a:p>
            <a:fld id="{16C96D34-33D3-493D-BB00-30B56DB9A9C1}" type="datetimeFigureOut">
              <a:rPr lang="da-DK" smtClean="0"/>
              <a:t>31-07-2023</a:t>
            </a:fld>
            <a:endParaRPr lang="da-DK"/>
          </a:p>
        </p:txBody>
      </p:sp>
      <p:sp>
        <p:nvSpPr>
          <p:cNvPr id="6" name="Pladsholder til sidefod 5">
            <a:extLst>
              <a:ext uri="{FF2B5EF4-FFF2-40B4-BE49-F238E27FC236}">
                <a16:creationId xmlns:a16="http://schemas.microsoft.com/office/drawing/2014/main" id="{9BD8EE53-5B69-260F-0EAB-59C24A4B83E7}"/>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D8EA9406-3A97-DB8C-342A-8D4918ED74F9}"/>
              </a:ext>
            </a:extLst>
          </p:cNvPr>
          <p:cNvSpPr>
            <a:spLocks noGrp="1"/>
          </p:cNvSpPr>
          <p:nvPr>
            <p:ph type="sldNum" sz="quarter" idx="12"/>
          </p:nvPr>
        </p:nvSpPr>
        <p:spPr/>
        <p:txBody>
          <a:bodyPr/>
          <a:lstStyle/>
          <a:p>
            <a:fld id="{75EF4B77-5283-49F1-96C0-51D2F20B7BA9}" type="slidenum">
              <a:rPr lang="da-DK" smtClean="0"/>
              <a:t>‹nr.›</a:t>
            </a:fld>
            <a:endParaRPr lang="da-DK"/>
          </a:p>
        </p:txBody>
      </p:sp>
    </p:spTree>
    <p:extLst>
      <p:ext uri="{BB962C8B-B14F-4D97-AF65-F5344CB8AC3E}">
        <p14:creationId xmlns:p14="http://schemas.microsoft.com/office/powerpoint/2010/main" val="14734493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9AA98B8-AF98-8570-05A5-9455733B262B}"/>
              </a:ext>
            </a:extLst>
          </p:cNvPr>
          <p:cNvSpPr>
            <a:spLocks noGrp="1"/>
          </p:cNvSpPr>
          <p:nvPr>
            <p:ph type="title"/>
          </p:nvPr>
        </p:nvSpPr>
        <p:spPr>
          <a:xfrm>
            <a:off x="839788" y="365125"/>
            <a:ext cx="10515600" cy="1325563"/>
          </a:xfrm>
        </p:spPr>
        <p:txBody>
          <a:bodyPr/>
          <a:lstStyle/>
          <a:p>
            <a:r>
              <a:rPr lang="da-DK"/>
              <a:t>Klik for at redigere titeltypografien i masteren</a:t>
            </a:r>
          </a:p>
        </p:txBody>
      </p:sp>
      <p:sp>
        <p:nvSpPr>
          <p:cNvPr id="3" name="Pladsholder til tekst 2">
            <a:extLst>
              <a:ext uri="{FF2B5EF4-FFF2-40B4-BE49-F238E27FC236}">
                <a16:creationId xmlns:a16="http://schemas.microsoft.com/office/drawing/2014/main" id="{A73DB513-792F-BAFC-EF6F-3E5C57522E8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4" name="Pladsholder til indhold 3">
            <a:extLst>
              <a:ext uri="{FF2B5EF4-FFF2-40B4-BE49-F238E27FC236}">
                <a16:creationId xmlns:a16="http://schemas.microsoft.com/office/drawing/2014/main" id="{9CE9C3C5-BA72-1DE2-4D48-1BDCE45BDCAD}"/>
              </a:ext>
            </a:extLst>
          </p:cNvPr>
          <p:cNvSpPr>
            <a:spLocks noGrp="1"/>
          </p:cNvSpPr>
          <p:nvPr>
            <p:ph sz="half" idx="2"/>
          </p:nvPr>
        </p:nvSpPr>
        <p:spPr>
          <a:xfrm>
            <a:off x="839788" y="2505075"/>
            <a:ext cx="5157787"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tekst 4">
            <a:extLst>
              <a:ext uri="{FF2B5EF4-FFF2-40B4-BE49-F238E27FC236}">
                <a16:creationId xmlns:a16="http://schemas.microsoft.com/office/drawing/2014/main" id="{819C5A09-FA07-18DC-EDF9-6616D883991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6" name="Pladsholder til indhold 5">
            <a:extLst>
              <a:ext uri="{FF2B5EF4-FFF2-40B4-BE49-F238E27FC236}">
                <a16:creationId xmlns:a16="http://schemas.microsoft.com/office/drawing/2014/main" id="{B9BD4DC7-5ADC-402C-47AD-AEA9FC58A8C2}"/>
              </a:ext>
            </a:extLst>
          </p:cNvPr>
          <p:cNvSpPr>
            <a:spLocks noGrp="1"/>
          </p:cNvSpPr>
          <p:nvPr>
            <p:ph sz="quarter" idx="4"/>
          </p:nvPr>
        </p:nvSpPr>
        <p:spPr>
          <a:xfrm>
            <a:off x="6172200" y="2505075"/>
            <a:ext cx="5183188"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7" name="Pladsholder til dato 6">
            <a:extLst>
              <a:ext uri="{FF2B5EF4-FFF2-40B4-BE49-F238E27FC236}">
                <a16:creationId xmlns:a16="http://schemas.microsoft.com/office/drawing/2014/main" id="{8C6D9616-6F9A-E069-08A7-32D9F85CA17F}"/>
              </a:ext>
            </a:extLst>
          </p:cNvPr>
          <p:cNvSpPr>
            <a:spLocks noGrp="1"/>
          </p:cNvSpPr>
          <p:nvPr>
            <p:ph type="dt" sz="half" idx="10"/>
          </p:nvPr>
        </p:nvSpPr>
        <p:spPr/>
        <p:txBody>
          <a:bodyPr/>
          <a:lstStyle/>
          <a:p>
            <a:fld id="{16C96D34-33D3-493D-BB00-30B56DB9A9C1}" type="datetimeFigureOut">
              <a:rPr lang="da-DK" smtClean="0"/>
              <a:t>31-07-2023</a:t>
            </a:fld>
            <a:endParaRPr lang="da-DK"/>
          </a:p>
        </p:txBody>
      </p:sp>
      <p:sp>
        <p:nvSpPr>
          <p:cNvPr id="8" name="Pladsholder til sidefod 7">
            <a:extLst>
              <a:ext uri="{FF2B5EF4-FFF2-40B4-BE49-F238E27FC236}">
                <a16:creationId xmlns:a16="http://schemas.microsoft.com/office/drawing/2014/main" id="{0FDAE607-770A-CA91-BC04-F33307BAA8FE}"/>
              </a:ext>
            </a:extLst>
          </p:cNvPr>
          <p:cNvSpPr>
            <a:spLocks noGrp="1"/>
          </p:cNvSpPr>
          <p:nvPr>
            <p:ph type="ftr" sz="quarter" idx="11"/>
          </p:nvPr>
        </p:nvSpPr>
        <p:spPr/>
        <p:txBody>
          <a:bodyPr/>
          <a:lstStyle/>
          <a:p>
            <a:endParaRPr lang="da-DK"/>
          </a:p>
        </p:txBody>
      </p:sp>
      <p:sp>
        <p:nvSpPr>
          <p:cNvPr id="9" name="Pladsholder til slidenummer 8">
            <a:extLst>
              <a:ext uri="{FF2B5EF4-FFF2-40B4-BE49-F238E27FC236}">
                <a16:creationId xmlns:a16="http://schemas.microsoft.com/office/drawing/2014/main" id="{D73E0621-8D3D-0622-0DBD-2D49F220FC9A}"/>
              </a:ext>
            </a:extLst>
          </p:cNvPr>
          <p:cNvSpPr>
            <a:spLocks noGrp="1"/>
          </p:cNvSpPr>
          <p:nvPr>
            <p:ph type="sldNum" sz="quarter" idx="12"/>
          </p:nvPr>
        </p:nvSpPr>
        <p:spPr/>
        <p:txBody>
          <a:bodyPr/>
          <a:lstStyle/>
          <a:p>
            <a:fld id="{75EF4B77-5283-49F1-96C0-51D2F20B7BA9}" type="slidenum">
              <a:rPr lang="da-DK" smtClean="0"/>
              <a:t>‹nr.›</a:t>
            </a:fld>
            <a:endParaRPr lang="da-DK"/>
          </a:p>
        </p:txBody>
      </p:sp>
    </p:spTree>
    <p:extLst>
      <p:ext uri="{BB962C8B-B14F-4D97-AF65-F5344CB8AC3E}">
        <p14:creationId xmlns:p14="http://schemas.microsoft.com/office/powerpoint/2010/main" val="42337806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D49F185-DA61-1CD0-A72C-12E05C07EA81}"/>
              </a:ext>
            </a:extLst>
          </p:cNvPr>
          <p:cNvSpPr>
            <a:spLocks noGrp="1"/>
          </p:cNvSpPr>
          <p:nvPr>
            <p:ph type="title"/>
          </p:nvPr>
        </p:nvSpPr>
        <p:spPr/>
        <p:txBody>
          <a:bodyPr/>
          <a:lstStyle/>
          <a:p>
            <a:r>
              <a:rPr lang="da-DK"/>
              <a:t>Klik for at redigere titeltypografien i masteren</a:t>
            </a:r>
          </a:p>
        </p:txBody>
      </p:sp>
      <p:sp>
        <p:nvSpPr>
          <p:cNvPr id="3" name="Pladsholder til dato 2">
            <a:extLst>
              <a:ext uri="{FF2B5EF4-FFF2-40B4-BE49-F238E27FC236}">
                <a16:creationId xmlns:a16="http://schemas.microsoft.com/office/drawing/2014/main" id="{0846805F-E959-DF49-1BB2-A28C9DDC4F84}"/>
              </a:ext>
            </a:extLst>
          </p:cNvPr>
          <p:cNvSpPr>
            <a:spLocks noGrp="1"/>
          </p:cNvSpPr>
          <p:nvPr>
            <p:ph type="dt" sz="half" idx="10"/>
          </p:nvPr>
        </p:nvSpPr>
        <p:spPr/>
        <p:txBody>
          <a:bodyPr/>
          <a:lstStyle/>
          <a:p>
            <a:fld id="{16C96D34-33D3-493D-BB00-30B56DB9A9C1}" type="datetimeFigureOut">
              <a:rPr lang="da-DK" smtClean="0"/>
              <a:t>31-07-2023</a:t>
            </a:fld>
            <a:endParaRPr lang="da-DK"/>
          </a:p>
        </p:txBody>
      </p:sp>
      <p:sp>
        <p:nvSpPr>
          <p:cNvPr id="4" name="Pladsholder til sidefod 3">
            <a:extLst>
              <a:ext uri="{FF2B5EF4-FFF2-40B4-BE49-F238E27FC236}">
                <a16:creationId xmlns:a16="http://schemas.microsoft.com/office/drawing/2014/main" id="{D19563B6-D5CC-01D0-C8CA-B77964C51062}"/>
              </a:ext>
            </a:extLst>
          </p:cNvPr>
          <p:cNvSpPr>
            <a:spLocks noGrp="1"/>
          </p:cNvSpPr>
          <p:nvPr>
            <p:ph type="ftr" sz="quarter" idx="11"/>
          </p:nvPr>
        </p:nvSpPr>
        <p:spPr/>
        <p:txBody>
          <a:bodyPr/>
          <a:lstStyle/>
          <a:p>
            <a:endParaRPr lang="da-DK"/>
          </a:p>
        </p:txBody>
      </p:sp>
      <p:sp>
        <p:nvSpPr>
          <p:cNvPr id="5" name="Pladsholder til slidenummer 4">
            <a:extLst>
              <a:ext uri="{FF2B5EF4-FFF2-40B4-BE49-F238E27FC236}">
                <a16:creationId xmlns:a16="http://schemas.microsoft.com/office/drawing/2014/main" id="{4A94FBAF-D571-CA9A-750F-7DF824EDBA15}"/>
              </a:ext>
            </a:extLst>
          </p:cNvPr>
          <p:cNvSpPr>
            <a:spLocks noGrp="1"/>
          </p:cNvSpPr>
          <p:nvPr>
            <p:ph type="sldNum" sz="quarter" idx="12"/>
          </p:nvPr>
        </p:nvSpPr>
        <p:spPr/>
        <p:txBody>
          <a:bodyPr/>
          <a:lstStyle/>
          <a:p>
            <a:fld id="{75EF4B77-5283-49F1-96C0-51D2F20B7BA9}" type="slidenum">
              <a:rPr lang="da-DK" smtClean="0"/>
              <a:t>‹nr.›</a:t>
            </a:fld>
            <a:endParaRPr lang="da-DK"/>
          </a:p>
        </p:txBody>
      </p:sp>
    </p:spTree>
    <p:extLst>
      <p:ext uri="{BB962C8B-B14F-4D97-AF65-F5344CB8AC3E}">
        <p14:creationId xmlns:p14="http://schemas.microsoft.com/office/powerpoint/2010/main" val="7835908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dsholder til dato 1">
            <a:extLst>
              <a:ext uri="{FF2B5EF4-FFF2-40B4-BE49-F238E27FC236}">
                <a16:creationId xmlns:a16="http://schemas.microsoft.com/office/drawing/2014/main" id="{36B8EB79-C82E-A50C-96E1-2685291D67BD}"/>
              </a:ext>
            </a:extLst>
          </p:cNvPr>
          <p:cNvSpPr>
            <a:spLocks noGrp="1"/>
          </p:cNvSpPr>
          <p:nvPr>
            <p:ph type="dt" sz="half" idx="10"/>
          </p:nvPr>
        </p:nvSpPr>
        <p:spPr/>
        <p:txBody>
          <a:bodyPr/>
          <a:lstStyle/>
          <a:p>
            <a:fld id="{16C96D34-33D3-493D-BB00-30B56DB9A9C1}" type="datetimeFigureOut">
              <a:rPr lang="da-DK" smtClean="0"/>
              <a:t>31-07-2023</a:t>
            </a:fld>
            <a:endParaRPr lang="da-DK"/>
          </a:p>
        </p:txBody>
      </p:sp>
      <p:sp>
        <p:nvSpPr>
          <p:cNvPr id="3" name="Pladsholder til sidefod 2">
            <a:extLst>
              <a:ext uri="{FF2B5EF4-FFF2-40B4-BE49-F238E27FC236}">
                <a16:creationId xmlns:a16="http://schemas.microsoft.com/office/drawing/2014/main" id="{E17768CB-1B11-0476-46A2-E1F4C37B864C}"/>
              </a:ext>
            </a:extLst>
          </p:cNvPr>
          <p:cNvSpPr>
            <a:spLocks noGrp="1"/>
          </p:cNvSpPr>
          <p:nvPr>
            <p:ph type="ftr" sz="quarter" idx="11"/>
          </p:nvPr>
        </p:nvSpPr>
        <p:spPr/>
        <p:txBody>
          <a:bodyPr/>
          <a:lstStyle/>
          <a:p>
            <a:endParaRPr lang="da-DK"/>
          </a:p>
        </p:txBody>
      </p:sp>
      <p:sp>
        <p:nvSpPr>
          <p:cNvPr id="4" name="Pladsholder til slidenummer 3">
            <a:extLst>
              <a:ext uri="{FF2B5EF4-FFF2-40B4-BE49-F238E27FC236}">
                <a16:creationId xmlns:a16="http://schemas.microsoft.com/office/drawing/2014/main" id="{4C83905D-58F4-EEE6-6E88-4E365900B9FA}"/>
              </a:ext>
            </a:extLst>
          </p:cNvPr>
          <p:cNvSpPr>
            <a:spLocks noGrp="1"/>
          </p:cNvSpPr>
          <p:nvPr>
            <p:ph type="sldNum" sz="quarter" idx="12"/>
          </p:nvPr>
        </p:nvSpPr>
        <p:spPr/>
        <p:txBody>
          <a:bodyPr/>
          <a:lstStyle/>
          <a:p>
            <a:fld id="{75EF4B77-5283-49F1-96C0-51D2F20B7BA9}" type="slidenum">
              <a:rPr lang="da-DK" smtClean="0"/>
              <a:t>‹nr.›</a:t>
            </a:fld>
            <a:endParaRPr lang="da-DK"/>
          </a:p>
        </p:txBody>
      </p:sp>
    </p:spTree>
    <p:extLst>
      <p:ext uri="{BB962C8B-B14F-4D97-AF65-F5344CB8AC3E}">
        <p14:creationId xmlns:p14="http://schemas.microsoft.com/office/powerpoint/2010/main" val="6563563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CDE5F66-4F3A-8605-05A8-4FC5B26D6F83}"/>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indhold 2">
            <a:extLst>
              <a:ext uri="{FF2B5EF4-FFF2-40B4-BE49-F238E27FC236}">
                <a16:creationId xmlns:a16="http://schemas.microsoft.com/office/drawing/2014/main" id="{0A20557A-EDC5-124A-8407-FCF23453867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tekst 3">
            <a:extLst>
              <a:ext uri="{FF2B5EF4-FFF2-40B4-BE49-F238E27FC236}">
                <a16:creationId xmlns:a16="http://schemas.microsoft.com/office/drawing/2014/main" id="{476EA61C-5B6A-2CE8-25A9-AA9749294BF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15EA1AF6-AC15-0788-96DE-2F0A96204E25}"/>
              </a:ext>
            </a:extLst>
          </p:cNvPr>
          <p:cNvSpPr>
            <a:spLocks noGrp="1"/>
          </p:cNvSpPr>
          <p:nvPr>
            <p:ph type="dt" sz="half" idx="10"/>
          </p:nvPr>
        </p:nvSpPr>
        <p:spPr/>
        <p:txBody>
          <a:bodyPr/>
          <a:lstStyle/>
          <a:p>
            <a:fld id="{16C96D34-33D3-493D-BB00-30B56DB9A9C1}" type="datetimeFigureOut">
              <a:rPr lang="da-DK" smtClean="0"/>
              <a:t>31-07-2023</a:t>
            </a:fld>
            <a:endParaRPr lang="da-DK"/>
          </a:p>
        </p:txBody>
      </p:sp>
      <p:sp>
        <p:nvSpPr>
          <p:cNvPr id="6" name="Pladsholder til sidefod 5">
            <a:extLst>
              <a:ext uri="{FF2B5EF4-FFF2-40B4-BE49-F238E27FC236}">
                <a16:creationId xmlns:a16="http://schemas.microsoft.com/office/drawing/2014/main" id="{8D48B70F-0AB9-DC49-840D-2F5956FBB04E}"/>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CDC745E8-41DD-2FB9-827D-D797CFB3E1BA}"/>
              </a:ext>
            </a:extLst>
          </p:cNvPr>
          <p:cNvSpPr>
            <a:spLocks noGrp="1"/>
          </p:cNvSpPr>
          <p:nvPr>
            <p:ph type="sldNum" sz="quarter" idx="12"/>
          </p:nvPr>
        </p:nvSpPr>
        <p:spPr/>
        <p:txBody>
          <a:bodyPr/>
          <a:lstStyle/>
          <a:p>
            <a:fld id="{75EF4B77-5283-49F1-96C0-51D2F20B7BA9}" type="slidenum">
              <a:rPr lang="da-DK" smtClean="0"/>
              <a:t>‹nr.›</a:t>
            </a:fld>
            <a:endParaRPr lang="da-DK"/>
          </a:p>
        </p:txBody>
      </p:sp>
    </p:spTree>
    <p:extLst>
      <p:ext uri="{BB962C8B-B14F-4D97-AF65-F5344CB8AC3E}">
        <p14:creationId xmlns:p14="http://schemas.microsoft.com/office/powerpoint/2010/main" val="34493241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EBE438A-F796-F891-37F7-C09815189414}"/>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billede 2">
            <a:extLst>
              <a:ext uri="{FF2B5EF4-FFF2-40B4-BE49-F238E27FC236}">
                <a16:creationId xmlns:a16="http://schemas.microsoft.com/office/drawing/2014/main" id="{5323AFEF-35BC-CA59-4DD4-C1EF2A6628C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a-DK"/>
          </a:p>
        </p:txBody>
      </p:sp>
      <p:sp>
        <p:nvSpPr>
          <p:cNvPr id="4" name="Pladsholder til tekst 3">
            <a:extLst>
              <a:ext uri="{FF2B5EF4-FFF2-40B4-BE49-F238E27FC236}">
                <a16:creationId xmlns:a16="http://schemas.microsoft.com/office/drawing/2014/main" id="{E2692F24-99BA-B310-CCD9-E4A217368C4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A4372B79-3C9B-AC32-8B0F-C19D07543B95}"/>
              </a:ext>
            </a:extLst>
          </p:cNvPr>
          <p:cNvSpPr>
            <a:spLocks noGrp="1"/>
          </p:cNvSpPr>
          <p:nvPr>
            <p:ph type="dt" sz="half" idx="10"/>
          </p:nvPr>
        </p:nvSpPr>
        <p:spPr/>
        <p:txBody>
          <a:bodyPr/>
          <a:lstStyle/>
          <a:p>
            <a:fld id="{16C96D34-33D3-493D-BB00-30B56DB9A9C1}" type="datetimeFigureOut">
              <a:rPr lang="da-DK" smtClean="0"/>
              <a:t>31-07-2023</a:t>
            </a:fld>
            <a:endParaRPr lang="da-DK"/>
          </a:p>
        </p:txBody>
      </p:sp>
      <p:sp>
        <p:nvSpPr>
          <p:cNvPr id="6" name="Pladsholder til sidefod 5">
            <a:extLst>
              <a:ext uri="{FF2B5EF4-FFF2-40B4-BE49-F238E27FC236}">
                <a16:creationId xmlns:a16="http://schemas.microsoft.com/office/drawing/2014/main" id="{D5D84B6E-9C70-A36A-8D35-5C9B94ED72BB}"/>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7EEE75A8-6938-B6DD-4C3B-DDA14DE1E285}"/>
              </a:ext>
            </a:extLst>
          </p:cNvPr>
          <p:cNvSpPr>
            <a:spLocks noGrp="1"/>
          </p:cNvSpPr>
          <p:nvPr>
            <p:ph type="sldNum" sz="quarter" idx="12"/>
          </p:nvPr>
        </p:nvSpPr>
        <p:spPr/>
        <p:txBody>
          <a:bodyPr/>
          <a:lstStyle/>
          <a:p>
            <a:fld id="{75EF4B77-5283-49F1-96C0-51D2F20B7BA9}" type="slidenum">
              <a:rPr lang="da-DK" smtClean="0"/>
              <a:t>‹nr.›</a:t>
            </a:fld>
            <a:endParaRPr lang="da-DK"/>
          </a:p>
        </p:txBody>
      </p:sp>
    </p:spTree>
    <p:extLst>
      <p:ext uri="{BB962C8B-B14F-4D97-AF65-F5344CB8AC3E}">
        <p14:creationId xmlns:p14="http://schemas.microsoft.com/office/powerpoint/2010/main" val="523566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titel 1">
            <a:extLst>
              <a:ext uri="{FF2B5EF4-FFF2-40B4-BE49-F238E27FC236}">
                <a16:creationId xmlns:a16="http://schemas.microsoft.com/office/drawing/2014/main" id="{8112289E-2571-57BC-8091-BCBA40D62E7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a-DK"/>
              <a:t>Klik for at redigere titeltypografien i masteren</a:t>
            </a:r>
          </a:p>
        </p:txBody>
      </p:sp>
      <p:sp>
        <p:nvSpPr>
          <p:cNvPr id="3" name="Pladsholder til tekst 2">
            <a:extLst>
              <a:ext uri="{FF2B5EF4-FFF2-40B4-BE49-F238E27FC236}">
                <a16:creationId xmlns:a16="http://schemas.microsoft.com/office/drawing/2014/main" id="{8A974F04-8D5D-E0E2-5995-138962B6D6B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FF4F0054-84CC-649B-4333-A3739A8649F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C96D34-33D3-493D-BB00-30B56DB9A9C1}" type="datetimeFigureOut">
              <a:rPr lang="da-DK" smtClean="0"/>
              <a:t>31-07-2023</a:t>
            </a:fld>
            <a:endParaRPr lang="da-DK"/>
          </a:p>
        </p:txBody>
      </p:sp>
      <p:sp>
        <p:nvSpPr>
          <p:cNvPr id="5" name="Pladsholder til sidefod 4">
            <a:extLst>
              <a:ext uri="{FF2B5EF4-FFF2-40B4-BE49-F238E27FC236}">
                <a16:creationId xmlns:a16="http://schemas.microsoft.com/office/drawing/2014/main" id="{58CD5803-38A8-FD34-FB0F-D780E7ED24C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a-DK"/>
          </a:p>
        </p:txBody>
      </p:sp>
      <p:sp>
        <p:nvSpPr>
          <p:cNvPr id="6" name="Pladsholder til slidenummer 5">
            <a:extLst>
              <a:ext uri="{FF2B5EF4-FFF2-40B4-BE49-F238E27FC236}">
                <a16:creationId xmlns:a16="http://schemas.microsoft.com/office/drawing/2014/main" id="{5D29BE67-782E-A6A7-0213-A488B806561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EF4B77-5283-49F1-96C0-51D2F20B7BA9}" type="slidenum">
              <a:rPr lang="da-DK" smtClean="0"/>
              <a:t>‹nr.›</a:t>
            </a:fld>
            <a:endParaRPr lang="da-DK"/>
          </a:p>
        </p:txBody>
      </p:sp>
    </p:spTree>
    <p:extLst>
      <p:ext uri="{BB962C8B-B14F-4D97-AF65-F5344CB8AC3E}">
        <p14:creationId xmlns:p14="http://schemas.microsoft.com/office/powerpoint/2010/main" val="24639705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2055" name="Rectangle 2054">
            <a:extLst>
              <a:ext uri="{FF2B5EF4-FFF2-40B4-BE49-F238E27FC236}">
                <a16:creationId xmlns:a16="http://schemas.microsoft.com/office/drawing/2014/main" id="{71B2258F-86CA-4D4D-8270-BC05FCDEBF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50" name="Picture 2" descr="Dicte (2013)">
            <a:extLst>
              <a:ext uri="{FF2B5EF4-FFF2-40B4-BE49-F238E27FC236}">
                <a16:creationId xmlns:a16="http://schemas.microsoft.com/office/drawing/2014/main" id="{FAA453B7-C8E1-C49E-E7A4-869695FD6CDE}"/>
              </a:ext>
            </a:extLst>
          </p:cNvPr>
          <p:cNvPicPr>
            <a:picLocks noChangeAspect="1" noChangeArrowheads="1"/>
          </p:cNvPicPr>
          <p:nvPr/>
        </p:nvPicPr>
        <p:blipFill rotWithShape="1">
          <a:blip r:embed="rId2">
            <a:alphaModFix amt="50000"/>
            <a:extLst>
              <a:ext uri="{28A0092B-C50C-407E-A947-70E740481C1C}">
                <a14:useLocalDpi xmlns:a14="http://schemas.microsoft.com/office/drawing/2010/main" val="0"/>
              </a:ext>
            </a:extLst>
          </a:blip>
          <a:srcRect l="11556" r="-1" b="-1"/>
          <a:stretch/>
        </p:blipFill>
        <p:spPr bwMode="auto">
          <a:xfrm>
            <a:off x="20" y="1"/>
            <a:ext cx="12191980" cy="6857999"/>
          </a:xfrm>
          <a:prstGeom prst="rect">
            <a:avLst/>
          </a:prstGeom>
          <a:noFill/>
          <a:extLst>
            <a:ext uri="{909E8E84-426E-40DD-AFC4-6F175D3DCCD1}">
              <a14:hiddenFill xmlns:a14="http://schemas.microsoft.com/office/drawing/2010/main">
                <a:solidFill>
                  <a:srgbClr val="FFFFFF"/>
                </a:solidFill>
              </a14:hiddenFill>
            </a:ext>
          </a:extLst>
        </p:spPr>
      </p:pic>
      <p:sp>
        <p:nvSpPr>
          <p:cNvPr id="2" name="Titel 1">
            <a:extLst>
              <a:ext uri="{FF2B5EF4-FFF2-40B4-BE49-F238E27FC236}">
                <a16:creationId xmlns:a16="http://schemas.microsoft.com/office/drawing/2014/main" id="{88D293D8-F968-91A2-9710-FE6E0FA36661}"/>
              </a:ext>
            </a:extLst>
          </p:cNvPr>
          <p:cNvSpPr>
            <a:spLocks noGrp="1"/>
          </p:cNvSpPr>
          <p:nvPr>
            <p:ph type="ctrTitle"/>
          </p:nvPr>
        </p:nvSpPr>
        <p:spPr>
          <a:xfrm>
            <a:off x="1524000" y="1122362"/>
            <a:ext cx="9144000" cy="2900518"/>
          </a:xfrm>
        </p:spPr>
        <p:txBody>
          <a:bodyPr>
            <a:normAutofit/>
          </a:bodyPr>
          <a:lstStyle/>
          <a:p>
            <a:r>
              <a:rPr lang="da-DK" dirty="0" err="1">
                <a:solidFill>
                  <a:srgbClr val="FFFFFF"/>
                </a:solidFill>
              </a:rPr>
              <a:t>Femikrimi</a:t>
            </a:r>
            <a:endParaRPr lang="da-DK" dirty="0">
              <a:solidFill>
                <a:srgbClr val="FFFFFF"/>
              </a:solidFill>
            </a:endParaRPr>
          </a:p>
        </p:txBody>
      </p:sp>
      <p:sp>
        <p:nvSpPr>
          <p:cNvPr id="3" name="Undertitel 2">
            <a:extLst>
              <a:ext uri="{FF2B5EF4-FFF2-40B4-BE49-F238E27FC236}">
                <a16:creationId xmlns:a16="http://schemas.microsoft.com/office/drawing/2014/main" id="{84549472-5A9C-582B-D3BE-D9E0BE482D67}"/>
              </a:ext>
            </a:extLst>
          </p:cNvPr>
          <p:cNvSpPr>
            <a:spLocks noGrp="1"/>
          </p:cNvSpPr>
          <p:nvPr>
            <p:ph type="subTitle" idx="1"/>
          </p:nvPr>
        </p:nvSpPr>
        <p:spPr>
          <a:xfrm>
            <a:off x="1524000" y="4159404"/>
            <a:ext cx="9144000" cy="1098395"/>
          </a:xfrm>
        </p:spPr>
        <p:txBody>
          <a:bodyPr>
            <a:normAutofit/>
          </a:bodyPr>
          <a:lstStyle/>
          <a:p>
            <a:r>
              <a:rPr lang="da-DK">
                <a:solidFill>
                  <a:srgbClr val="FFFFFF"/>
                </a:solidFill>
              </a:rPr>
              <a:t>1x</a:t>
            </a:r>
          </a:p>
        </p:txBody>
      </p:sp>
    </p:spTree>
    <p:extLst>
      <p:ext uri="{BB962C8B-B14F-4D97-AF65-F5344CB8AC3E}">
        <p14:creationId xmlns:p14="http://schemas.microsoft.com/office/powerpoint/2010/main" val="2433661420"/>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63E1501-CDCE-16A7-A54A-FD3B4BA92758}"/>
              </a:ext>
            </a:extLst>
          </p:cNvPr>
          <p:cNvSpPr>
            <a:spLocks noGrp="1"/>
          </p:cNvSpPr>
          <p:nvPr>
            <p:ph type="title"/>
          </p:nvPr>
        </p:nvSpPr>
        <p:spPr/>
        <p:txBody>
          <a:bodyPr/>
          <a:lstStyle/>
          <a:p>
            <a:r>
              <a:rPr lang="da-DK" dirty="0"/>
              <a:t>Opsummerende: Genrefornyelse</a:t>
            </a:r>
          </a:p>
        </p:txBody>
      </p:sp>
      <p:sp>
        <p:nvSpPr>
          <p:cNvPr id="3" name="Pladsholder til indhold 2">
            <a:extLst>
              <a:ext uri="{FF2B5EF4-FFF2-40B4-BE49-F238E27FC236}">
                <a16:creationId xmlns:a16="http://schemas.microsoft.com/office/drawing/2014/main" id="{303B966B-D18F-D92F-56F3-1F34DFFAEB9F}"/>
              </a:ext>
            </a:extLst>
          </p:cNvPr>
          <p:cNvSpPr>
            <a:spLocks noGrp="1"/>
          </p:cNvSpPr>
          <p:nvPr>
            <p:ph idx="1"/>
          </p:nvPr>
        </p:nvSpPr>
        <p:spPr/>
        <p:txBody>
          <a:bodyPr/>
          <a:lstStyle/>
          <a:p>
            <a:r>
              <a:rPr lang="da-DK" dirty="0" err="1"/>
              <a:t>Femikrimi</a:t>
            </a:r>
            <a:r>
              <a:rPr lang="da-DK" dirty="0"/>
              <a:t> en subgenre til krimigenren.</a:t>
            </a:r>
          </a:p>
          <a:p>
            <a:r>
              <a:rPr lang="da-DK" dirty="0"/>
              <a:t>Den kvindelige detektiv udgør en fornyelse, fordi hun med sit køn og erfaringsverden er med til at åbne et kritisk blik på genren.  </a:t>
            </a:r>
          </a:p>
          <a:p>
            <a:r>
              <a:rPr lang="da-DK" dirty="0"/>
              <a:t>‘Den mandlig dominans’ er noget nyt i forbindelse med </a:t>
            </a:r>
            <a:r>
              <a:rPr lang="da-DK" dirty="0" err="1"/>
              <a:t>femikrimien</a:t>
            </a:r>
            <a:r>
              <a:rPr lang="da-DK" dirty="0"/>
              <a:t>.</a:t>
            </a:r>
          </a:p>
          <a:p>
            <a:r>
              <a:rPr lang="da-DK" dirty="0"/>
              <a:t>Skrevet af kvinder, om kvinder, for kvinder. </a:t>
            </a:r>
            <a:r>
              <a:rPr lang="da-DK" dirty="0">
                <a:sym typeface="Wingdings" panose="05000000000000000000" pitchFamily="2" charset="2"/>
              </a:rPr>
              <a:t>Kønnets betydning for handlingen. </a:t>
            </a:r>
          </a:p>
          <a:p>
            <a:pPr lvl="1"/>
            <a:r>
              <a:rPr lang="da-DK" dirty="0">
                <a:sym typeface="Wingdings" panose="05000000000000000000" pitchFamily="2" charset="2"/>
              </a:rPr>
              <a:t>Kvindelig identifikation.</a:t>
            </a:r>
          </a:p>
          <a:p>
            <a:pPr marL="0" indent="0">
              <a:buNone/>
            </a:pPr>
            <a:endParaRPr lang="da-DK" dirty="0"/>
          </a:p>
          <a:p>
            <a:endParaRPr lang="da-DK" dirty="0"/>
          </a:p>
        </p:txBody>
      </p:sp>
    </p:spTree>
    <p:extLst>
      <p:ext uri="{BB962C8B-B14F-4D97-AF65-F5344CB8AC3E}">
        <p14:creationId xmlns:p14="http://schemas.microsoft.com/office/powerpoint/2010/main" val="36512994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CEEC214-ED9C-2B10-0B9F-114F5733D2E1}"/>
              </a:ext>
            </a:extLst>
          </p:cNvPr>
          <p:cNvSpPr>
            <a:spLocks noGrp="1"/>
          </p:cNvSpPr>
          <p:nvPr>
            <p:ph type="title"/>
          </p:nvPr>
        </p:nvSpPr>
        <p:spPr/>
        <p:txBody>
          <a:bodyPr/>
          <a:lstStyle/>
          <a:p>
            <a:r>
              <a:rPr lang="da-DK" dirty="0" err="1"/>
              <a:t>Femikrimiens</a:t>
            </a:r>
            <a:r>
              <a:rPr lang="da-DK" dirty="0"/>
              <a:t> feminisme</a:t>
            </a:r>
          </a:p>
        </p:txBody>
      </p:sp>
      <p:sp>
        <p:nvSpPr>
          <p:cNvPr id="3" name="Pladsholder til indhold 2">
            <a:extLst>
              <a:ext uri="{FF2B5EF4-FFF2-40B4-BE49-F238E27FC236}">
                <a16:creationId xmlns:a16="http://schemas.microsoft.com/office/drawing/2014/main" id="{B51675F1-B78D-DB50-6A17-4B8C36378366}"/>
              </a:ext>
            </a:extLst>
          </p:cNvPr>
          <p:cNvSpPr>
            <a:spLocks noGrp="1"/>
          </p:cNvSpPr>
          <p:nvPr>
            <p:ph idx="1"/>
          </p:nvPr>
        </p:nvSpPr>
        <p:spPr/>
        <p:txBody>
          <a:bodyPr>
            <a:normAutofit fontScale="85000" lnSpcReduction="20000"/>
          </a:bodyPr>
          <a:lstStyle/>
          <a:p>
            <a:r>
              <a:rPr lang="da-DK" dirty="0"/>
              <a:t>Amerikansk </a:t>
            </a:r>
            <a:r>
              <a:rPr lang="da-DK" dirty="0" err="1"/>
              <a:t>femikrimi</a:t>
            </a:r>
            <a:r>
              <a:rPr lang="da-DK" dirty="0"/>
              <a:t> fokuserer på kvinders juridiske rettigheder.</a:t>
            </a:r>
          </a:p>
          <a:p>
            <a:pPr marL="0" indent="0">
              <a:buNone/>
            </a:pPr>
            <a:r>
              <a:rPr lang="da-DK" dirty="0"/>
              <a:t>Den skandinaviske </a:t>
            </a:r>
            <a:r>
              <a:rPr lang="da-DK" dirty="0" err="1"/>
              <a:t>femikrimi</a:t>
            </a:r>
            <a:r>
              <a:rPr lang="da-DK" dirty="0"/>
              <a:t> fokuserer på kvinders livsvilkår, som de lever under i det skandinaviske samfund. </a:t>
            </a:r>
          </a:p>
          <a:p>
            <a:pPr lvl="1"/>
            <a:r>
              <a:rPr lang="da-DK" dirty="0"/>
              <a:t>Intentionen om at have lige vilkår mellem kønnene er ikke altid en realitet, da samfundet stadig har en iboende ‘mandlig dominans’.</a:t>
            </a:r>
          </a:p>
          <a:p>
            <a:r>
              <a:rPr lang="da-DK" dirty="0"/>
              <a:t>Forskelsbehandling mellem kønnene. </a:t>
            </a:r>
          </a:p>
          <a:p>
            <a:r>
              <a:rPr lang="da-DK" dirty="0"/>
              <a:t>‘Den mandlig dominans’ kan fører til en række forbrydelser mod kvinder. </a:t>
            </a:r>
          </a:p>
          <a:p>
            <a:r>
              <a:rPr lang="da-DK" dirty="0"/>
              <a:t>Den kvindelige detektiv er en stærk, moderne kvinde, der ikke lader sig påvirke af den uretfærdighed, der opstår i dette samfund.</a:t>
            </a:r>
          </a:p>
          <a:p>
            <a:pPr lvl="1"/>
            <a:r>
              <a:rPr lang="da-DK" dirty="0"/>
              <a:t>Modstand til de stereotypiske, traditionelle kønsroller.</a:t>
            </a:r>
          </a:p>
          <a:p>
            <a:r>
              <a:rPr lang="da-DK" dirty="0"/>
              <a:t> Det kvindelige subjekt udgør en hybrid mellem to sider:</a:t>
            </a:r>
          </a:p>
          <a:p>
            <a:pPr marL="914400" lvl="1" indent="-457200">
              <a:buAutoNum type="arabicParenR"/>
            </a:pPr>
            <a:r>
              <a:rPr lang="da-DK" dirty="0"/>
              <a:t>Den typiske detektiv, der bryder regler for at opklare den enkelte sag. (arbejdslivet)</a:t>
            </a:r>
          </a:p>
          <a:p>
            <a:pPr marL="914400" lvl="1" indent="-457200">
              <a:buAutoNum type="arabicParenR"/>
            </a:pPr>
            <a:r>
              <a:rPr lang="da-DK" dirty="0"/>
              <a:t>En kvindelig indsigt, </a:t>
            </a:r>
            <a:r>
              <a:rPr lang="da-DK"/>
              <a:t>der udspringer </a:t>
            </a:r>
            <a:r>
              <a:rPr lang="da-DK" dirty="0"/>
              <a:t>fra kvindernes erfaringsverden </a:t>
            </a:r>
            <a:r>
              <a:rPr lang="da-DK"/>
              <a:t>(privatliv)</a:t>
            </a:r>
            <a:endParaRPr lang="da-DK" dirty="0"/>
          </a:p>
        </p:txBody>
      </p:sp>
    </p:spTree>
    <p:extLst>
      <p:ext uri="{BB962C8B-B14F-4D97-AF65-F5344CB8AC3E}">
        <p14:creationId xmlns:p14="http://schemas.microsoft.com/office/powerpoint/2010/main" val="28055920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33" name="Rectangle 1032">
            <a:extLst>
              <a:ext uri="{FF2B5EF4-FFF2-40B4-BE49-F238E27FC236}">
                <a16:creationId xmlns:a16="http://schemas.microsoft.com/office/drawing/2014/main" id="{2B97F24A-32CE-4C1C-A50D-3016B394DC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E64DD61D-4AA0-5912-214D-156E8144D0F6}"/>
              </a:ext>
            </a:extLst>
          </p:cNvPr>
          <p:cNvSpPr>
            <a:spLocks noGrp="1"/>
          </p:cNvSpPr>
          <p:nvPr>
            <p:ph type="title"/>
          </p:nvPr>
        </p:nvSpPr>
        <p:spPr>
          <a:xfrm>
            <a:off x="630936" y="639520"/>
            <a:ext cx="3429000" cy="1719072"/>
          </a:xfrm>
        </p:spPr>
        <p:txBody>
          <a:bodyPr anchor="b">
            <a:normAutofit/>
          </a:bodyPr>
          <a:lstStyle/>
          <a:p>
            <a:r>
              <a:rPr lang="da-DK" sz="4600" dirty="0"/>
              <a:t>Karakteristika for </a:t>
            </a:r>
            <a:r>
              <a:rPr lang="da-DK" sz="4600" dirty="0" err="1"/>
              <a:t>femikrimi</a:t>
            </a:r>
            <a:endParaRPr lang="da-DK" sz="4600" dirty="0"/>
          </a:p>
        </p:txBody>
      </p:sp>
      <p:sp>
        <p:nvSpPr>
          <p:cNvPr id="1035" name="sketch line">
            <a:extLst>
              <a:ext uri="{FF2B5EF4-FFF2-40B4-BE49-F238E27FC236}">
                <a16:creationId xmlns:a16="http://schemas.microsoft.com/office/drawing/2014/main" id="{CD8B4F24-440B-49E9-B85D-733523DC06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278" y="2573756"/>
            <a:ext cx="3255095" cy="18288"/>
          </a:xfrm>
          <a:custGeom>
            <a:avLst/>
            <a:gdLst>
              <a:gd name="connsiteX0" fmla="*/ 0 w 3255095"/>
              <a:gd name="connsiteY0" fmla="*/ 0 h 18288"/>
              <a:gd name="connsiteX1" fmla="*/ 618468 w 3255095"/>
              <a:gd name="connsiteY1" fmla="*/ 0 h 18288"/>
              <a:gd name="connsiteX2" fmla="*/ 1269487 w 3255095"/>
              <a:gd name="connsiteY2" fmla="*/ 0 h 18288"/>
              <a:gd name="connsiteX3" fmla="*/ 1953057 w 3255095"/>
              <a:gd name="connsiteY3" fmla="*/ 0 h 18288"/>
              <a:gd name="connsiteX4" fmla="*/ 2636627 w 3255095"/>
              <a:gd name="connsiteY4" fmla="*/ 0 h 18288"/>
              <a:gd name="connsiteX5" fmla="*/ 3255095 w 3255095"/>
              <a:gd name="connsiteY5" fmla="*/ 0 h 18288"/>
              <a:gd name="connsiteX6" fmla="*/ 3255095 w 3255095"/>
              <a:gd name="connsiteY6" fmla="*/ 18288 h 18288"/>
              <a:gd name="connsiteX7" fmla="*/ 2538974 w 3255095"/>
              <a:gd name="connsiteY7" fmla="*/ 18288 h 18288"/>
              <a:gd name="connsiteX8" fmla="*/ 1822853 w 3255095"/>
              <a:gd name="connsiteY8" fmla="*/ 18288 h 18288"/>
              <a:gd name="connsiteX9" fmla="*/ 1171834 w 3255095"/>
              <a:gd name="connsiteY9" fmla="*/ 18288 h 18288"/>
              <a:gd name="connsiteX10" fmla="*/ 0 w 3255095"/>
              <a:gd name="connsiteY10" fmla="*/ 18288 h 18288"/>
              <a:gd name="connsiteX11" fmla="*/ 0 w 3255095"/>
              <a:gd name="connsiteY11"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255095" h="18288" fill="none" extrusionOk="0">
                <a:moveTo>
                  <a:pt x="0" y="0"/>
                </a:moveTo>
                <a:cubicBezTo>
                  <a:pt x="240201" y="-22123"/>
                  <a:pt x="462021" y="-19623"/>
                  <a:pt x="618468" y="0"/>
                </a:cubicBezTo>
                <a:cubicBezTo>
                  <a:pt x="774915" y="19623"/>
                  <a:pt x="974734" y="2035"/>
                  <a:pt x="1269487" y="0"/>
                </a:cubicBezTo>
                <a:cubicBezTo>
                  <a:pt x="1564240" y="-2035"/>
                  <a:pt x="1733579" y="10639"/>
                  <a:pt x="1953057" y="0"/>
                </a:cubicBezTo>
                <a:cubicBezTo>
                  <a:pt x="2172535" y="-10639"/>
                  <a:pt x="2453962" y="14018"/>
                  <a:pt x="2636627" y="0"/>
                </a:cubicBezTo>
                <a:cubicBezTo>
                  <a:pt x="2819292" y="-14018"/>
                  <a:pt x="3121375" y="5399"/>
                  <a:pt x="3255095" y="0"/>
                </a:cubicBezTo>
                <a:cubicBezTo>
                  <a:pt x="3254386" y="8157"/>
                  <a:pt x="3254682" y="12125"/>
                  <a:pt x="3255095" y="18288"/>
                </a:cubicBezTo>
                <a:cubicBezTo>
                  <a:pt x="3088545" y="23203"/>
                  <a:pt x="2687475" y="7419"/>
                  <a:pt x="2538974" y="18288"/>
                </a:cubicBezTo>
                <a:cubicBezTo>
                  <a:pt x="2390473" y="29157"/>
                  <a:pt x="2137381" y="-8959"/>
                  <a:pt x="1822853" y="18288"/>
                </a:cubicBezTo>
                <a:cubicBezTo>
                  <a:pt x="1508325" y="45535"/>
                  <a:pt x="1466437" y="20385"/>
                  <a:pt x="1171834" y="18288"/>
                </a:cubicBezTo>
                <a:cubicBezTo>
                  <a:pt x="877231" y="16191"/>
                  <a:pt x="561097" y="37643"/>
                  <a:pt x="0" y="18288"/>
                </a:cubicBezTo>
                <a:cubicBezTo>
                  <a:pt x="-46" y="12483"/>
                  <a:pt x="-203" y="6491"/>
                  <a:pt x="0" y="0"/>
                </a:cubicBezTo>
                <a:close/>
              </a:path>
              <a:path w="3255095" h="18288" stroke="0" extrusionOk="0">
                <a:moveTo>
                  <a:pt x="0" y="0"/>
                </a:moveTo>
                <a:cubicBezTo>
                  <a:pt x="291965" y="19429"/>
                  <a:pt x="363155" y="8568"/>
                  <a:pt x="618468" y="0"/>
                </a:cubicBezTo>
                <a:cubicBezTo>
                  <a:pt x="873781" y="-8568"/>
                  <a:pt x="904459" y="-19505"/>
                  <a:pt x="1171834" y="0"/>
                </a:cubicBezTo>
                <a:cubicBezTo>
                  <a:pt x="1439209" y="19505"/>
                  <a:pt x="1744369" y="9790"/>
                  <a:pt x="1887955" y="0"/>
                </a:cubicBezTo>
                <a:cubicBezTo>
                  <a:pt x="2031541" y="-9790"/>
                  <a:pt x="2346378" y="21240"/>
                  <a:pt x="2506423" y="0"/>
                </a:cubicBezTo>
                <a:cubicBezTo>
                  <a:pt x="2666468" y="-21240"/>
                  <a:pt x="2990257" y="30414"/>
                  <a:pt x="3255095" y="0"/>
                </a:cubicBezTo>
                <a:cubicBezTo>
                  <a:pt x="3254831" y="4493"/>
                  <a:pt x="3255479" y="9472"/>
                  <a:pt x="3255095" y="18288"/>
                </a:cubicBezTo>
                <a:cubicBezTo>
                  <a:pt x="3120743" y="16690"/>
                  <a:pt x="2759628" y="42462"/>
                  <a:pt x="2604076" y="18288"/>
                </a:cubicBezTo>
                <a:cubicBezTo>
                  <a:pt x="2448524" y="-5886"/>
                  <a:pt x="2184336" y="19599"/>
                  <a:pt x="1887955" y="18288"/>
                </a:cubicBezTo>
                <a:cubicBezTo>
                  <a:pt x="1591574" y="16977"/>
                  <a:pt x="1548845" y="6870"/>
                  <a:pt x="1334589" y="18288"/>
                </a:cubicBezTo>
                <a:cubicBezTo>
                  <a:pt x="1120333" y="29706"/>
                  <a:pt x="996014" y="9662"/>
                  <a:pt x="683570" y="18288"/>
                </a:cubicBezTo>
                <a:cubicBezTo>
                  <a:pt x="371126" y="26914"/>
                  <a:pt x="198687" y="16167"/>
                  <a:pt x="0" y="18288"/>
                </a:cubicBezTo>
                <a:cubicBezTo>
                  <a:pt x="843" y="9577"/>
                  <a:pt x="371" y="6900"/>
                  <a:pt x="0" y="0"/>
                </a:cubicBezTo>
                <a:close/>
              </a:path>
            </a:pathLst>
          </a:custGeom>
          <a:solidFill>
            <a:schemeClr val="accent2"/>
          </a:solidFill>
          <a:ln w="3810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1" name="Pladsholder til indhold 2">
            <a:extLst>
              <a:ext uri="{FF2B5EF4-FFF2-40B4-BE49-F238E27FC236}">
                <a16:creationId xmlns:a16="http://schemas.microsoft.com/office/drawing/2014/main" id="{D113CA73-9D11-B4E2-C5E3-83D1E820A884}"/>
              </a:ext>
            </a:extLst>
          </p:cNvPr>
          <p:cNvSpPr>
            <a:spLocks noGrp="1"/>
          </p:cNvSpPr>
          <p:nvPr>
            <p:ph idx="1"/>
          </p:nvPr>
        </p:nvSpPr>
        <p:spPr>
          <a:xfrm>
            <a:off x="630936" y="2807208"/>
            <a:ext cx="3429000" cy="3410712"/>
          </a:xfrm>
        </p:spPr>
        <p:txBody>
          <a:bodyPr anchor="t">
            <a:normAutofit/>
          </a:bodyPr>
          <a:lstStyle/>
          <a:p>
            <a:pPr marL="0" indent="0">
              <a:buNone/>
            </a:pPr>
            <a:r>
              <a:rPr lang="da-DK" sz="2200" dirty="0"/>
              <a:t>Subgenre til krimigenren.</a:t>
            </a:r>
          </a:p>
          <a:p>
            <a:pPr marL="0" indent="0">
              <a:buNone/>
            </a:pPr>
            <a:r>
              <a:rPr lang="da-DK" sz="2200" dirty="0"/>
              <a:t>Fokus: Kvindelighed</a:t>
            </a:r>
          </a:p>
          <a:p>
            <a:r>
              <a:rPr lang="da-DK" sz="2200" dirty="0"/>
              <a:t>Man fokuserer på forfatterens køn.</a:t>
            </a:r>
          </a:p>
          <a:p>
            <a:r>
              <a:rPr lang="da-DK" sz="2200" dirty="0"/>
              <a:t>En kvindelig synsvinkel, hvorfra den fiktive verden anskues.</a:t>
            </a:r>
          </a:p>
          <a:p>
            <a:r>
              <a:rPr lang="da-DK" sz="2200" dirty="0"/>
              <a:t> En feministisk grundholdning i værket.</a:t>
            </a:r>
          </a:p>
        </p:txBody>
      </p:sp>
      <p:pic>
        <p:nvPicPr>
          <p:cNvPr id="1028" name="Picture 4" descr="Sofie Gråbøl återvänder som Sarah Lund i &quot;Brottet&quot; | Tv | Expressen">
            <a:extLst>
              <a:ext uri="{FF2B5EF4-FFF2-40B4-BE49-F238E27FC236}">
                <a16:creationId xmlns:a16="http://schemas.microsoft.com/office/drawing/2014/main" id="{7F3D335F-D30D-05AD-D68D-27F30FBC8DA0}"/>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4654296" y="1487329"/>
            <a:ext cx="6903720" cy="388334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473906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F087D89-B1DB-74F0-A699-2186C44CF26E}"/>
              </a:ext>
            </a:extLst>
          </p:cNvPr>
          <p:cNvSpPr>
            <a:spLocks noGrp="1"/>
          </p:cNvSpPr>
          <p:nvPr>
            <p:ph type="title"/>
          </p:nvPr>
        </p:nvSpPr>
        <p:spPr/>
        <p:txBody>
          <a:bodyPr/>
          <a:lstStyle/>
          <a:p>
            <a:r>
              <a:rPr lang="da-DK" dirty="0"/>
              <a:t>Karakteristika for </a:t>
            </a:r>
            <a:r>
              <a:rPr lang="da-DK" dirty="0" err="1"/>
              <a:t>femikrimi</a:t>
            </a:r>
            <a:endParaRPr lang="da-DK" dirty="0"/>
          </a:p>
        </p:txBody>
      </p:sp>
      <p:sp>
        <p:nvSpPr>
          <p:cNvPr id="3" name="Pladsholder til indhold 2">
            <a:extLst>
              <a:ext uri="{FF2B5EF4-FFF2-40B4-BE49-F238E27FC236}">
                <a16:creationId xmlns:a16="http://schemas.microsoft.com/office/drawing/2014/main" id="{0684E986-0912-8F07-9FC5-00D8B440E8C3}"/>
              </a:ext>
            </a:extLst>
          </p:cNvPr>
          <p:cNvSpPr>
            <a:spLocks noGrp="1"/>
          </p:cNvSpPr>
          <p:nvPr>
            <p:ph idx="1"/>
          </p:nvPr>
        </p:nvSpPr>
        <p:spPr/>
        <p:txBody>
          <a:bodyPr/>
          <a:lstStyle/>
          <a:p>
            <a:r>
              <a:rPr lang="da-DK" dirty="0"/>
              <a:t>Det feministiske fremstilles på en ny måde.</a:t>
            </a:r>
          </a:p>
          <a:p>
            <a:pPr lvl="1"/>
            <a:r>
              <a:rPr lang="da-DK" dirty="0"/>
              <a:t>Reaktion mod de stereotypiske, traditionelle kønsroller, hvor kvinden forbindes med passivitet, hengivenhed, omsorgsfuld og seksuel tilgængelighed for mænd. </a:t>
            </a:r>
          </a:p>
          <a:p>
            <a:r>
              <a:rPr lang="da-DK" dirty="0"/>
              <a:t>Den feministiske grundholdning i værket kommer til udtryk i kvinders forsøg på at få ligestilling med mænd og krav på samme rettigheder (økonomisk, social, politisk).</a:t>
            </a:r>
          </a:p>
        </p:txBody>
      </p:sp>
    </p:spTree>
    <p:extLst>
      <p:ext uri="{BB962C8B-B14F-4D97-AF65-F5344CB8AC3E}">
        <p14:creationId xmlns:p14="http://schemas.microsoft.com/office/powerpoint/2010/main" val="17182855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7A542C1-3007-CC45-3CC8-E5EAA3E2D23A}"/>
              </a:ext>
            </a:extLst>
          </p:cNvPr>
          <p:cNvSpPr>
            <a:spLocks noGrp="1"/>
          </p:cNvSpPr>
          <p:nvPr>
            <p:ph type="title"/>
          </p:nvPr>
        </p:nvSpPr>
        <p:spPr/>
        <p:txBody>
          <a:bodyPr/>
          <a:lstStyle/>
          <a:p>
            <a:r>
              <a:rPr lang="da-DK" dirty="0"/>
              <a:t>Karakteristika for </a:t>
            </a:r>
            <a:r>
              <a:rPr lang="da-DK" dirty="0" err="1"/>
              <a:t>femikrimi</a:t>
            </a:r>
            <a:endParaRPr lang="da-DK" dirty="0"/>
          </a:p>
        </p:txBody>
      </p:sp>
      <p:sp>
        <p:nvSpPr>
          <p:cNvPr id="3" name="Pladsholder til indhold 2">
            <a:extLst>
              <a:ext uri="{FF2B5EF4-FFF2-40B4-BE49-F238E27FC236}">
                <a16:creationId xmlns:a16="http://schemas.microsoft.com/office/drawing/2014/main" id="{F12E0233-D28C-0A8C-F3C9-A3E88855A133}"/>
              </a:ext>
            </a:extLst>
          </p:cNvPr>
          <p:cNvSpPr>
            <a:spLocks noGrp="1"/>
          </p:cNvSpPr>
          <p:nvPr>
            <p:ph idx="1"/>
          </p:nvPr>
        </p:nvSpPr>
        <p:spPr/>
        <p:txBody>
          <a:bodyPr>
            <a:normAutofit fontScale="85000" lnSpcReduction="20000"/>
          </a:bodyPr>
          <a:lstStyle/>
          <a:p>
            <a:r>
              <a:rPr lang="da-DK" b="1" dirty="0"/>
              <a:t>Den fiktive verden </a:t>
            </a:r>
            <a:r>
              <a:rPr lang="da-DK" dirty="0"/>
              <a:t>udspiller sig ikke kun i storbyen og de interiørs, der er knyttet til den. </a:t>
            </a:r>
            <a:r>
              <a:rPr lang="da-DK" dirty="0" err="1"/>
              <a:t>Femikrimien</a:t>
            </a:r>
            <a:r>
              <a:rPr lang="da-DK" dirty="0"/>
              <a:t> suppleres med samfundets randområder f.eks. provinsen og de mest intime rum som soveværelser, badeværelser og fødestuer. </a:t>
            </a:r>
          </a:p>
          <a:p>
            <a:r>
              <a:rPr lang="da-DK" dirty="0"/>
              <a:t>Forskellen til krimien kommer til udtryk i struktureringen af den fiktive verden, der er forbundet til køn f.eks. sociale og psykologiske struktureringer. (vi kommer med ind i privatlivet).</a:t>
            </a:r>
          </a:p>
          <a:p>
            <a:r>
              <a:rPr lang="da-DK" dirty="0"/>
              <a:t>”</a:t>
            </a:r>
            <a:r>
              <a:rPr lang="da-DK" b="1" dirty="0"/>
              <a:t>Maskulin dominans”:</a:t>
            </a:r>
          </a:p>
          <a:p>
            <a:pPr lvl="1"/>
            <a:r>
              <a:rPr lang="da-DK" dirty="0"/>
              <a:t>En strukturel dominans, hvor værdier, egenskaber der knyttes til mænd, dominerer. </a:t>
            </a:r>
          </a:p>
          <a:p>
            <a:pPr lvl="1"/>
            <a:r>
              <a:rPr lang="da-DK" dirty="0"/>
              <a:t>Den strukturerer samfundets orden: hvor manden genskabes og vedligeholdes som den dominerende og kvinden er den dominerede. </a:t>
            </a:r>
          </a:p>
          <a:p>
            <a:pPr lvl="2"/>
            <a:r>
              <a:rPr lang="da-DK" dirty="0"/>
              <a:t>Eksempel: </a:t>
            </a:r>
            <a:r>
              <a:rPr lang="da-DK" i="1" dirty="0"/>
              <a:t>Dicte</a:t>
            </a:r>
            <a:r>
              <a:rPr lang="da-DK" dirty="0"/>
              <a:t> (TV2): Hun er en kvindelig journalist, der kæmper for anerkendelse på redaktionen. Chefen er en mand. Dicte forsøger at bryde normen for det journalistiske arbejde, når hun vælger at bryde de klare regler. </a:t>
            </a:r>
          </a:p>
          <a:p>
            <a:r>
              <a:rPr lang="da-DK" dirty="0"/>
              <a:t>Man hører om detektivens hverdagsliv og omstændighederne omkring de forbrydelser, som de opklarer. (sociale og psykologiske struktureringer)</a:t>
            </a:r>
          </a:p>
          <a:p>
            <a:endParaRPr lang="da-DK" dirty="0"/>
          </a:p>
        </p:txBody>
      </p:sp>
    </p:spTree>
    <p:extLst>
      <p:ext uri="{BB962C8B-B14F-4D97-AF65-F5344CB8AC3E}">
        <p14:creationId xmlns:p14="http://schemas.microsoft.com/office/powerpoint/2010/main" val="18618023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079" name="Rectangle 3078">
            <a:extLst>
              <a:ext uri="{FF2B5EF4-FFF2-40B4-BE49-F238E27FC236}">
                <a16:creationId xmlns:a16="http://schemas.microsoft.com/office/drawing/2014/main" id="{2C61293E-6EBE-43EF-A52C-9BEBFD7679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0960082B-B991-C7FE-EE84-48CC551B0148}"/>
              </a:ext>
            </a:extLst>
          </p:cNvPr>
          <p:cNvSpPr>
            <a:spLocks noGrp="1"/>
          </p:cNvSpPr>
          <p:nvPr>
            <p:ph type="title"/>
          </p:nvPr>
        </p:nvSpPr>
        <p:spPr>
          <a:xfrm>
            <a:off x="5297762" y="730782"/>
            <a:ext cx="6251110" cy="905256"/>
          </a:xfrm>
        </p:spPr>
        <p:txBody>
          <a:bodyPr anchor="b">
            <a:normAutofit/>
          </a:bodyPr>
          <a:lstStyle/>
          <a:p>
            <a:r>
              <a:rPr lang="da-DK" sz="5000" dirty="0"/>
              <a:t>Den kvindelige detektiv</a:t>
            </a:r>
          </a:p>
        </p:txBody>
      </p:sp>
      <p:pic>
        <p:nvPicPr>
          <p:cNvPr id="3074" name="Picture 2" descr="Grønt støv : krimi | eReolen">
            <a:extLst>
              <a:ext uri="{FF2B5EF4-FFF2-40B4-BE49-F238E27FC236}">
                <a16:creationId xmlns:a16="http://schemas.microsoft.com/office/drawing/2014/main" id="{2798E6FF-7B08-8D8F-90F6-F09EEC0711FB}"/>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1" b="5761"/>
          <a:stretch/>
        </p:blipFill>
        <p:spPr bwMode="auto">
          <a:xfrm>
            <a:off x="1" y="10"/>
            <a:ext cx="4657344" cy="6857990"/>
          </a:xfrm>
          <a:custGeom>
            <a:avLst/>
            <a:gdLst/>
            <a:ahLst/>
            <a:cxnLst/>
            <a:rect l="l" t="t" r="r" b="b"/>
            <a:pathLst>
              <a:path w="4657344" h="6858000">
                <a:moveTo>
                  <a:pt x="0" y="0"/>
                </a:moveTo>
                <a:lnTo>
                  <a:pt x="3429755" y="0"/>
                </a:lnTo>
                <a:lnTo>
                  <a:pt x="3526016" y="148742"/>
                </a:lnTo>
                <a:cubicBezTo>
                  <a:pt x="3657740" y="365513"/>
                  <a:pt x="3777402" y="589569"/>
                  <a:pt x="3886489" y="819975"/>
                </a:cubicBezTo>
                <a:cubicBezTo>
                  <a:pt x="3891856" y="833492"/>
                  <a:pt x="3900663" y="845393"/>
                  <a:pt x="3912049" y="854514"/>
                </a:cubicBezTo>
                <a:cubicBezTo>
                  <a:pt x="3897352" y="819849"/>
                  <a:pt x="3883037" y="784928"/>
                  <a:pt x="3868083" y="750263"/>
                </a:cubicBezTo>
                <a:cubicBezTo>
                  <a:pt x="3806989" y="608712"/>
                  <a:pt x="3742478" y="469145"/>
                  <a:pt x="3674155" y="331786"/>
                </a:cubicBezTo>
                <a:lnTo>
                  <a:pt x="3496656" y="0"/>
                </a:lnTo>
                <a:lnTo>
                  <a:pt x="3554371" y="0"/>
                </a:lnTo>
                <a:lnTo>
                  <a:pt x="3661621" y="196614"/>
                </a:lnTo>
                <a:cubicBezTo>
                  <a:pt x="3856899" y="573253"/>
                  <a:pt x="4021071" y="966066"/>
                  <a:pt x="4161279" y="1371196"/>
                </a:cubicBezTo>
                <a:cubicBezTo>
                  <a:pt x="4379525" y="2007265"/>
                  <a:pt x="4530141" y="2664286"/>
                  <a:pt x="4610660" y="3331516"/>
                </a:cubicBezTo>
                <a:cubicBezTo>
                  <a:pt x="4652837" y="3672965"/>
                  <a:pt x="4671625" y="4013908"/>
                  <a:pt x="4645040" y="4357388"/>
                </a:cubicBezTo>
                <a:cubicBezTo>
                  <a:pt x="4613599" y="4758899"/>
                  <a:pt x="4566181" y="5157998"/>
                  <a:pt x="4485789" y="5552906"/>
                </a:cubicBezTo>
                <a:cubicBezTo>
                  <a:pt x="4397121" y="5988893"/>
                  <a:pt x="4276748" y="6414594"/>
                  <a:pt x="4117769" y="6828295"/>
                </a:cubicBezTo>
                <a:lnTo>
                  <a:pt x="4105288" y="6858000"/>
                </a:lnTo>
                <a:lnTo>
                  <a:pt x="4052520" y="6858000"/>
                </a:lnTo>
                <a:lnTo>
                  <a:pt x="4059369" y="6841549"/>
                </a:lnTo>
                <a:cubicBezTo>
                  <a:pt x="4147276" y="6614016"/>
                  <a:pt x="4224193" y="6380817"/>
                  <a:pt x="4291518" y="6142729"/>
                </a:cubicBezTo>
                <a:cubicBezTo>
                  <a:pt x="4350055" y="5935370"/>
                  <a:pt x="4393256" y="5723695"/>
                  <a:pt x="4443357" y="5513923"/>
                </a:cubicBezTo>
                <a:cubicBezTo>
                  <a:pt x="4444541" y="5502788"/>
                  <a:pt x="4445137" y="5491601"/>
                  <a:pt x="4445146" y="5480401"/>
                </a:cubicBezTo>
                <a:cubicBezTo>
                  <a:pt x="4408465" y="5607635"/>
                  <a:pt x="4379196" y="5719759"/>
                  <a:pt x="4344559" y="5830359"/>
                </a:cubicBezTo>
                <a:cubicBezTo>
                  <a:pt x="4254261" y="6118381"/>
                  <a:pt x="4150112" y="6398531"/>
                  <a:pt x="4031702" y="6670527"/>
                </a:cubicBezTo>
                <a:lnTo>
                  <a:pt x="3943824" y="6858000"/>
                </a:lnTo>
                <a:lnTo>
                  <a:pt x="0" y="6858000"/>
                </a:lnTo>
                <a:close/>
              </a:path>
            </a:pathLst>
          </a:custGeom>
          <a:noFill/>
          <a:extLst>
            <a:ext uri="{909E8E84-426E-40DD-AFC4-6F175D3DCCD1}">
              <a14:hiddenFill xmlns:a14="http://schemas.microsoft.com/office/drawing/2010/main">
                <a:solidFill>
                  <a:srgbClr val="FFFFFF"/>
                </a:solidFill>
              </a14:hiddenFill>
            </a:ext>
          </a:extLst>
        </p:spPr>
      </p:pic>
      <p:sp>
        <p:nvSpPr>
          <p:cNvPr id="3081" name="sketchy line">
            <a:extLst>
              <a:ext uri="{FF2B5EF4-FFF2-40B4-BE49-F238E27FC236}">
                <a16:creationId xmlns:a16="http://schemas.microsoft.com/office/drawing/2014/main" id="{21540236-BFD5-4A9D-8840-4703E7F768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97762" y="2374947"/>
            <a:ext cx="4243589" cy="18288"/>
          </a:xfrm>
          <a:custGeom>
            <a:avLst/>
            <a:gdLst>
              <a:gd name="connsiteX0" fmla="*/ 0 w 4243589"/>
              <a:gd name="connsiteY0" fmla="*/ 0 h 18288"/>
              <a:gd name="connsiteX1" fmla="*/ 478919 w 4243589"/>
              <a:gd name="connsiteY1" fmla="*/ 0 h 18288"/>
              <a:gd name="connsiteX2" fmla="*/ 957839 w 4243589"/>
              <a:gd name="connsiteY2" fmla="*/ 0 h 18288"/>
              <a:gd name="connsiteX3" fmla="*/ 1521630 w 4243589"/>
              <a:gd name="connsiteY3" fmla="*/ 0 h 18288"/>
              <a:gd name="connsiteX4" fmla="*/ 2212729 w 4243589"/>
              <a:gd name="connsiteY4" fmla="*/ 0 h 18288"/>
              <a:gd name="connsiteX5" fmla="*/ 2734084 w 4243589"/>
              <a:gd name="connsiteY5" fmla="*/ 0 h 18288"/>
              <a:gd name="connsiteX6" fmla="*/ 3255439 w 4243589"/>
              <a:gd name="connsiteY6" fmla="*/ 0 h 18288"/>
              <a:gd name="connsiteX7" fmla="*/ 4243589 w 4243589"/>
              <a:gd name="connsiteY7" fmla="*/ 0 h 18288"/>
              <a:gd name="connsiteX8" fmla="*/ 4243589 w 4243589"/>
              <a:gd name="connsiteY8" fmla="*/ 18288 h 18288"/>
              <a:gd name="connsiteX9" fmla="*/ 3594926 w 4243589"/>
              <a:gd name="connsiteY9" fmla="*/ 18288 h 18288"/>
              <a:gd name="connsiteX10" fmla="*/ 3073571 w 4243589"/>
              <a:gd name="connsiteY10" fmla="*/ 18288 h 18288"/>
              <a:gd name="connsiteX11" fmla="*/ 2552216 w 4243589"/>
              <a:gd name="connsiteY11" fmla="*/ 18288 h 18288"/>
              <a:gd name="connsiteX12" fmla="*/ 1903553 w 4243589"/>
              <a:gd name="connsiteY12" fmla="*/ 18288 h 18288"/>
              <a:gd name="connsiteX13" fmla="*/ 1212454 w 4243589"/>
              <a:gd name="connsiteY13" fmla="*/ 18288 h 18288"/>
              <a:gd name="connsiteX14" fmla="*/ 733535 w 4243589"/>
              <a:gd name="connsiteY14" fmla="*/ 18288 h 18288"/>
              <a:gd name="connsiteX15" fmla="*/ 0 w 4243589"/>
              <a:gd name="connsiteY15" fmla="*/ 18288 h 18288"/>
              <a:gd name="connsiteX16" fmla="*/ 0 w 4243589"/>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18288" fill="none" extrusionOk="0">
                <a:moveTo>
                  <a:pt x="0" y="0"/>
                </a:moveTo>
                <a:cubicBezTo>
                  <a:pt x="213395" y="-21006"/>
                  <a:pt x="307421" y="-18116"/>
                  <a:pt x="478919" y="0"/>
                </a:cubicBezTo>
                <a:cubicBezTo>
                  <a:pt x="650417" y="18116"/>
                  <a:pt x="831092" y="-21237"/>
                  <a:pt x="957839" y="0"/>
                </a:cubicBezTo>
                <a:cubicBezTo>
                  <a:pt x="1084586" y="21237"/>
                  <a:pt x="1301682" y="25124"/>
                  <a:pt x="1521630" y="0"/>
                </a:cubicBezTo>
                <a:cubicBezTo>
                  <a:pt x="1741578" y="-25124"/>
                  <a:pt x="1970269" y="-29139"/>
                  <a:pt x="2212729" y="0"/>
                </a:cubicBezTo>
                <a:cubicBezTo>
                  <a:pt x="2455189" y="29139"/>
                  <a:pt x="2558847" y="-4796"/>
                  <a:pt x="2734084" y="0"/>
                </a:cubicBezTo>
                <a:cubicBezTo>
                  <a:pt x="2909321" y="4796"/>
                  <a:pt x="3097217" y="-13409"/>
                  <a:pt x="3255439" y="0"/>
                </a:cubicBezTo>
                <a:cubicBezTo>
                  <a:pt x="3413662" y="13409"/>
                  <a:pt x="3979999" y="-10121"/>
                  <a:pt x="4243589" y="0"/>
                </a:cubicBezTo>
                <a:cubicBezTo>
                  <a:pt x="4244484" y="8974"/>
                  <a:pt x="4243043" y="9359"/>
                  <a:pt x="4243589" y="18288"/>
                </a:cubicBezTo>
                <a:cubicBezTo>
                  <a:pt x="4058777" y="31246"/>
                  <a:pt x="3910348" y="3158"/>
                  <a:pt x="3594926" y="18288"/>
                </a:cubicBezTo>
                <a:cubicBezTo>
                  <a:pt x="3279504" y="33418"/>
                  <a:pt x="3319955" y="-3977"/>
                  <a:pt x="3073571" y="18288"/>
                </a:cubicBezTo>
                <a:cubicBezTo>
                  <a:pt x="2827187" y="40553"/>
                  <a:pt x="2767387" y="1863"/>
                  <a:pt x="2552216" y="18288"/>
                </a:cubicBezTo>
                <a:cubicBezTo>
                  <a:pt x="2337046" y="34713"/>
                  <a:pt x="2181871" y="19527"/>
                  <a:pt x="1903553" y="18288"/>
                </a:cubicBezTo>
                <a:cubicBezTo>
                  <a:pt x="1625235" y="17049"/>
                  <a:pt x="1557672" y="24174"/>
                  <a:pt x="1212454" y="18288"/>
                </a:cubicBezTo>
                <a:cubicBezTo>
                  <a:pt x="867236" y="12402"/>
                  <a:pt x="874382" y="15627"/>
                  <a:pt x="733535" y="18288"/>
                </a:cubicBezTo>
                <a:cubicBezTo>
                  <a:pt x="592688" y="20949"/>
                  <a:pt x="183477" y="14753"/>
                  <a:pt x="0" y="18288"/>
                </a:cubicBezTo>
                <a:cubicBezTo>
                  <a:pt x="-229" y="14222"/>
                  <a:pt x="509" y="5816"/>
                  <a:pt x="0" y="0"/>
                </a:cubicBezTo>
                <a:close/>
              </a:path>
              <a:path w="4243589" h="18288" stroke="0" extrusionOk="0">
                <a:moveTo>
                  <a:pt x="0" y="0"/>
                </a:moveTo>
                <a:cubicBezTo>
                  <a:pt x="143690" y="16630"/>
                  <a:pt x="266667" y="14847"/>
                  <a:pt x="521355" y="0"/>
                </a:cubicBezTo>
                <a:cubicBezTo>
                  <a:pt x="776043" y="-14847"/>
                  <a:pt x="814491" y="-17363"/>
                  <a:pt x="1000275" y="0"/>
                </a:cubicBezTo>
                <a:cubicBezTo>
                  <a:pt x="1186059" y="17363"/>
                  <a:pt x="1352504" y="-23507"/>
                  <a:pt x="1521630" y="0"/>
                </a:cubicBezTo>
                <a:cubicBezTo>
                  <a:pt x="1690756" y="23507"/>
                  <a:pt x="1889525" y="5871"/>
                  <a:pt x="2127857" y="0"/>
                </a:cubicBezTo>
                <a:cubicBezTo>
                  <a:pt x="2366189" y="-5871"/>
                  <a:pt x="2620628" y="-27997"/>
                  <a:pt x="2776520" y="0"/>
                </a:cubicBezTo>
                <a:cubicBezTo>
                  <a:pt x="2932412" y="27997"/>
                  <a:pt x="3131683" y="-25073"/>
                  <a:pt x="3467618" y="0"/>
                </a:cubicBezTo>
                <a:cubicBezTo>
                  <a:pt x="3803553" y="25073"/>
                  <a:pt x="4017371" y="3071"/>
                  <a:pt x="4243589" y="0"/>
                </a:cubicBezTo>
                <a:cubicBezTo>
                  <a:pt x="4243134" y="6162"/>
                  <a:pt x="4243492" y="11775"/>
                  <a:pt x="4243589" y="18288"/>
                </a:cubicBezTo>
                <a:cubicBezTo>
                  <a:pt x="4017834" y="-5779"/>
                  <a:pt x="3834586" y="13376"/>
                  <a:pt x="3594926" y="18288"/>
                </a:cubicBezTo>
                <a:cubicBezTo>
                  <a:pt x="3355266" y="23200"/>
                  <a:pt x="3204179" y="2869"/>
                  <a:pt x="2903827" y="18288"/>
                </a:cubicBezTo>
                <a:cubicBezTo>
                  <a:pt x="2603475" y="33707"/>
                  <a:pt x="2526187" y="46187"/>
                  <a:pt x="2212729" y="18288"/>
                </a:cubicBezTo>
                <a:cubicBezTo>
                  <a:pt x="1899271" y="-9611"/>
                  <a:pt x="1966289" y="29692"/>
                  <a:pt x="1733809" y="18288"/>
                </a:cubicBezTo>
                <a:cubicBezTo>
                  <a:pt x="1501329" y="6884"/>
                  <a:pt x="1343612" y="12492"/>
                  <a:pt x="1085146" y="18288"/>
                </a:cubicBezTo>
                <a:cubicBezTo>
                  <a:pt x="826680" y="24084"/>
                  <a:pt x="778184" y="35607"/>
                  <a:pt x="521355" y="18288"/>
                </a:cubicBezTo>
                <a:cubicBezTo>
                  <a:pt x="264526" y="969"/>
                  <a:pt x="120277" y="4268"/>
                  <a:pt x="0" y="18288"/>
                </a:cubicBezTo>
                <a:cubicBezTo>
                  <a:pt x="766" y="10800"/>
                  <a:pt x="-457" y="8180"/>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ladsholder til indhold 2">
            <a:extLst>
              <a:ext uri="{FF2B5EF4-FFF2-40B4-BE49-F238E27FC236}">
                <a16:creationId xmlns:a16="http://schemas.microsoft.com/office/drawing/2014/main" id="{6E3C0ACA-84C8-84F4-13E4-15573FDC7CAB}"/>
              </a:ext>
            </a:extLst>
          </p:cNvPr>
          <p:cNvSpPr>
            <a:spLocks noGrp="1"/>
          </p:cNvSpPr>
          <p:nvPr>
            <p:ph idx="1"/>
          </p:nvPr>
        </p:nvSpPr>
        <p:spPr>
          <a:xfrm>
            <a:off x="4998720" y="2509519"/>
            <a:ext cx="6550152" cy="4383025"/>
          </a:xfrm>
        </p:spPr>
        <p:txBody>
          <a:bodyPr>
            <a:normAutofit fontScale="70000" lnSpcReduction="20000"/>
          </a:bodyPr>
          <a:lstStyle/>
          <a:p>
            <a:r>
              <a:rPr lang="da-DK" sz="2200" dirty="0"/>
              <a:t>Sara Blædel er en kvindelig forfatter, som har en kvindelig detektiv som hovedperson. </a:t>
            </a:r>
            <a:r>
              <a:rPr lang="da-DK" sz="2200" dirty="0">
                <a:sym typeface="Wingdings" panose="05000000000000000000" pitchFamily="2" charset="2"/>
              </a:rPr>
              <a:t> </a:t>
            </a:r>
            <a:r>
              <a:rPr lang="da-DK" sz="2200" dirty="0" err="1">
                <a:sym typeface="Wingdings" panose="05000000000000000000" pitchFamily="2" charset="2"/>
              </a:rPr>
              <a:t>Femikrimi</a:t>
            </a:r>
            <a:r>
              <a:rPr lang="da-DK" sz="2200" dirty="0">
                <a:sym typeface="Wingdings" panose="05000000000000000000" pitchFamily="2" charset="2"/>
              </a:rPr>
              <a:t>.</a:t>
            </a:r>
          </a:p>
          <a:p>
            <a:r>
              <a:rPr lang="da-DK" sz="2200" dirty="0">
                <a:sym typeface="Wingdings" panose="05000000000000000000" pitchFamily="2" charset="2"/>
              </a:rPr>
              <a:t>De kvindelige detektiver er professionelle i udførelsen af deres arbejde. De er journalister, politifolk, retsmedicinere, advokater og privatdetektiver.</a:t>
            </a:r>
          </a:p>
          <a:p>
            <a:r>
              <a:rPr lang="da-DK" sz="2200" dirty="0">
                <a:sym typeface="Wingdings" panose="05000000000000000000" pitchFamily="2" charset="2"/>
              </a:rPr>
              <a:t>Opklaringsarbejdet får en ny, kvindelig indsigt. </a:t>
            </a:r>
          </a:p>
          <a:p>
            <a:pPr lvl="1"/>
            <a:r>
              <a:rPr lang="da-DK" sz="1800" dirty="0">
                <a:sym typeface="Wingdings" panose="05000000000000000000" pitchFamily="2" charset="2"/>
              </a:rPr>
              <a:t>Kvindernes viden om alt det feminine er med til at opklare forbrydelserne. </a:t>
            </a:r>
          </a:p>
          <a:p>
            <a:r>
              <a:rPr lang="da-DK" sz="2200" dirty="0">
                <a:sym typeface="Wingdings" panose="05000000000000000000" pitchFamily="2" charset="2"/>
              </a:rPr>
              <a:t>Den kvindelige detektiv er ligesom de mandlige detektiver i stand til at bryde forbud og regler for at komme til sagens kerne (opklaringen af sagen).</a:t>
            </a:r>
          </a:p>
          <a:p>
            <a:r>
              <a:rPr lang="da-DK" sz="2200" dirty="0">
                <a:sym typeface="Wingdings" panose="05000000000000000000" pitchFamily="2" charset="2"/>
              </a:rPr>
              <a:t>Den kvindelige detektiv kan opleve modstand, der er betinget af hendes køn.</a:t>
            </a:r>
          </a:p>
          <a:p>
            <a:r>
              <a:rPr lang="da-DK" sz="2200" dirty="0">
                <a:sym typeface="Wingdings" panose="05000000000000000000" pitchFamily="2" charset="2"/>
              </a:rPr>
              <a:t>Hun kommer i problemer med hendes mandlige kollegaer, når hun hurtigere opnår resultater i opklaringen af sagen. </a:t>
            </a:r>
          </a:p>
          <a:p>
            <a:r>
              <a:rPr lang="da-DK" sz="2200" dirty="0">
                <a:sym typeface="Wingdings" panose="05000000000000000000" pitchFamily="2" charset="2"/>
              </a:rPr>
              <a:t>Kollisionskurs med chefen, fordi den kvindelige detektiv oftest skal opklare sager af mindre betydning. I den forbindelse møder hun ‘den maskuline dominans’.</a:t>
            </a:r>
          </a:p>
          <a:p>
            <a:r>
              <a:rPr lang="da-DK" sz="2200" dirty="0">
                <a:sym typeface="Wingdings" panose="05000000000000000000" pitchFamily="2" charset="2"/>
              </a:rPr>
              <a:t>Man følger hendes hverdagsliv fra hun står op, og til hun går i seng.  Et billede af den moderne kvinde.</a:t>
            </a:r>
          </a:p>
          <a:p>
            <a:endParaRPr lang="da-DK" sz="2200" dirty="0"/>
          </a:p>
        </p:txBody>
      </p:sp>
    </p:spTree>
    <p:extLst>
      <p:ext uri="{BB962C8B-B14F-4D97-AF65-F5344CB8AC3E}">
        <p14:creationId xmlns:p14="http://schemas.microsoft.com/office/powerpoint/2010/main" val="34551102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60A9C24-214B-FCB8-20A1-03FEA04A48F0}"/>
              </a:ext>
            </a:extLst>
          </p:cNvPr>
          <p:cNvSpPr>
            <a:spLocks noGrp="1"/>
          </p:cNvSpPr>
          <p:nvPr>
            <p:ph type="title"/>
          </p:nvPr>
        </p:nvSpPr>
        <p:spPr/>
        <p:txBody>
          <a:bodyPr/>
          <a:lstStyle/>
          <a:p>
            <a:r>
              <a:rPr lang="da-DK" dirty="0"/>
              <a:t>Forbryderen</a:t>
            </a:r>
          </a:p>
        </p:txBody>
      </p:sp>
      <p:sp>
        <p:nvSpPr>
          <p:cNvPr id="3" name="Pladsholder til indhold 2">
            <a:extLst>
              <a:ext uri="{FF2B5EF4-FFF2-40B4-BE49-F238E27FC236}">
                <a16:creationId xmlns:a16="http://schemas.microsoft.com/office/drawing/2014/main" id="{EDBEB307-D67F-E686-8760-DF9BD3E5F8E6}"/>
              </a:ext>
            </a:extLst>
          </p:cNvPr>
          <p:cNvSpPr>
            <a:spLocks noGrp="1"/>
          </p:cNvSpPr>
          <p:nvPr>
            <p:ph idx="1"/>
          </p:nvPr>
        </p:nvSpPr>
        <p:spPr/>
        <p:txBody>
          <a:bodyPr/>
          <a:lstStyle/>
          <a:p>
            <a:r>
              <a:rPr lang="da-DK" dirty="0"/>
              <a:t>Både mænd og kvinder. </a:t>
            </a:r>
          </a:p>
          <a:p>
            <a:r>
              <a:rPr lang="da-DK" dirty="0"/>
              <a:t>Typisk forbrydelse er mord, der er forbundet med mænds dominans over kvinder. </a:t>
            </a:r>
            <a:r>
              <a:rPr lang="da-DK" dirty="0">
                <a:sym typeface="Wingdings" panose="05000000000000000000" pitchFamily="2" charset="2"/>
              </a:rPr>
              <a:t> Udnyttelse af kvinder, som er et behov for dominans afledt af afmagt og en indre følelse af mindreværd.</a:t>
            </a:r>
          </a:p>
          <a:p>
            <a:r>
              <a:rPr lang="da-DK" dirty="0">
                <a:sym typeface="Wingdings" panose="05000000000000000000" pitchFamily="2" charset="2"/>
              </a:rPr>
              <a:t>Den kvindelige forbryders motiv:</a:t>
            </a:r>
          </a:p>
          <a:p>
            <a:pPr lvl="1"/>
            <a:r>
              <a:rPr lang="da-DK" dirty="0">
                <a:sym typeface="Wingdings" panose="05000000000000000000" pitchFamily="2" charset="2"/>
              </a:rPr>
              <a:t>Hævn over forbrydelser begået mod kvinder eller diskrimination af dem. F.eks. Overgreb mod samfundets svageste: voldtægter og prostitution m.m.</a:t>
            </a:r>
          </a:p>
          <a:p>
            <a:pPr lvl="1"/>
            <a:r>
              <a:rPr lang="da-DK" dirty="0">
                <a:sym typeface="Wingdings" panose="05000000000000000000" pitchFamily="2" charset="2"/>
              </a:rPr>
              <a:t>Overordnet set er forbryderens motiv en bekæmpelse af den maskuline dominans. </a:t>
            </a:r>
          </a:p>
        </p:txBody>
      </p:sp>
    </p:spTree>
    <p:extLst>
      <p:ext uri="{BB962C8B-B14F-4D97-AF65-F5344CB8AC3E}">
        <p14:creationId xmlns:p14="http://schemas.microsoft.com/office/powerpoint/2010/main" val="9071441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9BDA528-6D93-F4A6-903C-1568365824A0}"/>
              </a:ext>
            </a:extLst>
          </p:cNvPr>
          <p:cNvSpPr>
            <a:spLocks noGrp="1"/>
          </p:cNvSpPr>
          <p:nvPr>
            <p:ph type="title"/>
          </p:nvPr>
        </p:nvSpPr>
        <p:spPr/>
        <p:txBody>
          <a:bodyPr/>
          <a:lstStyle/>
          <a:p>
            <a:r>
              <a:rPr lang="da-DK" dirty="0"/>
              <a:t>Plot</a:t>
            </a:r>
          </a:p>
        </p:txBody>
      </p:sp>
      <p:sp>
        <p:nvSpPr>
          <p:cNvPr id="3" name="Pladsholder til indhold 2">
            <a:extLst>
              <a:ext uri="{FF2B5EF4-FFF2-40B4-BE49-F238E27FC236}">
                <a16:creationId xmlns:a16="http://schemas.microsoft.com/office/drawing/2014/main" id="{0685E20D-180B-B788-4268-1995D4431D8D}"/>
              </a:ext>
            </a:extLst>
          </p:cNvPr>
          <p:cNvSpPr>
            <a:spLocks noGrp="1"/>
          </p:cNvSpPr>
          <p:nvPr>
            <p:ph idx="1"/>
          </p:nvPr>
        </p:nvSpPr>
        <p:spPr/>
        <p:txBody>
          <a:bodyPr/>
          <a:lstStyle/>
          <a:p>
            <a:r>
              <a:rPr lang="da-DK" dirty="0" err="1"/>
              <a:t>Femikrimiens</a:t>
            </a:r>
            <a:r>
              <a:rPr lang="da-DK" dirty="0"/>
              <a:t> handling lægger sig op af thrillerens (den psykologiske krimi). </a:t>
            </a:r>
          </a:p>
          <a:p>
            <a:pPr lvl="1"/>
            <a:r>
              <a:rPr lang="da-DK" dirty="0"/>
              <a:t>En balance ml. </a:t>
            </a:r>
            <a:r>
              <a:rPr lang="da-DK" dirty="0" err="1"/>
              <a:t>sjuzet</a:t>
            </a:r>
            <a:r>
              <a:rPr lang="da-DK" dirty="0"/>
              <a:t> og </a:t>
            </a:r>
            <a:r>
              <a:rPr lang="da-DK" dirty="0" err="1"/>
              <a:t>fabula</a:t>
            </a:r>
            <a:r>
              <a:rPr lang="da-DK" dirty="0"/>
              <a:t>, idet den rummer detektivens opklaringsarbejde, der involverer detektiven og ofte bringer hende i livsfare, som historien om forbryderen og de omstændigheder, som forbrydelsen er en udløber af. </a:t>
            </a:r>
          </a:p>
          <a:p>
            <a:pPr lvl="2"/>
            <a:r>
              <a:rPr lang="da-DK" dirty="0"/>
              <a:t>Med andre ord: Opklaringsarbejdet leder efter spor i fortiden, mens detektiven kan komme i livsfare i nutiden. Denne balance er med til at opklare sagen til slut.  </a:t>
            </a:r>
            <a:r>
              <a:rPr lang="da-DK" dirty="0" err="1"/>
              <a:t>Sjuzet</a:t>
            </a:r>
            <a:r>
              <a:rPr lang="da-DK" dirty="0"/>
              <a:t> </a:t>
            </a:r>
            <a:r>
              <a:rPr lang="da-DK" dirty="0">
                <a:sym typeface="Wingdings" panose="05000000000000000000" pitchFamily="2" charset="2"/>
              </a:rPr>
              <a:t> </a:t>
            </a:r>
            <a:r>
              <a:rPr lang="da-DK" dirty="0" err="1">
                <a:sym typeface="Wingdings" panose="05000000000000000000" pitchFamily="2" charset="2"/>
              </a:rPr>
              <a:t>Fabula</a:t>
            </a:r>
            <a:r>
              <a:rPr lang="da-DK" dirty="0">
                <a:sym typeface="Wingdings" panose="05000000000000000000" pitchFamily="2" charset="2"/>
              </a:rPr>
              <a:t>. </a:t>
            </a:r>
          </a:p>
          <a:p>
            <a:pPr lvl="1"/>
            <a:r>
              <a:rPr lang="da-DK" dirty="0">
                <a:sym typeface="Wingdings" panose="05000000000000000000" pitchFamily="2" charset="2"/>
              </a:rPr>
              <a:t>Et indblik i detektivens liv er ligeså vigtig som plottet.</a:t>
            </a:r>
          </a:p>
          <a:p>
            <a:pPr lvl="2"/>
            <a:r>
              <a:rPr lang="da-DK" dirty="0">
                <a:sym typeface="Wingdings" panose="05000000000000000000" pitchFamily="2" charset="2"/>
              </a:rPr>
              <a:t>Detektivens livshistorie og hendes konflikter. </a:t>
            </a:r>
          </a:p>
        </p:txBody>
      </p:sp>
    </p:spTree>
    <p:extLst>
      <p:ext uri="{BB962C8B-B14F-4D97-AF65-F5344CB8AC3E}">
        <p14:creationId xmlns:p14="http://schemas.microsoft.com/office/powerpoint/2010/main" val="7967732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07E647A-E28A-17C7-AF69-0C6F2D0104E3}"/>
              </a:ext>
            </a:extLst>
          </p:cNvPr>
          <p:cNvSpPr>
            <a:spLocks noGrp="1"/>
          </p:cNvSpPr>
          <p:nvPr>
            <p:ph type="title"/>
          </p:nvPr>
        </p:nvSpPr>
        <p:spPr/>
        <p:txBody>
          <a:bodyPr/>
          <a:lstStyle/>
          <a:p>
            <a:r>
              <a:rPr lang="da-DK" dirty="0"/>
              <a:t>Fortælleren og modus</a:t>
            </a:r>
          </a:p>
        </p:txBody>
      </p:sp>
      <p:sp>
        <p:nvSpPr>
          <p:cNvPr id="3" name="Pladsholder til indhold 2">
            <a:extLst>
              <a:ext uri="{FF2B5EF4-FFF2-40B4-BE49-F238E27FC236}">
                <a16:creationId xmlns:a16="http://schemas.microsoft.com/office/drawing/2014/main" id="{FDB74E8E-FB8F-709E-EFE7-38AA4D2DD912}"/>
              </a:ext>
            </a:extLst>
          </p:cNvPr>
          <p:cNvSpPr>
            <a:spLocks noGrp="1"/>
          </p:cNvSpPr>
          <p:nvPr>
            <p:ph idx="1"/>
          </p:nvPr>
        </p:nvSpPr>
        <p:spPr/>
        <p:txBody>
          <a:bodyPr>
            <a:normAutofit lnSpcReduction="10000"/>
          </a:bodyPr>
          <a:lstStyle/>
          <a:p>
            <a:r>
              <a:rPr lang="da-DK" dirty="0"/>
              <a:t>Synsvinklen er centreret om den kvindelige detektiv. </a:t>
            </a:r>
          </a:p>
          <a:p>
            <a:r>
              <a:rPr lang="da-DK" dirty="0"/>
              <a:t>Modus: realisme.</a:t>
            </a:r>
          </a:p>
          <a:p>
            <a:pPr lvl="1"/>
            <a:r>
              <a:rPr lang="da-DK" dirty="0"/>
              <a:t>Plottet, karakterer og verden fremstilles inden for rammerne for vores grundantagelser om verden, som den er. </a:t>
            </a:r>
          </a:p>
          <a:p>
            <a:pPr lvl="1"/>
            <a:r>
              <a:rPr lang="da-DK" dirty="0"/>
              <a:t>Den sproglige modus:</a:t>
            </a:r>
          </a:p>
          <a:p>
            <a:pPr lvl="2"/>
            <a:r>
              <a:rPr lang="da-DK" dirty="0"/>
              <a:t>Dialog (replikker) og beretning (beskrivelse og referat).</a:t>
            </a:r>
          </a:p>
          <a:p>
            <a:pPr lvl="3"/>
            <a:r>
              <a:rPr lang="da-DK" dirty="0"/>
              <a:t>Hverdagssprog. </a:t>
            </a:r>
          </a:p>
          <a:p>
            <a:pPr lvl="3"/>
            <a:r>
              <a:rPr lang="da-DK" dirty="0"/>
              <a:t>Næsten ingen brug af billedsprog.</a:t>
            </a:r>
          </a:p>
          <a:p>
            <a:pPr lvl="3"/>
            <a:r>
              <a:rPr lang="da-DK" dirty="0"/>
              <a:t>Detaljerede beskrivelser (personer og miljø)</a:t>
            </a:r>
          </a:p>
          <a:p>
            <a:pPr lvl="3"/>
            <a:r>
              <a:rPr lang="da-DK" dirty="0"/>
              <a:t>Virkelighedsnær (navne og steder, som er genkendelig for læseren). </a:t>
            </a:r>
          </a:p>
          <a:p>
            <a:pPr lvl="4"/>
            <a:r>
              <a:rPr lang="da-DK" dirty="0"/>
              <a:t>Butikker, aviser, film, serier og restauranter</a:t>
            </a:r>
          </a:p>
          <a:p>
            <a:pPr lvl="3"/>
            <a:r>
              <a:rPr lang="da-DK" dirty="0"/>
              <a:t> ‘Hate speech’ rettet mod kvinder. Desuden ekskluderer disse historier minoritetsgrupper (anden etnisk herkomst, homoseksuelle osv.) </a:t>
            </a:r>
            <a:r>
              <a:rPr lang="da-DK" dirty="0">
                <a:sym typeface="Wingdings" panose="05000000000000000000" pitchFamily="2" charset="2"/>
              </a:rPr>
              <a:t> </a:t>
            </a:r>
            <a:r>
              <a:rPr lang="da-DK" dirty="0"/>
              <a:t>Nedladende kommentarer. </a:t>
            </a:r>
          </a:p>
        </p:txBody>
      </p:sp>
    </p:spTree>
    <p:extLst>
      <p:ext uri="{BB962C8B-B14F-4D97-AF65-F5344CB8AC3E}">
        <p14:creationId xmlns:p14="http://schemas.microsoft.com/office/powerpoint/2010/main" val="3217036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D1A560A-51B4-A142-6F3E-49934357CDC0}"/>
              </a:ext>
            </a:extLst>
          </p:cNvPr>
          <p:cNvSpPr>
            <a:spLocks noGrp="1"/>
          </p:cNvSpPr>
          <p:nvPr>
            <p:ph type="title"/>
          </p:nvPr>
        </p:nvSpPr>
        <p:spPr/>
        <p:txBody>
          <a:bodyPr/>
          <a:lstStyle/>
          <a:p>
            <a:r>
              <a:rPr lang="da-DK" dirty="0"/>
              <a:t>”Det andet”</a:t>
            </a:r>
          </a:p>
        </p:txBody>
      </p:sp>
      <p:sp>
        <p:nvSpPr>
          <p:cNvPr id="3" name="Pladsholder til indhold 2">
            <a:extLst>
              <a:ext uri="{FF2B5EF4-FFF2-40B4-BE49-F238E27FC236}">
                <a16:creationId xmlns:a16="http://schemas.microsoft.com/office/drawing/2014/main" id="{700188C2-5595-D5F0-24A0-40E525FB8BE5}"/>
              </a:ext>
            </a:extLst>
          </p:cNvPr>
          <p:cNvSpPr>
            <a:spLocks noGrp="1"/>
          </p:cNvSpPr>
          <p:nvPr>
            <p:ph idx="1"/>
          </p:nvPr>
        </p:nvSpPr>
        <p:spPr/>
        <p:txBody>
          <a:bodyPr>
            <a:normAutofit fontScale="92500" lnSpcReduction="10000"/>
          </a:bodyPr>
          <a:lstStyle/>
          <a:p>
            <a:r>
              <a:rPr lang="da-DK" dirty="0"/>
              <a:t>I </a:t>
            </a:r>
            <a:r>
              <a:rPr lang="da-DK" dirty="0" err="1"/>
              <a:t>femikrimien</a:t>
            </a:r>
            <a:r>
              <a:rPr lang="da-DK" dirty="0"/>
              <a:t> udgør ‘det andet’ fremstillingen af miljø, psykologi, samfundskritik osv.</a:t>
            </a:r>
          </a:p>
          <a:p>
            <a:r>
              <a:rPr lang="da-DK" dirty="0"/>
              <a:t>Stor fokus på hverdagens gøremål. </a:t>
            </a:r>
          </a:p>
          <a:p>
            <a:pPr lvl="1"/>
            <a:r>
              <a:rPr lang="da-DK" dirty="0"/>
              <a:t>Den kvindelige detektivs liv skildres i detaljer. </a:t>
            </a:r>
          </a:p>
          <a:p>
            <a:pPr lvl="1"/>
            <a:r>
              <a:rPr lang="da-DK" dirty="0"/>
              <a:t>Virkelighedseffekt og fremstiller den moderne kvinde.</a:t>
            </a:r>
          </a:p>
          <a:p>
            <a:pPr lvl="1"/>
            <a:r>
              <a:rPr lang="da-DK" dirty="0"/>
              <a:t>Det private liv og konflikter. </a:t>
            </a:r>
          </a:p>
          <a:p>
            <a:pPr marL="0" indent="0">
              <a:buNone/>
            </a:pPr>
            <a:r>
              <a:rPr lang="da-DK" dirty="0"/>
              <a:t>Overordnet set fungerer ‘det andet’ som afbrydelser af opklaringen, hvorved der skabes en forsinkelse. (spændingen forlænges)</a:t>
            </a:r>
          </a:p>
          <a:p>
            <a:r>
              <a:rPr lang="da-DK" dirty="0"/>
              <a:t>Den kvindelige detektivs livsverden anskues i ‘det andet’. </a:t>
            </a:r>
          </a:p>
          <a:p>
            <a:pPr lvl="1"/>
            <a:r>
              <a:rPr lang="da-DK" dirty="0"/>
              <a:t>Karriere, kærligheds- og familieliv.</a:t>
            </a:r>
          </a:p>
          <a:p>
            <a:pPr lvl="1"/>
            <a:r>
              <a:rPr lang="da-DK" dirty="0"/>
              <a:t>  I den forbindelse bliver ‘den maskuline dominans’ ofte tydeliggjort.</a:t>
            </a:r>
          </a:p>
          <a:p>
            <a:pPr marL="457200" lvl="1" indent="0">
              <a:buNone/>
            </a:pPr>
            <a:endParaRPr lang="da-DK" dirty="0"/>
          </a:p>
        </p:txBody>
      </p:sp>
    </p:spTree>
    <p:extLst>
      <p:ext uri="{BB962C8B-B14F-4D97-AF65-F5344CB8AC3E}">
        <p14:creationId xmlns:p14="http://schemas.microsoft.com/office/powerpoint/2010/main" val="969785885"/>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283</TotalTime>
  <Words>1060</Words>
  <Application>Microsoft Office PowerPoint</Application>
  <PresentationFormat>Widescreen</PresentationFormat>
  <Paragraphs>81</Paragraphs>
  <Slides>11</Slides>
  <Notes>0</Notes>
  <HiddenSlides>0</HiddenSlides>
  <MMClips>0</MMClips>
  <ScaleCrop>false</ScaleCrop>
  <HeadingPairs>
    <vt:vector size="6" baseType="variant">
      <vt:variant>
        <vt:lpstr>Benyttede skrifttyper</vt:lpstr>
      </vt:variant>
      <vt:variant>
        <vt:i4>3</vt:i4>
      </vt:variant>
      <vt:variant>
        <vt:lpstr>Tema</vt:lpstr>
      </vt:variant>
      <vt:variant>
        <vt:i4>1</vt:i4>
      </vt:variant>
      <vt:variant>
        <vt:lpstr>Slidetitler</vt:lpstr>
      </vt:variant>
      <vt:variant>
        <vt:i4>11</vt:i4>
      </vt:variant>
    </vt:vector>
  </HeadingPairs>
  <TitlesOfParts>
    <vt:vector size="15" baseType="lpstr">
      <vt:lpstr>Arial</vt:lpstr>
      <vt:lpstr>Calibri</vt:lpstr>
      <vt:lpstr>Calibri Light</vt:lpstr>
      <vt:lpstr>Office-tema</vt:lpstr>
      <vt:lpstr>Femikrimi</vt:lpstr>
      <vt:lpstr>Karakteristika for femikrimi</vt:lpstr>
      <vt:lpstr>Karakteristika for femikrimi</vt:lpstr>
      <vt:lpstr>Karakteristika for femikrimi</vt:lpstr>
      <vt:lpstr>Den kvindelige detektiv</vt:lpstr>
      <vt:lpstr>Forbryderen</vt:lpstr>
      <vt:lpstr>Plot</vt:lpstr>
      <vt:lpstr>Fortælleren og modus</vt:lpstr>
      <vt:lpstr>”Det andet”</vt:lpstr>
      <vt:lpstr>Opsummerende: Genrefornyelse</vt:lpstr>
      <vt:lpstr>Femikrimiens feminisme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Femi-krimi</dc:title>
  <dc:creator>Mads Nielsen</dc:creator>
  <cp:lastModifiedBy>Mads Nielsen</cp:lastModifiedBy>
  <cp:revision>11</cp:revision>
  <dcterms:created xsi:type="dcterms:W3CDTF">2023-01-31T16:20:32Z</dcterms:created>
  <dcterms:modified xsi:type="dcterms:W3CDTF">2023-07-31T09:12:50Z</dcterms:modified>
</cp:coreProperties>
</file>