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0" r:id="rId3"/>
    <p:sldId id="257" r:id="rId4"/>
    <p:sldId id="259" r:id="rId5"/>
    <p:sldId id="258" r:id="rId6"/>
    <p:sldId id="261" r:id="rId7"/>
    <p:sldId id="262" r:id="rId8"/>
    <p:sldId id="268" r:id="rId9"/>
    <p:sldId id="269" r:id="rId10"/>
    <p:sldId id="267" r:id="rId11"/>
    <p:sldId id="266" r:id="rId12"/>
    <p:sldId id="263" r:id="rId13"/>
    <p:sldId id="265" r:id="rId14"/>
    <p:sldId id="264" r:id="rId1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7806" autoAdjust="0"/>
  </p:normalViewPr>
  <p:slideViewPr>
    <p:cSldViewPr snapToGrid="0">
      <p:cViewPr varScale="1">
        <p:scale>
          <a:sx n="43" d="100"/>
          <a:sy n="43" d="100"/>
        </p:scale>
        <p:origin x="157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4F5DE-02E9-4709-8B07-68E3C2FF4E8E}" type="datetimeFigureOut">
              <a:rPr lang="da-DK" smtClean="0"/>
              <a:t>10-12-2023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5601F-C3C3-4594-9B63-D329ED15123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78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Idéen om en krimiserie omhandlende og inspireret af den danske drabsefterforskningsenhed 'Rigspolitiets Rejsehold’.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5601F-C3C3-4594-9B63-D329ED151231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0342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5601F-C3C3-4594-9B63-D329ED151231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9556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5601F-C3C3-4594-9B63-D329ED151231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0115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5601F-C3C3-4594-9B63-D329ED151231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997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(56:59)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5601F-C3C3-4594-9B63-D329ED151231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4698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(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5601F-C3C3-4594-9B63-D329ED151231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3409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5601F-C3C3-4594-9B63-D329ED151231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8338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5601F-C3C3-4594-9B63-D329ED151231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1781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5601F-C3C3-4594-9B63-D329ED151231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4813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5601F-C3C3-4594-9B63-D329ED151231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3470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Er Ulf Ingrids far?</a:t>
            </a:r>
          </a:p>
          <a:p>
            <a:r>
              <a:rPr lang="da-DK" dirty="0"/>
              <a:t>Johnny og Fischer til fodboldkamp.</a:t>
            </a:r>
          </a:p>
          <a:p>
            <a:r>
              <a:rPr lang="da-DK" dirty="0"/>
              <a:t>IP og Kirstens forhold: alkoholmisbrug.</a:t>
            </a:r>
          </a:p>
          <a:p>
            <a:r>
              <a:rPr lang="da-DK" dirty="0"/>
              <a:t>Gaby og Johnnys parforhold. – De skal giftes.  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5601F-C3C3-4594-9B63-D329ED151231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2644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5601F-C3C3-4594-9B63-D329ED151231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4128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Tiltning: Bevægelse oppefra og ned </a:t>
            </a:r>
            <a:r>
              <a:rPr lang="da-DK" dirty="0">
                <a:sym typeface="Wingdings" panose="05000000000000000000" pitchFamily="2" charset="2"/>
              </a:rPr>
              <a:t> Cyklen. Cyklen er efterladt ved flyvepladsen.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5601F-C3C3-4594-9B63-D329ED151231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4950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5601F-C3C3-4594-9B63-D329ED151231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853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79B017-0931-7BC9-F6FA-1CBA841D4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3F7E177-E66E-524A-DF54-90F4E8099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956FF7E-C167-0E25-D0C4-E7F97DFE2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7B3A-9A07-418C-8453-6FE8E1EF0F36}" type="datetimeFigureOut">
              <a:rPr lang="da-DK" smtClean="0"/>
              <a:t>10-12-2023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DCF79B9-4335-A4D4-D7D5-ABF762F31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FE33D3-73B0-5D7F-0D9E-F9B0831F9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2750-13AB-4328-8997-2153B84DB70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560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8D9257-009D-A897-D1D9-680B395CC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71A40E1-ADE1-2EE9-9290-1D9A8ECF8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276B0B8-CDCD-D81B-FBA6-D3B546991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7B3A-9A07-418C-8453-6FE8E1EF0F36}" type="datetimeFigureOut">
              <a:rPr lang="da-DK" smtClean="0"/>
              <a:t>10-12-2023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9D086B9-914C-550F-6D93-1F151E5D0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BA5CFA2-2238-EF62-9B8E-67EFA2178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2750-13AB-4328-8997-2153B84DB70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2423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DCF6375A-0F30-4B27-DA01-6838FF9D7C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291C603-CE25-9359-39BD-B65920216D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161EA56-CD4A-614D-CB90-EE21A65BF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7B3A-9A07-418C-8453-6FE8E1EF0F36}" type="datetimeFigureOut">
              <a:rPr lang="da-DK" smtClean="0"/>
              <a:t>10-12-2023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B80BB58-FAEC-56B8-C1AF-48222C4B4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E7A8EB7-02DA-750C-016F-0EBF2DDBA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2750-13AB-4328-8997-2153B84DB70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733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7068C7-AC2C-00C5-1B3F-3C1C1C5F6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25998AE-BC87-A776-C479-EAD417A82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897CAE7-751B-7A4E-419B-4162CCC31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7B3A-9A07-418C-8453-6FE8E1EF0F36}" type="datetimeFigureOut">
              <a:rPr lang="da-DK" smtClean="0"/>
              <a:t>10-12-2023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2CA1372-E24F-EEDE-C423-4572320B9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DA68767-D30E-9CAC-E230-CEAA0C224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2750-13AB-4328-8997-2153B84DB70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4298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04A06A-CC38-6AF6-BCF4-4920611C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B478987-CC61-920B-D763-FB39F281D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751FAE0-D031-AF2E-A87C-66AE766D7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7B3A-9A07-418C-8453-6FE8E1EF0F36}" type="datetimeFigureOut">
              <a:rPr lang="da-DK" smtClean="0"/>
              <a:t>10-12-2023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1E6CC85-CB7D-829E-8EBC-1931862F0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E66BFC4-95B0-6D3B-6207-F8B0190C6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2750-13AB-4328-8997-2153B84DB70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3524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CE3D70-C235-15D2-A7C6-2492BF944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99D4525-88D2-A0C5-C29B-3149DF0736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B3E2846-E555-13DF-FF1A-34B355625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C83ED57-1F84-CCE3-4F58-BAE4A7AF7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7B3A-9A07-418C-8453-6FE8E1EF0F36}" type="datetimeFigureOut">
              <a:rPr lang="da-DK" smtClean="0"/>
              <a:t>10-12-2023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23259C6-A7B0-510D-CF6A-4DD1EF516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0A206C3-E576-F7D5-62A1-CA9A7B1EC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2750-13AB-4328-8997-2153B84DB70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540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E42178-5086-B526-0DAF-A0E43C2BC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6DF7A8B-934D-65EC-71E0-96C8DED98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F93D5D8-5E19-2673-3C5B-5CB523CE2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003ECA2-383D-46BB-C9BB-C8A895E5B8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67DB8811-95BC-A7BB-0F71-A5E6BB9033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6ED87FB2-448D-E71B-1EDB-AC7BB2244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7B3A-9A07-418C-8453-6FE8E1EF0F36}" type="datetimeFigureOut">
              <a:rPr lang="da-DK" smtClean="0"/>
              <a:t>10-12-2023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9E65538A-E96E-606C-F9FA-BD6A9B30E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74B045E4-9D99-65E0-B5DB-05F949AAC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2750-13AB-4328-8997-2153B84DB70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5397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B5F4D0-C0D7-B5B4-D9C2-A08DF6243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081DD77-CDE7-CB15-B7B4-2FA8C1838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7B3A-9A07-418C-8453-6FE8E1EF0F36}" type="datetimeFigureOut">
              <a:rPr lang="da-DK" smtClean="0"/>
              <a:t>10-12-2023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7FE524B-A355-BC31-C0E6-82564EDD0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5D680C1-0F52-008B-36B4-A2BD96EA5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2750-13AB-4328-8997-2153B84DB70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2493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94200BB-D5A0-A9C7-5235-A28A0F817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7B3A-9A07-418C-8453-6FE8E1EF0F36}" type="datetimeFigureOut">
              <a:rPr lang="da-DK" smtClean="0"/>
              <a:t>10-12-2023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5DC7C92-32BF-A081-2CEB-18424CC2F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A512C85-11B8-A082-9BCB-C5CE3A396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2750-13AB-4328-8997-2153B84DB70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0536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1FB833-F836-E02C-A99B-F861B76BF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D83E82A-0061-FA44-F9F9-009028FED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226A3CA-B20E-AC3C-0F9A-CAE22C82C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0F98EAF-0842-DA88-D580-0E909FAA6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7B3A-9A07-418C-8453-6FE8E1EF0F36}" type="datetimeFigureOut">
              <a:rPr lang="da-DK" smtClean="0"/>
              <a:t>10-12-2023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F310E1C-269F-348F-6EEB-35B943646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2C9E517-BF87-7231-EF2B-6565058B5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2750-13AB-4328-8997-2153B84DB70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565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64472E-2CA4-6E23-C1AA-032840965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7A99589-20AE-9772-D83F-9840B457E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EC736B1-4FB3-52FA-95CE-4CE9B9560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4E05D4B-3820-9EDE-A2BB-FA84E2DCF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7B3A-9A07-418C-8453-6FE8E1EF0F36}" type="datetimeFigureOut">
              <a:rPr lang="da-DK" smtClean="0"/>
              <a:t>10-12-2023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7F541F3-3BA9-9CA2-94E1-1EBC3E2B9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0E10178-0CD8-621E-148E-BD3447926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2750-13AB-4328-8997-2153B84DB70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6094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8D3DEE5-EAB7-D36E-A9DA-1C19F781C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3DC97EE-FBF1-FC9D-9061-C4BB34B32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1435AE9-EE08-B422-CDEA-3FB45D03BC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87B3A-9A07-418C-8453-6FE8E1EF0F36}" type="datetimeFigureOut">
              <a:rPr lang="da-DK" smtClean="0"/>
              <a:t>10-12-2023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0CA97C2-BDFC-7FD3-A38A-58279AFA3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E808632-415E-A272-C847-DB73B99CCF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E2750-13AB-4328-8997-2153B84DB70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2051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33EFD-08C7-83E3-D503-A7A43FDDBC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FD94CC3-46E7-C14E-20B5-287BF47DA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61999"/>
            <a:ext cx="9144000" cy="1655762"/>
          </a:xfrm>
        </p:spPr>
        <p:txBody>
          <a:bodyPr/>
          <a:lstStyle/>
          <a:p>
            <a:r>
              <a:rPr lang="da-DK" dirty="0"/>
              <a:t>DR (2000-2004)</a:t>
            </a:r>
          </a:p>
          <a:p>
            <a:r>
              <a:rPr lang="da-DK" dirty="0"/>
              <a:t>- Man jagter et bæst, som viser sig at være et menneske.</a:t>
            </a: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2C11828-21DA-F38B-488F-F038F040F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797" y="455084"/>
            <a:ext cx="7874405" cy="320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14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43FFF6-8407-B320-B41B-C10C2EBB8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Kamerabevægelse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11855B-EF4A-911E-258F-3B93891DB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da-DK" dirty="0"/>
              <a:t>Zoom:</a:t>
            </a:r>
          </a:p>
          <a:p>
            <a:pPr lvl="1"/>
            <a:r>
              <a:rPr lang="da-DK" dirty="0"/>
              <a:t>Ingrid afslører, at Sissis datter, Marie har været sammen med en mand kort før sin død. </a:t>
            </a:r>
          </a:p>
          <a:p>
            <a:pPr lvl="1"/>
            <a:r>
              <a:rPr lang="da-DK" dirty="0"/>
              <a:t>La Cour taler med hushjælperen igen, der kan afsløre, at Olaf misbrugte sin datter seksuelt.</a:t>
            </a:r>
          </a:p>
          <a:p>
            <a:pPr lvl="2"/>
            <a:r>
              <a:rPr lang="da-DK" dirty="0"/>
              <a:t>Kameraets zoomes ind på hendes ansigt i et ultranærbillede.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7B31C4A-F416-2D36-A55F-41A7EE905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869" y="3762530"/>
            <a:ext cx="4212901" cy="2485435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47F34FF3-8075-2AA7-28F0-8B5D3AC526EC}"/>
              </a:ext>
            </a:extLst>
          </p:cNvPr>
          <p:cNvSpPr txBox="1"/>
          <p:nvPr/>
        </p:nvSpPr>
        <p:spPr>
          <a:xfrm>
            <a:off x="7390151" y="6311900"/>
            <a:ext cx="3312826" cy="37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(</a:t>
            </a:r>
            <a:r>
              <a:rPr lang="da-DK" i="1" dirty="0"/>
              <a:t>Rejseholdet </a:t>
            </a:r>
            <a:r>
              <a:rPr lang="da-DK" dirty="0"/>
              <a:t>33:18</a:t>
            </a:r>
            <a:r>
              <a:rPr lang="da-DK" i="1" dirty="0"/>
              <a:t>-</a:t>
            </a:r>
            <a:r>
              <a:rPr lang="da-DK" dirty="0"/>
              <a:t>33:39)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6557E8A-7B01-77A8-8B90-46B062491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006" y="3708151"/>
            <a:ext cx="4367071" cy="2594192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988A959B-F442-FE1D-7A93-DD97F3C59ED3}"/>
              </a:ext>
            </a:extLst>
          </p:cNvPr>
          <p:cNvSpPr txBox="1"/>
          <p:nvPr/>
        </p:nvSpPr>
        <p:spPr>
          <a:xfrm>
            <a:off x="1678898" y="6311900"/>
            <a:ext cx="3507699" cy="37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(</a:t>
            </a:r>
            <a:r>
              <a:rPr lang="da-DK" i="1" dirty="0"/>
              <a:t>Rejseholdet</a:t>
            </a:r>
            <a:r>
              <a:rPr lang="da-DK" dirty="0"/>
              <a:t> 24:41-24:45)</a:t>
            </a:r>
          </a:p>
        </p:txBody>
      </p:sp>
    </p:spTree>
    <p:extLst>
      <p:ext uri="{BB962C8B-B14F-4D97-AF65-F5344CB8AC3E}">
        <p14:creationId xmlns:p14="http://schemas.microsoft.com/office/powerpoint/2010/main" val="536689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A7954-65A4-2910-41C7-F238CB29A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Afsløring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02481FD-F34B-1D52-DD34-587EF4387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David Hansson (svigersønnen) er gerningsmanden.</a:t>
            </a:r>
          </a:p>
          <a:p>
            <a:pPr lvl="1"/>
            <a:r>
              <a:rPr lang="da-DK" dirty="0"/>
              <a:t>Svigersønnen har været soldat i flyvevåbnet. </a:t>
            </a:r>
          </a:p>
          <a:p>
            <a:pPr lvl="1"/>
            <a:r>
              <a:rPr lang="da-DK" dirty="0"/>
              <a:t>Fingeraftryk på ølflaske + den røde Kildemoes-cykel. </a:t>
            </a:r>
          </a:p>
          <a:p>
            <a:pPr lvl="1"/>
            <a:r>
              <a:rPr lang="da-DK" dirty="0"/>
              <a:t>Tarokkortene stemmer overens med denne afsløring.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8682E22-EF2B-8D5C-3354-14F13B2AB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020" y="3528134"/>
            <a:ext cx="4906780" cy="2783766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EA5938E1-DBB8-6580-0EE5-82321525617E}"/>
              </a:ext>
            </a:extLst>
          </p:cNvPr>
          <p:cNvSpPr txBox="1"/>
          <p:nvPr/>
        </p:nvSpPr>
        <p:spPr>
          <a:xfrm>
            <a:off x="7629993" y="6340323"/>
            <a:ext cx="2923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(</a:t>
            </a:r>
            <a:r>
              <a:rPr lang="da-DK" i="1" dirty="0"/>
              <a:t>Rejseholdet</a:t>
            </a:r>
            <a:r>
              <a:rPr lang="da-DK" dirty="0"/>
              <a:t>: 48:19)</a:t>
            </a:r>
          </a:p>
        </p:txBody>
      </p:sp>
    </p:spTree>
    <p:extLst>
      <p:ext uri="{BB962C8B-B14F-4D97-AF65-F5344CB8AC3E}">
        <p14:creationId xmlns:p14="http://schemas.microsoft.com/office/powerpoint/2010/main" val="3373396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300328-4E41-331D-C7FA-93AE7DDAE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da-DK" sz="3700"/>
              <a:t>Afskeds – og tilståelsesbrevet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00B0C06-E26F-DD52-AF72-E55FDD4B3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da-DK" sz="2000" dirty="0"/>
              <a:t>Fiktionskode: </a:t>
            </a:r>
            <a:r>
              <a:rPr lang="da-DK" sz="2000" dirty="0" err="1"/>
              <a:t>Voiceover</a:t>
            </a:r>
            <a:r>
              <a:rPr lang="da-DK" sz="2000" dirty="0"/>
              <a:t> (David Hansson) læser tilståelsen op samt vi får et indblik i sagens kerne (52:57).</a:t>
            </a:r>
          </a:p>
          <a:p>
            <a:pPr marL="0" indent="0">
              <a:buNone/>
            </a:pPr>
            <a:endParaRPr lang="da-DK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664FBC7-F972-D4FE-39A0-9A3583655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862" y="1553861"/>
            <a:ext cx="6019331" cy="37470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4847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937E31-744B-42A1-BCC9-45C7D156D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da-DK" dirty="0"/>
              <a:t>Domsafsigelse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38DA10-A5F5-14E3-E449-AC77A58C3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da-DK" sz="2000" dirty="0" err="1"/>
              <a:t>Faktakode</a:t>
            </a:r>
            <a:r>
              <a:rPr lang="da-DK" sz="2000" dirty="0"/>
              <a:t>: Man sammenligner sagen med straffe fra den danske lovgivning.</a:t>
            </a:r>
          </a:p>
          <a:p>
            <a:pPr marL="0" indent="0">
              <a:buNone/>
            </a:pPr>
            <a:r>
              <a:rPr lang="da-DK" sz="2000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9EEBF4F-0A82-933B-CBA2-0D522232B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738" y="1721119"/>
            <a:ext cx="6019331" cy="361159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49856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CE60A1-3400-2D57-9E86-C7199959A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Outro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9192EB4-92C1-30C4-E9E4-3EC9DBB30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da-DK" dirty="0"/>
              <a:t>Soundtrack til</a:t>
            </a:r>
            <a:r>
              <a:rPr lang="da-DK" i="1" dirty="0"/>
              <a:t> </a:t>
            </a:r>
            <a:r>
              <a:rPr lang="da-DK" i="1"/>
              <a:t>Rejseholdet</a:t>
            </a:r>
            <a:r>
              <a:rPr lang="da-DK"/>
              <a:t> afspilles.</a:t>
            </a:r>
            <a:endParaRPr lang="da-DK" dirty="0"/>
          </a:p>
          <a:p>
            <a:r>
              <a:rPr lang="da-DK" dirty="0"/>
              <a:t>Droneskud fra luften. </a:t>
            </a:r>
            <a:r>
              <a:rPr lang="da-DK" dirty="0">
                <a:sym typeface="Wingdings" panose="05000000000000000000" pitchFamily="2" charset="2"/>
              </a:rPr>
              <a:t> Denne afslutning støtter op om, at gerningsmænd der begår drab, viser sig at være mennesker.   </a:t>
            </a: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39ED39D-C45F-5EA6-4791-B9B37938C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85" y="3207949"/>
            <a:ext cx="5633415" cy="3163495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8FF6C150-E244-0C85-BF9C-08F9ACC6A5B3}"/>
              </a:ext>
            </a:extLst>
          </p:cNvPr>
          <p:cNvSpPr txBox="1"/>
          <p:nvPr/>
        </p:nvSpPr>
        <p:spPr>
          <a:xfrm>
            <a:off x="6631899" y="4605030"/>
            <a:ext cx="4721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(</a:t>
            </a:r>
            <a:r>
              <a:rPr lang="da-DK" i="1" dirty="0"/>
              <a:t>Rejseholdet</a:t>
            </a:r>
            <a:r>
              <a:rPr lang="da-DK" dirty="0"/>
              <a:t>: 57:00-57:50)</a:t>
            </a:r>
          </a:p>
        </p:txBody>
      </p:sp>
    </p:spTree>
    <p:extLst>
      <p:ext uri="{BB962C8B-B14F-4D97-AF65-F5344CB8AC3E}">
        <p14:creationId xmlns:p14="http://schemas.microsoft.com/office/powerpoint/2010/main" val="3237248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2A4E89-99A6-134F-7CA0-AD8E1A46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Titelsekvensen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C1F7A75-2253-3C6C-8D9B-99D131E4F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9657"/>
            <a:ext cx="10515600" cy="4351338"/>
          </a:xfrm>
        </p:spPr>
        <p:txBody>
          <a:bodyPr/>
          <a:lstStyle/>
          <a:p>
            <a:r>
              <a:rPr lang="da-DK" dirty="0"/>
              <a:t>Persongalleriet.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58D6D75-2D8B-1341-19B3-29DE8FAC1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850" y="0"/>
            <a:ext cx="4681150" cy="2684296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88A0D3CC-AF7E-2F50-F9F0-860C2A5AF416}"/>
              </a:ext>
            </a:extLst>
          </p:cNvPr>
          <p:cNvSpPr txBox="1"/>
          <p:nvPr/>
        </p:nvSpPr>
        <p:spPr>
          <a:xfrm>
            <a:off x="8079698" y="2684296"/>
            <a:ext cx="2114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(</a:t>
            </a:r>
            <a:r>
              <a:rPr lang="da-DK" i="1" dirty="0"/>
              <a:t>Rejseholdet: </a:t>
            </a:r>
            <a:r>
              <a:rPr lang="da-DK" dirty="0"/>
              <a:t>2:27)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2C7BE2B-647F-9F6C-7833-1C572A639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904" y="3149880"/>
            <a:ext cx="4579752" cy="2684295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2BA3B722-C2AE-927F-ADE2-AA9B9BE3D900}"/>
              </a:ext>
            </a:extLst>
          </p:cNvPr>
          <p:cNvSpPr txBox="1"/>
          <p:nvPr/>
        </p:nvSpPr>
        <p:spPr>
          <a:xfrm>
            <a:off x="8859186" y="6083144"/>
            <a:ext cx="2803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(</a:t>
            </a:r>
            <a:r>
              <a:rPr lang="da-DK" i="1" dirty="0"/>
              <a:t>Rejseholdet:</a:t>
            </a:r>
            <a:r>
              <a:rPr lang="da-DK" dirty="0"/>
              <a:t> 2:36)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C09E38E4-E0CA-F5C2-2EF5-91278D2BB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982" y="2912830"/>
            <a:ext cx="6639498" cy="362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29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D25626-89AB-2E49-865F-736261427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Steder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4FBAC58-43BB-5D6C-5700-DC0B2156E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Man fremhæver miljøet for den enkelte scene.</a:t>
            </a:r>
          </a:p>
          <a:p>
            <a:r>
              <a:rPr lang="da-DK" dirty="0" err="1"/>
              <a:t>Faktakoder</a:t>
            </a:r>
            <a:r>
              <a:rPr lang="da-DK" dirty="0"/>
              <a:t>: teksten, hvor og hvornår denne specifikke scener finder sted. </a:t>
            </a:r>
            <a:r>
              <a:rPr lang="da-DK" dirty="0">
                <a:sym typeface="Wingdings" panose="05000000000000000000" pitchFamily="2" charset="2"/>
              </a:rPr>
              <a:t> </a:t>
            </a:r>
            <a:r>
              <a:rPr lang="da-DK" dirty="0"/>
              <a:t>Det skaber en troværdighed i billedet.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B1DEDB5-DAE2-3FCC-1EAE-ECC2B257C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01294"/>
            <a:ext cx="4815523" cy="2824998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FDF770EB-97A3-4BFE-70BC-FB7B7C24216D}"/>
              </a:ext>
            </a:extLst>
          </p:cNvPr>
          <p:cNvSpPr txBox="1"/>
          <p:nvPr/>
        </p:nvSpPr>
        <p:spPr>
          <a:xfrm>
            <a:off x="279158" y="3438158"/>
            <a:ext cx="4257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Establishing</a:t>
            </a:r>
            <a:r>
              <a:rPr lang="da-DK" dirty="0"/>
              <a:t> shot: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B875C9F-E8DE-280C-9BA1-63F232A83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369" y="60042"/>
            <a:ext cx="3949577" cy="2232507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E2F5DF1E-B7A9-FC9D-7831-545A348F8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0761" y="3622824"/>
            <a:ext cx="5926397" cy="32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43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F73D3F-32DD-5904-3D1D-B46B827D5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Transportscenerne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54F1599-5103-D13A-90AC-7DA652EE6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Mellem scenerne er der transportscener, der er med til at fremhæve miljøet. </a:t>
            </a:r>
            <a:r>
              <a:rPr lang="da-DK" dirty="0">
                <a:sym typeface="Wingdings" panose="05000000000000000000" pitchFamily="2" charset="2"/>
              </a:rPr>
              <a:t> Realisme. </a:t>
            </a: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F5353AF-E496-C743-6D07-D38775CF7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36" y="2746425"/>
            <a:ext cx="5077959" cy="302829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0E1A4051-24D6-7340-2FA8-1ACEEC6EC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808439"/>
            <a:ext cx="5092807" cy="2904265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C5EB6FAB-03B8-516F-57CB-99AA6BB1FF9E}"/>
              </a:ext>
            </a:extLst>
          </p:cNvPr>
          <p:cNvSpPr txBox="1"/>
          <p:nvPr/>
        </p:nvSpPr>
        <p:spPr>
          <a:xfrm>
            <a:off x="4182255" y="5992297"/>
            <a:ext cx="5477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/>
              <a:t>(</a:t>
            </a:r>
            <a:r>
              <a:rPr lang="da-DK" i="1"/>
              <a:t>Rejseholdet</a:t>
            </a:r>
            <a:r>
              <a:rPr lang="da-DK" i="0"/>
              <a:t>: 19:28-</a:t>
            </a:r>
            <a:r>
              <a:rPr lang="da-DK"/>
              <a:t> 19:36)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86209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F5D371-602C-DB75-CE81-2BCE0D9E6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Lydeffekter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7A50D5B-E0DB-F41B-0D48-6027C94F1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0890"/>
            <a:ext cx="10515600" cy="4351338"/>
          </a:xfrm>
        </p:spPr>
        <p:txBody>
          <a:bodyPr/>
          <a:lstStyle/>
          <a:p>
            <a:r>
              <a:rPr lang="da-DK" dirty="0"/>
              <a:t>Asynkron lyd: Man har lydeffekter for at skabe spænding i de enkelte scener. </a:t>
            </a:r>
            <a:r>
              <a:rPr lang="da-DK" dirty="0">
                <a:sym typeface="Wingdings" panose="05000000000000000000" pitchFamily="2" charset="2"/>
              </a:rPr>
              <a:t> Det fremhæver dystre scener.  </a:t>
            </a:r>
          </a:p>
          <a:p>
            <a:r>
              <a:rPr lang="da-DK" dirty="0">
                <a:sym typeface="Wingdings" panose="05000000000000000000" pitchFamily="2" charset="2"/>
              </a:rPr>
              <a:t>Underlægningsmusik, der skaber melankoli. </a:t>
            </a:r>
          </a:p>
          <a:p>
            <a:r>
              <a:rPr lang="da-DK" dirty="0"/>
              <a:t>Flyvescenen: </a:t>
            </a:r>
            <a:r>
              <a:rPr lang="da-DK" dirty="0" err="1"/>
              <a:t>Voiceover</a:t>
            </a:r>
            <a:r>
              <a:rPr lang="da-DK" dirty="0"/>
              <a:t> (Johnny Olsen). Han taler henover billederne til Fischer </a:t>
            </a:r>
            <a:r>
              <a:rPr lang="da-DK" dirty="0">
                <a:sym typeface="Wingdings" panose="05000000000000000000" pitchFamily="2" charset="2"/>
              </a:rPr>
              <a:t>Trommelyde skaber dynamik og gør det hele hektisk.</a:t>
            </a:r>
            <a:endParaRPr lang="da-DK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9AAA367-4AE3-6712-1B5C-670DFA4E9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837481"/>
            <a:ext cx="3587720" cy="2360951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C5762A84-3B8A-386F-E231-43E9CB09E8F0}"/>
              </a:ext>
            </a:extLst>
          </p:cNvPr>
          <p:cNvSpPr txBox="1"/>
          <p:nvPr/>
        </p:nvSpPr>
        <p:spPr>
          <a:xfrm>
            <a:off x="1214203" y="6385810"/>
            <a:ext cx="272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(</a:t>
            </a:r>
            <a:r>
              <a:rPr lang="da-DK" i="1" dirty="0"/>
              <a:t>Rejseholdet</a:t>
            </a:r>
            <a:r>
              <a:rPr lang="da-DK" dirty="0"/>
              <a:t>: 16:50)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F7761416-8C90-27CA-F184-F8BDB1CF4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848" y="3837481"/>
            <a:ext cx="4105153" cy="2040264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C431FF7C-0DEF-9F2C-B6B9-C8186199F331}"/>
              </a:ext>
            </a:extLst>
          </p:cNvPr>
          <p:cNvSpPr txBox="1"/>
          <p:nvPr/>
        </p:nvSpPr>
        <p:spPr>
          <a:xfrm>
            <a:off x="6715593" y="6071016"/>
            <a:ext cx="426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(</a:t>
            </a:r>
            <a:r>
              <a:rPr lang="da-DK" i="1" dirty="0"/>
              <a:t>Rejseholdet</a:t>
            </a:r>
            <a:r>
              <a:rPr lang="da-DK" dirty="0"/>
              <a:t>: 50:45)</a:t>
            </a:r>
          </a:p>
        </p:txBody>
      </p:sp>
    </p:spTree>
    <p:extLst>
      <p:ext uri="{BB962C8B-B14F-4D97-AF65-F5344CB8AC3E}">
        <p14:creationId xmlns:p14="http://schemas.microsoft.com/office/powerpoint/2010/main" val="3565591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E19F4-2933-BEB3-53B4-BD6E65629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Det andet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701B246-4E88-C170-2FB1-F64C01CEF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Man kommer helt tæt på personernes i serien. </a:t>
            </a:r>
          </a:p>
          <a:p>
            <a:r>
              <a:rPr lang="da-DK" dirty="0"/>
              <a:t>Vi kommer tæt på Ingrids privatliv.</a:t>
            </a:r>
          </a:p>
          <a:p>
            <a:endParaRPr lang="da-DK" dirty="0"/>
          </a:p>
        </p:txBody>
      </p:sp>
      <p:pic>
        <p:nvPicPr>
          <p:cNvPr id="1026" name="Picture 2" descr="Husker du: Ingrid fra &quot;Rejseholdet&quot; | SE og HØR">
            <a:extLst>
              <a:ext uri="{FF2B5EF4-FFF2-40B4-BE49-F238E27FC236}">
                <a16:creationId xmlns:a16="http://schemas.microsoft.com/office/drawing/2014/main" id="{57831B2D-EBB9-3B15-8CCB-418BEC456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6680"/>
            <a:ext cx="3828427" cy="287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15438A3-CB90-9C61-9DF6-4EBA6398B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426" y="3986680"/>
            <a:ext cx="4361814" cy="287132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4133DCB-A94E-2E80-D510-0D993E163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3832" y="1558977"/>
            <a:ext cx="4091484" cy="230254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6EF83E06-68F6-206C-1134-9CEB8B387A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3833" y="3861525"/>
            <a:ext cx="4091484" cy="2996475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A7950488-1106-466A-A2CA-1E4F9F3913AC}"/>
              </a:ext>
            </a:extLst>
          </p:cNvPr>
          <p:cNvSpPr txBox="1"/>
          <p:nvPr/>
        </p:nvSpPr>
        <p:spPr>
          <a:xfrm>
            <a:off x="347741" y="2871320"/>
            <a:ext cx="3132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Ultranærbilleder el. nærbilleder af Ingrid =indtryk af følelser</a:t>
            </a:r>
          </a:p>
        </p:txBody>
      </p:sp>
    </p:spTree>
    <p:extLst>
      <p:ext uri="{BB962C8B-B14F-4D97-AF65-F5344CB8AC3E}">
        <p14:creationId xmlns:p14="http://schemas.microsoft.com/office/powerpoint/2010/main" val="2633005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5155C5-50FF-5909-2199-2E0594681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Suspense: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DB7389D-737B-B2A7-6925-B0A7DEE33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85037"/>
          </a:xfrm>
        </p:spPr>
        <p:txBody>
          <a:bodyPr>
            <a:normAutofit/>
          </a:bodyPr>
          <a:lstStyle/>
          <a:p>
            <a:r>
              <a:rPr lang="da-DK" dirty="0"/>
              <a:t>En læsning af tarokkortene.</a:t>
            </a:r>
          </a:p>
          <a:p>
            <a:pPr marL="914400" lvl="1" indent="-457200">
              <a:buAutoNum type="arabicParenR"/>
            </a:pPr>
            <a:r>
              <a:rPr lang="da-DK" dirty="0"/>
              <a:t>De elskende (el. en kvinde der står ml. to mænd)</a:t>
            </a:r>
          </a:p>
          <a:p>
            <a:pPr marL="914400" lvl="1" indent="-457200">
              <a:buAutoNum type="arabicParenR"/>
            </a:pPr>
            <a:r>
              <a:rPr lang="da-DK" dirty="0"/>
              <a:t>Grusomhed (Forholdet har udviklet sig til det grusomme)</a:t>
            </a:r>
          </a:p>
          <a:p>
            <a:pPr marL="914400" lvl="1" indent="-457200">
              <a:buAutoNum type="arabicParenR"/>
            </a:pPr>
            <a:r>
              <a:rPr lang="da-DK" dirty="0"/>
              <a:t>Døden: at forholdet skal afsluttes </a:t>
            </a:r>
          </a:p>
          <a:p>
            <a:pPr marL="914400" lvl="1" indent="-457200">
              <a:buAutoNum type="arabicParenR"/>
            </a:pPr>
            <a:r>
              <a:rPr lang="da-DK" dirty="0"/>
              <a:t>Kejseren: lovens giver og vogter – nogen har noget ondt i sinde. </a:t>
            </a:r>
          </a:p>
          <a:p>
            <a:pPr marL="457200" lvl="1" indent="0">
              <a:buNone/>
            </a:pPr>
            <a:endParaRPr lang="da-DK" dirty="0"/>
          </a:p>
          <a:p>
            <a:pPr marL="457200" lvl="1" indent="0">
              <a:buNone/>
            </a:pPr>
            <a:r>
              <a:rPr lang="da-DK" dirty="0"/>
              <a:t>Med andre ord:</a:t>
            </a:r>
          </a:p>
          <a:p>
            <a:pPr marL="914400" lvl="1" indent="-457200">
              <a:buAutoNum type="arabicParenR"/>
            </a:pPr>
            <a:r>
              <a:rPr lang="da-DK" dirty="0"/>
              <a:t>Olaf, Marie og David Hansson. </a:t>
            </a:r>
          </a:p>
          <a:p>
            <a:pPr marL="914400" lvl="1" indent="-457200">
              <a:buAutoNum type="arabicParenR"/>
            </a:pPr>
            <a:r>
              <a:rPr lang="da-DK" dirty="0"/>
              <a:t>Incestforhold mellem Olaf og Marie.</a:t>
            </a:r>
          </a:p>
          <a:p>
            <a:pPr marL="914400" lvl="1" indent="-457200">
              <a:buAutoNum type="arabicParenR"/>
            </a:pPr>
            <a:r>
              <a:rPr lang="da-DK" dirty="0"/>
              <a:t>Døden: Marie ville afslutte forholdet (fortalte hendes psykolog)</a:t>
            </a:r>
          </a:p>
          <a:p>
            <a:pPr marL="914400" lvl="1" indent="-457200">
              <a:buAutoNum type="arabicParenR"/>
            </a:pPr>
            <a:r>
              <a:rPr lang="da-DK" dirty="0"/>
              <a:t>Kejseren: David Hansson, Maries mand,  afslutter Olaf og Maries forhold, idet han dræber dem begge samt datteren Therese. </a:t>
            </a:r>
          </a:p>
          <a:p>
            <a:pPr lvl="1"/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613FE8A-EC6F-8263-9CBC-B08988321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088" y="0"/>
            <a:ext cx="4364912" cy="2269754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AA4159ED-80BC-0F10-0EC4-1B4E99044C26}"/>
              </a:ext>
            </a:extLst>
          </p:cNvPr>
          <p:cNvSpPr txBox="1"/>
          <p:nvPr/>
        </p:nvSpPr>
        <p:spPr>
          <a:xfrm>
            <a:off x="9353862" y="2264995"/>
            <a:ext cx="2838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(</a:t>
            </a:r>
            <a:r>
              <a:rPr lang="da-DK" i="1" dirty="0"/>
              <a:t>Rejseholdet, </a:t>
            </a:r>
            <a:r>
              <a:rPr lang="da-DK" dirty="0"/>
              <a:t>1:24)</a:t>
            </a:r>
          </a:p>
        </p:txBody>
      </p:sp>
    </p:spTree>
    <p:extLst>
      <p:ext uri="{BB962C8B-B14F-4D97-AF65-F5344CB8AC3E}">
        <p14:creationId xmlns:p14="http://schemas.microsoft.com/office/powerpoint/2010/main" val="1179177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E88A2C-40C5-FEAE-C238-03B82CBCD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Suspense: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51B19EB-0D11-254F-B225-7A18E1169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En kvinde fortæller Fischer, at hendes cykel er blevet stjålet.</a:t>
            </a:r>
          </a:p>
          <a:p>
            <a:pPr lvl="1"/>
            <a:r>
              <a:rPr lang="da-DK" dirty="0"/>
              <a:t>En rød Kildemoes cykel. </a:t>
            </a:r>
          </a:p>
          <a:p>
            <a:pPr lvl="1"/>
            <a:r>
              <a:rPr lang="da-DK" dirty="0"/>
              <a:t>På stedet hvor cykel er forvundet, finder Fischer den tomme ølflaske.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D50AD28-84D3-C570-0952-26ADDA2F5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5573002" cy="297257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4395932F-B0CC-B8B3-FD23-D19D2A0CC6BB}"/>
              </a:ext>
            </a:extLst>
          </p:cNvPr>
          <p:cNvSpPr txBox="1"/>
          <p:nvPr/>
        </p:nvSpPr>
        <p:spPr>
          <a:xfrm>
            <a:off x="1394085" y="6488668"/>
            <a:ext cx="3132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(</a:t>
            </a:r>
            <a:r>
              <a:rPr lang="da-DK" i="1" dirty="0"/>
              <a:t>Rejseholdet</a:t>
            </a:r>
            <a:r>
              <a:rPr lang="da-DK" dirty="0"/>
              <a:t> 40:00)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0E8F19BF-2D74-6E90-C69C-FE7F2A7B960E}"/>
              </a:ext>
            </a:extLst>
          </p:cNvPr>
          <p:cNvSpPr txBox="1"/>
          <p:nvPr/>
        </p:nvSpPr>
        <p:spPr>
          <a:xfrm>
            <a:off x="6619000" y="6304002"/>
            <a:ext cx="424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/>
              <a:t>(Rejseholdet </a:t>
            </a:r>
            <a:r>
              <a:rPr lang="da-DK" dirty="0"/>
              <a:t>40:57)</a:t>
            </a:r>
            <a:endParaRPr lang="da-DK" i="1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263F358-264D-653F-767F-F05F840EF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204" y="3429000"/>
            <a:ext cx="5404905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63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E1648F-CCBF-F5FF-4B8B-C8796C334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Suspense: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156DF0A-52F0-677A-4397-6D268D96D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Sissi Skov Sørensen og hendes forfatterskab.</a:t>
            </a:r>
          </a:p>
          <a:p>
            <a:r>
              <a:rPr lang="da-DK" dirty="0"/>
              <a:t>Bogen viser sig til sidst at være en selvbiografi over </a:t>
            </a:r>
            <a:r>
              <a:rPr lang="da-DK"/>
              <a:t>hendes eget </a:t>
            </a:r>
            <a:r>
              <a:rPr lang="da-DK" dirty="0"/>
              <a:t>liv.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79F3A7E-8A49-8674-EC48-7A6570D15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16" y="2968922"/>
            <a:ext cx="5709971" cy="3342978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7792E4C7-E6FD-B0B8-6497-F8242AAD1449}"/>
              </a:ext>
            </a:extLst>
          </p:cNvPr>
          <p:cNvSpPr txBox="1"/>
          <p:nvPr/>
        </p:nvSpPr>
        <p:spPr>
          <a:xfrm>
            <a:off x="1289154" y="6311900"/>
            <a:ext cx="2458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(</a:t>
            </a:r>
            <a:r>
              <a:rPr lang="da-DK" i="1" dirty="0"/>
              <a:t>Rejseholdet </a:t>
            </a:r>
            <a:r>
              <a:rPr lang="da-DK" dirty="0"/>
              <a:t>22:54)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1D3001C-35A6-5B37-F464-F965C8C91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968921"/>
            <a:ext cx="5566348" cy="3287987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8DD6D1C1-106F-DCE4-6623-A73CCCB228C8}"/>
              </a:ext>
            </a:extLst>
          </p:cNvPr>
          <p:cNvSpPr txBox="1"/>
          <p:nvPr/>
        </p:nvSpPr>
        <p:spPr>
          <a:xfrm>
            <a:off x="6775554" y="6311899"/>
            <a:ext cx="3957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(</a:t>
            </a:r>
            <a:r>
              <a:rPr lang="da-DK" i="1" dirty="0"/>
              <a:t>Rejseholdet</a:t>
            </a:r>
            <a:r>
              <a:rPr lang="da-DK" dirty="0"/>
              <a:t> 54:30)</a:t>
            </a:r>
          </a:p>
        </p:txBody>
      </p:sp>
    </p:spTree>
    <p:extLst>
      <p:ext uri="{BB962C8B-B14F-4D97-AF65-F5344CB8AC3E}">
        <p14:creationId xmlns:p14="http://schemas.microsoft.com/office/powerpoint/2010/main" val="1120288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597</Words>
  <Application>Microsoft Office PowerPoint</Application>
  <PresentationFormat>Widescreen</PresentationFormat>
  <Paragraphs>91</Paragraphs>
  <Slides>14</Slides>
  <Notes>14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Office-tema</vt:lpstr>
      <vt:lpstr>PowerPoint-præsentation</vt:lpstr>
      <vt:lpstr>Titelsekvensen</vt:lpstr>
      <vt:lpstr>Steder</vt:lpstr>
      <vt:lpstr>Transportscenerne</vt:lpstr>
      <vt:lpstr>Lydeffekter</vt:lpstr>
      <vt:lpstr>Det andet</vt:lpstr>
      <vt:lpstr>Suspense:</vt:lpstr>
      <vt:lpstr>Suspense:</vt:lpstr>
      <vt:lpstr>Suspense:</vt:lpstr>
      <vt:lpstr>Kamerabevægelse</vt:lpstr>
      <vt:lpstr>Afsløring</vt:lpstr>
      <vt:lpstr>Afskeds – og tilståelsesbrevet</vt:lpstr>
      <vt:lpstr>Domsafsigelse</vt:lpstr>
      <vt:lpstr>Outro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Rejseholdet</dc:title>
  <dc:creator>Mads Nielsen</dc:creator>
  <cp:lastModifiedBy>Mads Nielsen</cp:lastModifiedBy>
  <cp:revision>12</cp:revision>
  <dcterms:created xsi:type="dcterms:W3CDTF">2023-01-29T15:31:43Z</dcterms:created>
  <dcterms:modified xsi:type="dcterms:W3CDTF">2023-12-10T18:58:53Z</dcterms:modified>
</cp:coreProperties>
</file>